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</p:sldIdLst>
  <p:sldSz cy="6858000" cx="12192000"/>
  <p:notesSz cx="6735750" cy="9866300"/>
  <p:embeddedFontLst>
    <p:embeddedFont>
      <p:font typeface="M PLUS 1p"/>
      <p:regular r:id="rId11"/>
      <p:bold r:id="rId12"/>
    </p:embeddedFont>
    <p:embeddedFont>
      <p:font typeface="Quattrocento Sa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1436">
          <p15:clr>
            <a:srgbClr val="A4A3A4"/>
          </p15:clr>
        </p15:guide>
        <p15:guide id="4" pos="6335">
          <p15:clr>
            <a:srgbClr val="A4A3A4"/>
          </p15:clr>
        </p15:guide>
        <p15:guide id="5" orient="horz" pos="436">
          <p15:clr>
            <a:srgbClr val="A4A3A4"/>
          </p15:clr>
        </p15:guide>
      </p15:sldGuideLst>
    </p:ext>
    <p:ext uri="{2D200454-40CA-4A62-9FC3-DE9A4176ACB9}">
      <p15:notesGuideLst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  <p:ext uri="GoogleSlidesCustomDataVersion2">
      <go:slidesCustomData xmlns:go="http://customooxmlschemas.google.com/" r:id="rId17" roundtripDataSignature="AMtx7mijGJZFEcY120b747kcf5mZLCkT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1B4A4B8-3502-438E-943E-E7DACABB7924}">
  <a:tblStyle styleId="{51B4A4B8-3502-438E-943E-E7DACABB792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  <p:guide pos="1436"/>
        <p:guide pos="6335"/>
        <p:guide pos="436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07" orient="horz"/>
        <p:guide pos="212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PLUS1p-regular.fntdata"/><Relationship Id="rId10" Type="http://schemas.openxmlformats.org/officeDocument/2006/relationships/slide" Target="slides/slide3.xml"/><Relationship Id="rId13" Type="http://schemas.openxmlformats.org/officeDocument/2006/relationships/font" Target="fonts/QuattrocentoSans-regular.fntdata"/><Relationship Id="rId12" Type="http://schemas.openxmlformats.org/officeDocument/2006/relationships/font" Target="fonts/MPLUS1p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QuattrocentoSans-italic.fntdata"/><Relationship Id="rId14" Type="http://schemas.openxmlformats.org/officeDocument/2006/relationships/font" Target="fonts/QuattrocentoSans-bold.fntdata"/><Relationship Id="rId17" Type="http://customschemas.google.com/relationships/presentationmetadata" Target="metadata"/><Relationship Id="rId16" Type="http://schemas.openxmlformats.org/officeDocument/2006/relationships/font" Target="fonts/QuattrocentoSans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5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9375" y="739775"/>
            <a:ext cx="6577013" cy="37004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ja-JP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0614c0d4c_0_399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100614c0d4c_0_399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00614c0d4c_0_399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14afa7a42_0_2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14afa7a42_0_2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g3714afa7a42_0_2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0614c0d4c_0_34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100614c0d4c_0_34:notes"/>
          <p:cNvSpPr/>
          <p:nvPr>
            <p:ph idx="2" type="sldImg"/>
          </p:nvPr>
        </p:nvSpPr>
        <p:spPr>
          <a:xfrm>
            <a:off x="79375" y="739775"/>
            <a:ext cx="65769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>
  <p:cSld name="タイトルとコンテンツ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609600" y="103255"/>
            <a:ext cx="10972800" cy="496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1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" name="Google Shape;17;p12"/>
          <p:cNvCxnSpPr/>
          <p:nvPr/>
        </p:nvCxnSpPr>
        <p:spPr>
          <a:xfrm>
            <a:off x="609600" y="536323"/>
            <a:ext cx="10972800" cy="0"/>
          </a:xfrm>
          <a:prstGeom prst="straightConnector1">
            <a:avLst/>
          </a:prstGeom>
          <a:noFill/>
          <a:ln cap="flat" cmpd="sng" w="38100">
            <a:solidFill>
              <a:srgbClr val="0C0C0C">
                <a:alpha val="68235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2"/>
          <p:cNvSpPr txBox="1"/>
          <p:nvPr/>
        </p:nvSpPr>
        <p:spPr>
          <a:xfrm>
            <a:off x="11413666" y="6669360"/>
            <a:ext cx="708850" cy="260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ja-JP" sz="800" u="none" cap="none" strike="noStrike">
                <a:solidFill>
                  <a:srgbClr val="595959"/>
                </a:solidFill>
                <a:latin typeface="Meiryo"/>
                <a:ea typeface="Meiryo"/>
                <a:cs typeface="Meiryo"/>
                <a:sym typeface="Meiryo"/>
              </a:rPr>
              <a:t>‹#›</a:t>
            </a:fld>
            <a:endParaRPr b="0" i="0" sz="800" u="none" cap="none" strike="noStrike">
              <a:solidFill>
                <a:srgbClr val="595959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9" name="Google Shape;19;p12"/>
          <p:cNvSpPr/>
          <p:nvPr/>
        </p:nvSpPr>
        <p:spPr>
          <a:xfrm>
            <a:off x="4885427" y="6654550"/>
            <a:ext cx="2316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Copyright(C) D2C R Inc. All right reserved</a:t>
            </a:r>
            <a:endParaRPr b="0" i="0" sz="800" u="none" cap="none" strike="noStrike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20" name="Google Shape;20;p12"/>
          <p:cNvCxnSpPr/>
          <p:nvPr/>
        </p:nvCxnSpPr>
        <p:spPr>
          <a:xfrm>
            <a:off x="0" y="6646120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23" name="Google Shape;23;p11"/>
          <p:cNvSpPr/>
          <p:nvPr/>
        </p:nvSpPr>
        <p:spPr>
          <a:xfrm>
            <a:off x="0" y="6546850"/>
            <a:ext cx="9131300" cy="311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10253F"/>
                </a:solidFill>
                <a:latin typeface="Meiryo"/>
                <a:ea typeface="Meiryo"/>
                <a:cs typeface="Meiryo"/>
                <a:sym typeface="Meiryo"/>
              </a:rPr>
              <a:t>© 2021 D2CR Inc,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/>
          <p:nvPr>
            <p:ph type="ctrTitle"/>
          </p:nvPr>
        </p:nvSpPr>
        <p:spPr>
          <a:xfrm>
            <a:off x="914400" y="1844833"/>
            <a:ext cx="10363200" cy="1008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700"/>
              <a:buFont typeface="Quattrocento Sans"/>
              <a:buNone/>
              <a:defRPr b="1" sz="37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" type="subTitle"/>
          </p:nvPr>
        </p:nvSpPr>
        <p:spPr>
          <a:xfrm>
            <a:off x="1828800" y="3200620"/>
            <a:ext cx="8534400" cy="94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b="1" sz="2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3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>
  <p:cSld name="セクション見出し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/>
          <p:nvPr>
            <p:ph type="title"/>
          </p:nvPr>
        </p:nvSpPr>
        <p:spPr>
          <a:xfrm>
            <a:off x="914400" y="2639055"/>
            <a:ext cx="10363200" cy="576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Quattrocento Sans"/>
              <a:buNone/>
              <a:defRPr b="1" sz="3200" cap="none">
                <a:solidFill>
                  <a:srgbClr val="0C0C0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2" name="Google Shape;32;p14"/>
          <p:cNvCxnSpPr/>
          <p:nvPr/>
        </p:nvCxnSpPr>
        <p:spPr>
          <a:xfrm>
            <a:off x="2037340" y="3342454"/>
            <a:ext cx="8134266" cy="0"/>
          </a:xfrm>
          <a:prstGeom prst="straightConnector1">
            <a:avLst/>
          </a:prstGeom>
          <a:noFill/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ユーザー設定レイアウト">
  <p:cSld name="ユーザー設定レイアウト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995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6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本文">
  <p:cSld name="1_本文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1" name="Google Shape;4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7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3" name="Google Shape;43;p17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17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本文">
  <p:cSld name="2_本文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6" name="Google Shape;4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8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8" name="Google Shape;48;p18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18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18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黒い背景と白い文字&#10;&#10;自動的に生成された説明" id="52" name="Google Shape;5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9"/>
          <p:cNvSpPr txBox="1"/>
          <p:nvPr>
            <p:ph type="title"/>
          </p:nvPr>
        </p:nvSpPr>
        <p:spPr>
          <a:xfrm>
            <a:off x="609600" y="250287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75"/>
              <a:buFont typeface="Quattrocento Sans"/>
              <a:buNone/>
              <a:defRPr sz="2275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" type="body"/>
          </p:nvPr>
        </p:nvSpPr>
        <p:spPr>
          <a:xfrm>
            <a:off x="609600" y="3719331"/>
            <a:ext cx="10972800" cy="2024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625"/>
              <a:buFont typeface="Quattrocento Sans"/>
              <a:buNone/>
              <a:defRPr b="0" sz="1625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9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エンド">
  <p:cSld name="エンド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57" name="Google Shape;5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食品, 挿絵 が含まれている画像&#10;&#10;自動的に生成された説明" id="58" name="Google Shape;5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エンド">
  <p:cSld name="1_エンド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0" name="Google Shape;6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エンド">
  <p:cSld name="2_エンド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2" name="Google Shape;6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3"/>
          <p:cNvSpPr txBox="1"/>
          <p:nvPr>
            <p:ph type="title"/>
          </p:nvPr>
        </p:nvSpPr>
        <p:spPr>
          <a:xfrm>
            <a:off x="110071" y="1906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Quattrocento Sans"/>
              <a:buNone/>
              <a:defRPr b="1" sz="18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5" name="Google Shape;65;p23"/>
          <p:cNvGrpSpPr/>
          <p:nvPr/>
        </p:nvGrpSpPr>
        <p:grpSpPr>
          <a:xfrm>
            <a:off x="-1" y="349593"/>
            <a:ext cx="11904000" cy="54000"/>
            <a:chOff x="0" y="627321"/>
            <a:chExt cx="9217438" cy="36000"/>
          </a:xfrm>
        </p:grpSpPr>
        <p:sp>
          <p:nvSpPr>
            <p:cNvPr id="66" name="Google Shape;66;p23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23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68" name="Google Shape;68;p23"/>
          <p:cNvSpPr txBox="1"/>
          <p:nvPr/>
        </p:nvSpPr>
        <p:spPr>
          <a:xfrm>
            <a:off x="11829089" y="6686632"/>
            <a:ext cx="405246" cy="174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0614c0d4c_0_4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100614c0d4c_0_4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100614c0d4c_0_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g100614c0d4c_0_40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5162114" y="2854036"/>
            <a:ext cx="1867773" cy="841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表紙">
  <p:cSld name="1_表紙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0614c0d4c_0_45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100614c0d4c_0_45"/>
          <p:cNvSpPr/>
          <p:nvPr/>
        </p:nvSpPr>
        <p:spPr>
          <a:xfrm>
            <a:off x="1" y="3176640"/>
            <a:ext cx="4530900" cy="36813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100614c0d4c_0_45"/>
          <p:cNvSpPr/>
          <p:nvPr/>
        </p:nvSpPr>
        <p:spPr>
          <a:xfrm rot="5400000">
            <a:off x="863414" y="-858057"/>
            <a:ext cx="6858000" cy="8574104"/>
          </a:xfrm>
          <a:custGeom>
            <a:rect b="b" l="l" r="r" t="t"/>
            <a:pathLst>
              <a:path extrusionOk="0" h="6970816" w="6858000">
                <a:moveTo>
                  <a:pt x="0" y="6970816"/>
                </a:moveTo>
                <a:lnTo>
                  <a:pt x="0" y="0"/>
                </a:lnTo>
                <a:lnTo>
                  <a:pt x="6858000" y="6858000"/>
                </a:lnTo>
                <a:lnTo>
                  <a:pt x="6858000" y="697081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100614c0d4c_0_45"/>
          <p:cNvSpPr/>
          <p:nvPr/>
        </p:nvSpPr>
        <p:spPr>
          <a:xfrm rot="5400000">
            <a:off x="-672506" y="3850611"/>
            <a:ext cx="3681351" cy="2333412"/>
          </a:xfrm>
          <a:custGeom>
            <a:rect b="b" l="l" r="r" t="t"/>
            <a:pathLst>
              <a:path extrusionOk="0" h="1897083" w="3681351">
                <a:moveTo>
                  <a:pt x="0" y="1897083"/>
                </a:moveTo>
                <a:lnTo>
                  <a:pt x="1897083" y="0"/>
                </a:lnTo>
                <a:lnTo>
                  <a:pt x="3681351" y="1784268"/>
                </a:lnTo>
                <a:lnTo>
                  <a:pt x="3681351" y="1897083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g100614c0d4c_0_45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10772077" y="100361"/>
            <a:ext cx="1182030" cy="532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中表紙">
  <p:cSld name="中表紙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g100614c0d4c_0_51"/>
          <p:cNvCxnSpPr/>
          <p:nvPr/>
        </p:nvCxnSpPr>
        <p:spPr>
          <a:xfrm>
            <a:off x="1162501" y="3429000"/>
            <a:ext cx="11029500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g100614c0d4c_0_51"/>
          <p:cNvSpPr txBox="1"/>
          <p:nvPr>
            <p:ph type="title"/>
          </p:nvPr>
        </p:nvSpPr>
        <p:spPr>
          <a:xfrm>
            <a:off x="1091604" y="2945219"/>
            <a:ext cx="109728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0614c0d4c_0_54"/>
          <p:cNvSpPr txBox="1"/>
          <p:nvPr>
            <p:ph type="title"/>
          </p:nvPr>
        </p:nvSpPr>
        <p:spPr>
          <a:xfrm>
            <a:off x="110071" y="10144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88" name="Google Shape;88;g100614c0d4c_0_54"/>
          <p:cNvGrpSpPr/>
          <p:nvPr/>
        </p:nvGrpSpPr>
        <p:grpSpPr>
          <a:xfrm>
            <a:off x="-1" y="489639"/>
            <a:ext cx="11904322" cy="54000"/>
            <a:chOff x="0" y="627321"/>
            <a:chExt cx="9217438" cy="36000"/>
          </a:xfrm>
        </p:grpSpPr>
        <p:sp>
          <p:nvSpPr>
            <p:cNvPr id="89" name="Google Shape;89;g100614c0d4c_0_54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100614c0d4c_0_54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g100614c0d4c_0_54"/>
          <p:cNvSpPr txBox="1"/>
          <p:nvPr/>
        </p:nvSpPr>
        <p:spPr>
          <a:xfrm>
            <a:off x="11829089" y="6674106"/>
            <a:ext cx="4053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>
  <p:cSld name="タイトル スライド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0614c0d4c_0_60"/>
          <p:cNvSpPr txBox="1"/>
          <p:nvPr>
            <p:ph type="ctrTitle"/>
          </p:nvPr>
        </p:nvSpPr>
        <p:spPr>
          <a:xfrm>
            <a:off x="1524000" y="2801073"/>
            <a:ext cx="91440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g100614c0d4c_0_6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100614c0d4c_0_6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>
  <p:cSld name="1_タイトルとコンテンツ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0614c0d4c_0_64"/>
          <p:cNvSpPr txBox="1"/>
          <p:nvPr>
            <p:ph idx="12" type="sldNum"/>
          </p:nvPr>
        </p:nvSpPr>
        <p:spPr>
          <a:xfrm>
            <a:off x="11607682" y="6629398"/>
            <a:ext cx="452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98" name="Google Shape;98;g100614c0d4c_0_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SDIS_D_d.jpg" id="99" name="Google Shape;99;g100614c0d4c_0_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0" y="574"/>
            <a:ext cx="9143998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attrocento Sans"/>
              <a:buNone/>
              <a:defRPr b="0" i="0" sz="4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0614c0d4c_0_37"/>
          <p:cNvSpPr/>
          <p:nvPr/>
        </p:nvSpPr>
        <p:spPr>
          <a:xfrm>
            <a:off x="0" y="6680025"/>
            <a:ext cx="12192000" cy="1779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100614c0d4c_0_37"/>
          <p:cNvSpPr txBox="1"/>
          <p:nvPr/>
        </p:nvSpPr>
        <p:spPr>
          <a:xfrm>
            <a:off x="8554489" y="6696501"/>
            <a:ext cx="3287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Ⓒ D2C R Co.,Ltd. All  Rights  Reserved. | CONFIDENTIAL  </a:t>
            </a:r>
            <a:endParaRPr b="0" i="0" sz="9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0614c0d4c_0_399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PEST分析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テンプレート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06" name="Google Shape;106;g100614c0d4c_0_399"/>
          <p:cNvGraphicFramePr/>
          <p:nvPr/>
        </p:nvGraphicFramePr>
        <p:xfrm>
          <a:off x="224825" y="69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{51B4A4B8-3502-438E-943E-E7DACABB7924}</a:tableStyleId>
              </a:tblPr>
              <a:tblGrid>
                <a:gridCol w="2211175"/>
                <a:gridCol w="1708625"/>
                <a:gridCol w="7775675"/>
              </a:tblGrid>
              <a:tr h="421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500">
                          <a:solidFill>
                            <a:srgbClr val="FFFFFF"/>
                          </a:solidFill>
                        </a:rPr>
                        <a:t>観点</a:t>
                      </a:r>
                      <a:endParaRPr b="1" sz="15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500">
                          <a:solidFill>
                            <a:srgbClr val="FFFFFF"/>
                          </a:solidFill>
                        </a:rPr>
                        <a:t>項目</a:t>
                      </a:r>
                      <a:endParaRPr b="1" sz="15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500">
                          <a:solidFill>
                            <a:srgbClr val="FFFFFF"/>
                          </a:solidFill>
                        </a:rPr>
                        <a:t>分析内容</a:t>
                      </a:r>
                      <a:endParaRPr b="1" sz="15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Political：政治的要因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法規制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政府方針・助成金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政治的安定性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Economic：経済的要因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景気動向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為替・金利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所得水準・雇用状況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Social：社会的要因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人口動態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生活様式・価値観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教育水準・文化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Technological：技術的要因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技術革新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IT・デジタル化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インフラ整備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14afa7a42_0_2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PEST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分析テンプレート(記載例)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13" name="Google Shape;113;g3714afa7a42_0_2"/>
          <p:cNvGraphicFramePr/>
          <p:nvPr/>
        </p:nvGraphicFramePr>
        <p:xfrm>
          <a:off x="224825" y="69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{51B4A4B8-3502-438E-943E-E7DACABB7924}</a:tableStyleId>
              </a:tblPr>
              <a:tblGrid>
                <a:gridCol w="2211175"/>
                <a:gridCol w="1708625"/>
                <a:gridCol w="7775675"/>
              </a:tblGrid>
              <a:tr h="406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500">
                          <a:solidFill>
                            <a:srgbClr val="FFFFFF"/>
                          </a:solidFill>
                        </a:rPr>
                        <a:t>観点</a:t>
                      </a:r>
                      <a:endParaRPr b="1" sz="15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500">
                          <a:solidFill>
                            <a:srgbClr val="FFFFFF"/>
                          </a:solidFill>
                        </a:rPr>
                        <a:t>項目</a:t>
                      </a:r>
                      <a:endParaRPr b="1" sz="15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500">
                          <a:solidFill>
                            <a:srgbClr val="FFFFFF"/>
                          </a:solidFill>
                        </a:rPr>
                        <a:t>分析内容(記載例)</a:t>
                      </a:r>
                      <a:endParaRPr b="1" sz="15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486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Political：政治的要因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法規制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食品表示法や景品表示法、化粧品・医薬部外品に関する薬機法などの規制強化により、</a:t>
                      </a:r>
                      <a:endParaRPr sz="13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製品表示や広告表現の見直しが必要。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政府方針・助成金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脱プラスチック政策やリサイクル促進に関する補助金・減税制度を活用可能。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政治的安定性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国内は安定しているが、原材料輸入国の政情不安が調達コストや供給リスクに影響。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4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Economic：経済的要因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景気動向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景気回復により高価格帯商品の需要は回復傾向だが、物価高で低価格志向の消費者も増加。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為替・金利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円安により輸入原材料コストが上昇し、利益率圧迫の可能性。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所得水準・雇用状況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賃金上昇傾向により消費者の購買力は回復基調だが、人手不足による人件費上昇が課題。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Social：社会的要因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人口動態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少子高齢化により高齢者向け商品需要が拡大。一方で若年層向け商品は市場縮小傾向。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6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生活様式・価値観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健康志向・オーガニック志向・環境配慮型商品の需要増。</a:t>
                      </a:r>
                      <a:endParaRPr sz="13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オンライン購入や定期購入型サービスが普及。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教育水準・文化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食品ロス削減やフェアトレードへの関心が高まり、企業の社会的責任（CSR）活動が評価に直結。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4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Technological：技術的要因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技術革新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保存技術・パッケージ技術の進化により流通効率化と賞味期限延長が可能に。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IT・デジタル化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ECサイト運営やD2Cモデルの拡大、SNSマーケティングの高度化。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インフラ整備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300"/>
                        <a:t>高速物流ネットワークやAIによる需要予測により在庫最適化が可能に。</a:t>
                      </a:r>
                      <a:endParaRPr sz="1300"/>
                    </a:p>
                  </a:txBody>
                  <a:tcPr marT="19050" marB="19050" marR="28575" marL="28575" anchor="ctr">
                    <a:lnL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4_ベース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2015-08-02T11:36:49Z</dcterms:created>
  <dc:creator>江藤 史雄</dc:creator>
</cp:coreProperties>
</file>