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6" r:id="rId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10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朝長 大/Dai Tomonaga" userId="02a8a3d3-5358-4b69-9a13-1f0eda6319d7" providerId="ADAL" clId="{4B0DB275-3BE4-47EF-91A1-7BCCCD7524A1}"/>
    <pc:docChg chg="modSld">
      <pc:chgData name="朝長 大/Dai Tomonaga" userId="02a8a3d3-5358-4b69-9a13-1f0eda6319d7" providerId="ADAL" clId="{4B0DB275-3BE4-47EF-91A1-7BCCCD7524A1}" dt="2026-07-10T02:20:09.219" v="0" actId="20577"/>
      <pc:docMkLst>
        <pc:docMk/>
      </pc:docMkLst>
      <pc:sldChg chg="modSp mod">
        <pc:chgData name="朝長 大/Dai Tomonaga" userId="02a8a3d3-5358-4b69-9a13-1f0eda6319d7" providerId="ADAL" clId="{4B0DB275-3BE4-47EF-91A1-7BCCCD7524A1}" dt="2026-07-10T02:20:09.219" v="0" actId="20577"/>
        <pc:sldMkLst>
          <pc:docMk/>
          <pc:sldMk cId="1259188377" sldId="256"/>
        </pc:sldMkLst>
        <pc:spChg chg="mod">
          <ac:chgData name="朝長 大/Dai Tomonaga" userId="02a8a3d3-5358-4b69-9a13-1f0eda6319d7" providerId="ADAL" clId="{4B0DB275-3BE4-47EF-91A1-7BCCCD7524A1}" dt="2026-07-10T02:20:09.219" v="0" actId="20577"/>
          <ac:spMkLst>
            <pc:docMk/>
            <pc:sldMk cId="1259188377" sldId="256"/>
            <ac:spMk id="18" creationId="{16B5530F-C194-CE5B-0658-7F5345B91D1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830C716-8A1B-2AFC-E711-257C1A4294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650C835-EBAF-7A88-2132-E743F2BF27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DECF747-CE4A-15AC-A4CF-F4EC75232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C2C00-0967-438B-9548-D554E6BE5C3C}" type="datetimeFigureOut">
              <a:rPr kumimoji="1" lang="ja-JP" altLang="en-US" smtClean="0"/>
              <a:t>2026/7/10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BCAF762-BED9-7F25-00A1-9DBFA495A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070ED6E-0B5D-3A3B-A4D0-6CB4570FC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5F7EE-3943-4B14-8C1A-1F56DB33F9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3226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C55C6F7-6EC4-D22D-F300-17ADBCCDA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DC29F23-5564-DDED-755D-3D9FD68A0A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205CF5F-256D-422F-4F78-87F4BE85F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C2C00-0967-438B-9548-D554E6BE5C3C}" type="datetimeFigureOut">
              <a:rPr kumimoji="1" lang="ja-JP" altLang="en-US" smtClean="0"/>
              <a:t>2026/7/10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9000A1A-92AF-7AA5-A4D7-9CFDDF7D4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D385CBB-E39B-9913-6B68-A9FF985D5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5F7EE-3943-4B14-8C1A-1F56DB33F9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0982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EC68E578-AB11-E3E7-9137-8C490E6177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0458396-E2F9-8C57-5BB7-B8E96AC91A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D4014B5-A746-5D2E-0BD1-21DFE2DAB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C2C00-0967-438B-9548-D554E6BE5C3C}" type="datetimeFigureOut">
              <a:rPr kumimoji="1" lang="ja-JP" altLang="en-US" smtClean="0"/>
              <a:t>2026/7/10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AB553DB-8617-6491-5C81-DBD801F94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90670FA-43B5-793C-1A65-A05B2E8E5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5F7EE-3943-4B14-8C1A-1F56DB33F9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4958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F30BBD7-F627-805A-9BDB-1E85A7BC4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DD50AD9-C824-0DF9-4594-F6AB34C53F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54421B9-DA61-3E65-EBCE-A1488859A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C2C00-0967-438B-9548-D554E6BE5C3C}" type="datetimeFigureOut">
              <a:rPr kumimoji="1" lang="ja-JP" altLang="en-US" smtClean="0"/>
              <a:t>2026/7/10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FCF45D2-E053-403C-D4D8-0CBD859B1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9C15130-4251-67EF-FACC-3D040C429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5F7EE-3943-4B14-8C1A-1F56DB33F9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3509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91A16E3-F9A9-7FEF-E5D0-AE2B05C3D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0136DC6-6EF6-0DF9-7744-9725FDFEBE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BE39AE8-51C5-21E4-C133-3CE9375D4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C2C00-0967-438B-9548-D554E6BE5C3C}" type="datetimeFigureOut">
              <a:rPr kumimoji="1" lang="ja-JP" altLang="en-US" smtClean="0"/>
              <a:t>2026/7/10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CF6DCA5-0433-A117-7A23-DB2091069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F5151E0-9583-CB0F-8BB2-7CB866A9D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5F7EE-3943-4B14-8C1A-1F56DB33F9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3077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3D68C22-0909-1DDB-5976-81BA6C993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17023FC-3C73-4D3A-E118-51C5C10BB5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F0D3748-8A45-CE7C-51AA-4F44D2BB1D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03BFF46-4251-ADEE-FAE8-C2AE0C6858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C2C00-0967-438B-9548-D554E6BE5C3C}" type="datetimeFigureOut">
              <a:rPr kumimoji="1" lang="ja-JP" altLang="en-US" smtClean="0"/>
              <a:t>2026/7/10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494BD79-8A8B-C9B3-3631-05CC9018D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3386E40-EAD9-F9F4-E089-6A281C9C5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5F7EE-3943-4B14-8C1A-1F56DB33F9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1134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4F3ABC0-1CA8-C23E-06F8-4D2041603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F10C1EF-E526-219B-FF59-E5CD0F9766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10EBE8E-97CF-7600-7D4D-4FB2A25F2D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1903E45-51DF-32AB-2576-6D51BD4363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A2B957C-1BBA-FF7F-9C33-FF6DAFC4C2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7637A5AA-36BE-0A85-94B8-C54C63348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C2C00-0967-438B-9548-D554E6BE5C3C}" type="datetimeFigureOut">
              <a:rPr kumimoji="1" lang="ja-JP" altLang="en-US" smtClean="0"/>
              <a:t>2026/7/10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55C11A9D-11C2-7F31-0FB4-5AF8FF444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50120B7-1FCB-F9FF-01AB-0C3EA01C8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5F7EE-3943-4B14-8C1A-1F56DB33F9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2886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2B8E70-6EE6-A98F-CC76-19657A9DE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E9815B6-16E8-849E-3989-979A6EA9B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C2C00-0967-438B-9548-D554E6BE5C3C}" type="datetimeFigureOut">
              <a:rPr kumimoji="1" lang="ja-JP" altLang="en-US" smtClean="0"/>
              <a:t>2026/7/10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2845875-3AA2-9C7C-A365-1FED75683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AFA9C52-BC59-145A-DFE5-3E7BC6DE2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5F7EE-3943-4B14-8C1A-1F56DB33F9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4313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E4D96C7-CA7B-5C21-32E0-612853526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C2C00-0967-438B-9548-D554E6BE5C3C}" type="datetimeFigureOut">
              <a:rPr kumimoji="1" lang="ja-JP" altLang="en-US" smtClean="0"/>
              <a:t>2026/7/10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7639E2AC-45FB-B32D-8595-39CF45D99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9A62DD6-B09C-CA76-0953-33A763C4E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5F7EE-3943-4B14-8C1A-1F56DB33F9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3006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C758F64-7337-3999-A5AC-7786D9EC2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3B12A37-E03E-1A5A-AADE-E41D9EFCB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96FE336-DDC1-0A52-D2DA-D0DE714D4A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1F288C6-8635-3FEF-A613-E7E0537D7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C2C00-0967-438B-9548-D554E6BE5C3C}" type="datetimeFigureOut">
              <a:rPr kumimoji="1" lang="ja-JP" altLang="en-US" smtClean="0"/>
              <a:t>2026/7/10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9CA20E2-EF22-0AEA-0021-BB0C5ED12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18454C8-BD8A-C54F-349A-2D82D914C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5F7EE-3943-4B14-8C1A-1F56DB33F9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5788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65C4E5B-2A49-BC0D-EAB7-92CBAAFB4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0A736E9-5C36-C33B-6BF2-10FD21A9A6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D81B44B-4943-B1C9-0208-42C78D3CE2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37C8550-539B-193F-B916-0EEA48C96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C2C00-0967-438B-9548-D554E6BE5C3C}" type="datetimeFigureOut">
              <a:rPr kumimoji="1" lang="ja-JP" altLang="en-US" smtClean="0"/>
              <a:t>2026/7/10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DEA89DD-FDF2-63BD-ED83-D81A9A849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5DC131E-1339-9994-24F4-38F4F8B83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5F7EE-3943-4B14-8C1A-1F56DB33F9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9758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19B7E3F-E0F2-D08D-E2BF-2325403B5CA1}"/>
              </a:ext>
            </a:extLst>
          </p:cNvPr>
          <p:cNvGraphicFramePr>
            <a:graphicFrameLocks/>
          </p:cNvGraphicFramePr>
          <p:nvPr userDrawn="1"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197020832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スライド" r:id="rId14" imgW="554" imgH="551" progId="TCLayout.ActiveDocument.1">
                  <p:embed/>
                </p:oleObj>
              </mc:Choice>
              <mc:Fallback>
                <p:oleObj name="think-cellスライド" r:id="rId14" imgW="554" imgH="551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19B7E3F-E0F2-D08D-E2BF-2325403B5CA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D6D6B5D5-B4FC-6033-9633-C9E7F553E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32C2A9D-5662-94EF-DA25-A7BDB6F773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681ACE3-BF92-9A0B-A45D-385618F01B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0C2C00-0967-438B-9548-D554E6BE5C3C}" type="datetimeFigureOut">
              <a:rPr kumimoji="1" lang="ja-JP" altLang="en-US" smtClean="0"/>
              <a:t>2026/7/10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E799E78-10F0-3D8E-82EF-7FAEB9D7D2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9C16A19-4F25-BA7D-4904-052BC96617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B5F7EE-3943-4B14-8C1A-1F56DB33F9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0053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B998F9-2FA0-D47E-FF36-5E3D7E668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10F06B5-5C84-AA60-0C2D-9C4D0D8A4F74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スライド" r:id="rId3" imgW="554" imgH="551" progId="TCLayout.ActiveDocument.1">
                  <p:embed/>
                </p:oleObj>
              </mc:Choice>
              <mc:Fallback>
                <p:oleObj name="think-cellスライド" r:id="rId3" imgW="554" imgH="551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10F06B5-5C84-AA60-0C2D-9C4D0D8A4F7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E20133D-CE6A-908E-C963-ADDB0F39BE03}"/>
              </a:ext>
            </a:extLst>
          </p:cNvPr>
          <p:cNvSpPr txBox="1"/>
          <p:nvPr/>
        </p:nvSpPr>
        <p:spPr>
          <a:xfrm>
            <a:off x="318654" y="190120"/>
            <a:ext cx="4928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>
                <a:latin typeface="Meiryo UI" panose="020B0604030504040204" pitchFamily="50" charset="-128"/>
                <a:ea typeface="Meiryo UI" panose="020B0604030504040204" pitchFamily="50" charset="-128"/>
              </a:rPr>
              <a:t>様式１（別紙３）実施体制図</a:t>
            </a:r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13" name="表 12">
            <a:extLst>
              <a:ext uri="{FF2B5EF4-FFF2-40B4-BE49-F238E27FC236}">
                <a16:creationId xmlns:a16="http://schemas.microsoft.com/office/drawing/2014/main" id="{6800E88B-77C7-167A-025A-C4D5FED0EA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169452"/>
              </p:ext>
            </p:extLst>
          </p:nvPr>
        </p:nvGraphicFramePr>
        <p:xfrm>
          <a:off x="168341" y="754661"/>
          <a:ext cx="8128000" cy="69835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63057">
                  <a:extLst>
                    <a:ext uri="{9D8B030D-6E8A-4147-A177-3AD203B41FA5}">
                      <a16:colId xmlns:a16="http://schemas.microsoft.com/office/drawing/2014/main" val="2919364535"/>
                    </a:ext>
                  </a:extLst>
                </a:gridCol>
                <a:gridCol w="6164943">
                  <a:extLst>
                    <a:ext uri="{9D8B030D-6E8A-4147-A177-3AD203B41FA5}">
                      <a16:colId xmlns:a16="http://schemas.microsoft.com/office/drawing/2014/main" val="3667285148"/>
                    </a:ext>
                  </a:extLst>
                </a:gridCol>
              </a:tblGrid>
              <a:tr h="698358"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組織・団体名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2980890"/>
                  </a:ext>
                </a:extLst>
              </a:tr>
            </a:tbl>
          </a:graphicData>
        </a:graphic>
      </p:graphicFrame>
      <p:graphicFrame>
        <p:nvGraphicFramePr>
          <p:cNvPr id="14" name="表 13">
            <a:extLst>
              <a:ext uri="{FF2B5EF4-FFF2-40B4-BE49-F238E27FC236}">
                <a16:creationId xmlns:a16="http://schemas.microsoft.com/office/drawing/2014/main" id="{09DEBDFF-3C58-FC46-B4F6-395EBBCCF7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9868509"/>
              </p:ext>
            </p:extLst>
          </p:nvPr>
        </p:nvGraphicFramePr>
        <p:xfrm>
          <a:off x="8417489" y="115706"/>
          <a:ext cx="3606169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79792">
                  <a:extLst>
                    <a:ext uri="{9D8B030D-6E8A-4147-A177-3AD203B41FA5}">
                      <a16:colId xmlns:a16="http://schemas.microsoft.com/office/drawing/2014/main" val="2919364535"/>
                    </a:ext>
                  </a:extLst>
                </a:gridCol>
                <a:gridCol w="1926377">
                  <a:extLst>
                    <a:ext uri="{9D8B030D-6E8A-4147-A177-3AD203B41FA5}">
                      <a16:colId xmlns:a16="http://schemas.microsoft.com/office/drawing/2014/main" val="3667285148"/>
                    </a:ext>
                  </a:extLst>
                </a:gridCol>
              </a:tblGrid>
              <a:tr h="499536">
                <a:tc>
                  <a:txBody>
                    <a:bodyPr/>
                    <a:lstStyle/>
                    <a:p>
                      <a:r>
                        <a:rPr kumimoji="1" lang="ja-JP" altLang="en-US" sz="14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受付番号</a:t>
                      </a:r>
                      <a:endParaRPr kumimoji="1" lang="en-US" altLang="ja-JP" sz="14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4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（事務局記入欄）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08-</a:t>
                      </a:r>
                      <a:endParaRPr kumimoji="1" lang="ja-JP" altLang="en-US" sz="14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2980890"/>
                  </a:ext>
                </a:extLst>
              </a:tr>
            </a:tbl>
          </a:graphicData>
        </a:graphic>
      </p:graphicFrame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4EA60F44-F496-5FC4-D519-34D21BA779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7205023"/>
              </p:ext>
            </p:extLst>
          </p:nvPr>
        </p:nvGraphicFramePr>
        <p:xfrm>
          <a:off x="168341" y="1641067"/>
          <a:ext cx="8128000" cy="9893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63057">
                  <a:extLst>
                    <a:ext uri="{9D8B030D-6E8A-4147-A177-3AD203B41FA5}">
                      <a16:colId xmlns:a16="http://schemas.microsoft.com/office/drawing/2014/main" val="2919364535"/>
                    </a:ext>
                  </a:extLst>
                </a:gridCol>
                <a:gridCol w="6164943">
                  <a:extLst>
                    <a:ext uri="{9D8B030D-6E8A-4147-A177-3AD203B41FA5}">
                      <a16:colId xmlns:a16="http://schemas.microsoft.com/office/drawing/2014/main" val="3667285148"/>
                    </a:ext>
                  </a:extLst>
                </a:gridCol>
              </a:tblGrid>
              <a:tr h="368462">
                <a:tc>
                  <a:txBody>
                    <a:bodyPr/>
                    <a:lstStyle/>
                    <a:p>
                      <a:endParaRPr kumimoji="1" lang="ja-JP" altLang="en-US" sz="14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拠点名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7641139"/>
                  </a:ext>
                </a:extLst>
              </a:tr>
              <a:tr h="620937">
                <a:tc>
                  <a:txBody>
                    <a:bodyPr/>
                    <a:lstStyle/>
                    <a:p>
                      <a:r>
                        <a:rPr kumimoji="1" lang="ja-JP" altLang="en-US" sz="14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項番</a:t>
                      </a:r>
                      <a:r>
                        <a:rPr kumimoji="1" lang="en-US" altLang="ja-JP" sz="14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</a:t>
                      </a:r>
                      <a:endParaRPr kumimoji="1" lang="ja-JP" altLang="en-US" sz="14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4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2980890"/>
                  </a:ext>
                </a:extLst>
              </a:tr>
            </a:tbl>
          </a:graphicData>
        </a:graphic>
      </p:graphicFrame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1B8F074E-0F69-3950-14EE-81409DCADADD}"/>
              </a:ext>
            </a:extLst>
          </p:cNvPr>
          <p:cNvSpPr/>
          <p:nvPr/>
        </p:nvSpPr>
        <p:spPr>
          <a:xfrm>
            <a:off x="8417490" y="754661"/>
            <a:ext cx="3606169" cy="18758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記入例を参考に、本事業の実施体制図を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実施拠点ごとに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作成してください。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拠点が複数ある場合はこのページを複製し、項番を更新して使用してください。</a:t>
            </a:r>
            <a:endParaRPr kumimoji="1" lang="en-US" altLang="ja-JP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実施主体（申請者）および各業務委託・外注先の団体名・役割を明記してください。</a:t>
            </a:r>
            <a:endParaRPr kumimoji="1"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協力団体、業務委託・外注先との調整状況も記載してください（詳細は記入例参照）。</a:t>
            </a:r>
            <a:endParaRPr kumimoji="1"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27718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5A879E0E-C376-B445-A0E1-CEBA022A952C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96832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スライド" r:id="rId3" imgW="554" imgH="551" progId="TCLayout.ActiveDocument.1">
                  <p:embed/>
                </p:oleObj>
              </mc:Choice>
              <mc:Fallback>
                <p:oleObj name="think-cellスライド" r:id="rId3" imgW="554" imgH="551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A879E0E-C376-B445-A0E1-CEBA022A952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DDB1C31-1FF5-7CE1-BB90-567E2F41F5D1}"/>
              </a:ext>
            </a:extLst>
          </p:cNvPr>
          <p:cNvSpPr txBox="1"/>
          <p:nvPr/>
        </p:nvSpPr>
        <p:spPr>
          <a:xfrm>
            <a:off x="318654" y="190120"/>
            <a:ext cx="4928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>
                <a:latin typeface="Meiryo UI" panose="020B0604030504040204" pitchFamily="50" charset="-128"/>
                <a:ea typeface="Meiryo UI" panose="020B0604030504040204" pitchFamily="50" charset="-128"/>
              </a:rPr>
              <a:t>様式１（別紙３）実施体制図（記入例）</a:t>
            </a:r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C24377AA-CAFC-6325-2ACE-1EAB8CCA7F83}"/>
              </a:ext>
            </a:extLst>
          </p:cNvPr>
          <p:cNvGrpSpPr/>
          <p:nvPr/>
        </p:nvGrpSpPr>
        <p:grpSpPr>
          <a:xfrm>
            <a:off x="2301287" y="2818514"/>
            <a:ext cx="5892243" cy="3765536"/>
            <a:chOff x="2680856" y="2130912"/>
            <a:chExt cx="5892243" cy="3765536"/>
          </a:xfrm>
        </p:grpSpPr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56141E13-E503-9A81-BA4D-B570196531B0}"/>
                </a:ext>
              </a:extLst>
            </p:cNvPr>
            <p:cNvSpPr/>
            <p:nvPr/>
          </p:nvSpPr>
          <p:spPr>
            <a:xfrm>
              <a:off x="5899172" y="2130912"/>
              <a:ext cx="2673927" cy="37655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5" name="正方形/長方形 14">
              <a:extLst>
                <a:ext uri="{FF2B5EF4-FFF2-40B4-BE49-F238E27FC236}">
                  <a16:creationId xmlns:a16="http://schemas.microsoft.com/office/drawing/2014/main" id="{B2188030-F4B4-1DB0-B847-15ADFF254169}"/>
                </a:ext>
              </a:extLst>
            </p:cNvPr>
            <p:cNvSpPr/>
            <p:nvPr/>
          </p:nvSpPr>
          <p:spPr>
            <a:xfrm>
              <a:off x="2680856" y="2161310"/>
              <a:ext cx="2932392" cy="373513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kumimoji="1" lang="ja-JP" altLang="en-US">
                  <a:solidFill>
                    <a:sysClr val="windowText" lastClr="00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実施主体（申請者）：</a:t>
              </a:r>
              <a:endParaRPr kumimoji="1" lang="en-US" altLang="ja-JP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/>
              <a:r>
                <a:rPr lang="ja-JP" altLang="en-US">
                  <a:solidFill>
                    <a:sysClr val="windowText" lastClr="00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株式会社●●</a:t>
              </a:r>
              <a:endParaRPr lang="en-US" altLang="ja-JP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/>
              <a:r>
                <a:rPr kumimoji="1" lang="ja-JP" altLang="en-US" sz="1600">
                  <a:solidFill>
                    <a:sysClr val="windowText" lastClr="00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＜役割＞事業全体の運営・進捗管理、効果測定</a:t>
              </a:r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3B2DC263-A250-6117-6536-E491D2EA87B5}"/>
                </a:ext>
              </a:extLst>
            </p:cNvPr>
            <p:cNvSpPr/>
            <p:nvPr/>
          </p:nvSpPr>
          <p:spPr>
            <a:xfrm>
              <a:off x="3264251" y="4013678"/>
              <a:ext cx="1765602" cy="716973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>
                  <a:solidFill>
                    <a:sysClr val="windowText" lastClr="00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項番</a:t>
              </a:r>
              <a:r>
                <a:rPr kumimoji="1" lang="ja-JP" altLang="en-US">
                  <a:solidFill>
                    <a:sysClr val="windowText" lastClr="00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１：</a:t>
              </a:r>
              <a:endParaRPr kumimoji="1" lang="en-US" altLang="ja-JP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/>
              <a:r>
                <a:rPr lang="ja-JP" altLang="en-US">
                  <a:solidFill>
                    <a:sysClr val="windowText" lastClr="00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本社</a:t>
              </a:r>
              <a:endParaRPr kumimoji="1" lang="ja-JP" altLang="en-US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16B5530F-C194-CE5B-0658-7F5345B91D11}"/>
                </a:ext>
              </a:extLst>
            </p:cNvPr>
            <p:cNvSpPr/>
            <p:nvPr/>
          </p:nvSpPr>
          <p:spPr>
            <a:xfrm>
              <a:off x="6108757" y="3223808"/>
              <a:ext cx="2254758" cy="215605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dirty="0">
                  <a:solidFill>
                    <a:sysClr val="windowText" lastClr="00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医療機関：</a:t>
              </a:r>
              <a:endParaRPr kumimoji="1" lang="en-US" altLang="ja-JP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/>
              <a:r>
                <a:rPr lang="ja-JP" altLang="en-US" dirty="0">
                  <a:solidFill>
                    <a:sysClr val="windowText" lastClr="00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○○病院</a:t>
              </a:r>
              <a:endParaRPr lang="en-US" altLang="ja-JP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/>
              <a:r>
                <a:rPr kumimoji="1" lang="ja-JP" altLang="en-US" dirty="0">
                  <a:solidFill>
                    <a:sysClr val="windowText" lastClr="00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（未確定）</a:t>
              </a:r>
              <a:endParaRPr kumimoji="1" lang="en-US" altLang="ja-JP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/>
              <a:endParaRPr kumimoji="1" lang="en-US" altLang="ja-JP" sz="1600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/>
              <a:r>
                <a:rPr kumimoji="1" lang="ja-JP" altLang="en-US" sz="1600">
                  <a:solidFill>
                    <a:sysClr val="windowText" lastClr="00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＜役割＞簡易歯科健診（体外診断用医薬品）等の実施</a:t>
              </a:r>
            </a:p>
          </p:txBody>
        </p:sp>
        <p:cxnSp>
          <p:nvCxnSpPr>
            <p:cNvPr id="19" name="直線矢印コネクタ 18">
              <a:extLst>
                <a:ext uri="{FF2B5EF4-FFF2-40B4-BE49-F238E27FC236}">
                  <a16:creationId xmlns:a16="http://schemas.microsoft.com/office/drawing/2014/main" id="{45418244-CF96-A7C0-985F-9120CFB478C0}"/>
                </a:ext>
              </a:extLst>
            </p:cNvPr>
            <p:cNvCxnSpPr>
              <a:cxnSpLocks/>
              <a:endCxn id="18" idx="1"/>
            </p:cNvCxnSpPr>
            <p:nvPr/>
          </p:nvCxnSpPr>
          <p:spPr>
            <a:xfrm>
              <a:off x="5613248" y="4301836"/>
              <a:ext cx="495509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6A500CED-4231-57DB-4CEE-159122D90C8C}"/>
                </a:ext>
              </a:extLst>
            </p:cNvPr>
            <p:cNvSpPr/>
            <p:nvPr/>
          </p:nvSpPr>
          <p:spPr>
            <a:xfrm>
              <a:off x="6050293" y="2168647"/>
              <a:ext cx="2371684" cy="3221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>
                  <a:solidFill>
                    <a:sysClr val="windowText" lastClr="00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業務委託・外注先</a:t>
              </a:r>
            </a:p>
          </p:txBody>
        </p:sp>
      </p:grpSp>
      <p:sp>
        <p:nvSpPr>
          <p:cNvPr id="21" name="吹き出し: 線 (枠付き、強調線付き) 20">
            <a:extLst>
              <a:ext uri="{FF2B5EF4-FFF2-40B4-BE49-F238E27FC236}">
                <a16:creationId xmlns:a16="http://schemas.microsoft.com/office/drawing/2014/main" id="{3E88F7BC-1390-6ECC-B0EE-74A0D2AE3234}"/>
              </a:ext>
            </a:extLst>
          </p:cNvPr>
          <p:cNvSpPr/>
          <p:nvPr/>
        </p:nvSpPr>
        <p:spPr>
          <a:xfrm>
            <a:off x="8611093" y="4029483"/>
            <a:ext cx="2090058" cy="1827115"/>
          </a:xfrm>
          <a:prstGeom prst="accentBorderCallout1">
            <a:avLst>
              <a:gd name="adj1" fmla="val 64342"/>
              <a:gd name="adj2" fmla="val -6767"/>
              <a:gd name="adj3" fmla="val 44450"/>
              <a:gd name="adj4" fmla="val -54918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委託先との調整状況を記載してください</a:t>
            </a:r>
            <a:endParaRPr kumimoji="1" lang="en-US" altLang="ja-JP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358775" indent="-271463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kumimoji="1" lang="ja-JP" altLang="en-US" sz="16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未確定</a:t>
            </a:r>
            <a:endParaRPr lang="en-US" altLang="ja-JP" sz="160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358775" indent="-271463">
              <a:buFont typeface="Wingdings" panose="05000000000000000000" pitchFamily="2" charset="2"/>
              <a:buChar char="ü"/>
            </a:pPr>
            <a:r>
              <a:rPr kumimoji="1" lang="ja-JP" altLang="en-US" sz="16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調整中</a:t>
            </a:r>
            <a:endParaRPr kumimoji="1" lang="en-US" altLang="ja-JP" sz="160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358775" indent="-271463">
              <a:buFont typeface="Wingdings" panose="05000000000000000000" pitchFamily="2" charset="2"/>
              <a:buChar char="ü"/>
            </a:pPr>
            <a:r>
              <a:rPr kumimoji="1" lang="ja-JP" altLang="en-US" sz="16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内諾済</a:t>
            </a:r>
            <a:endParaRPr kumimoji="1" lang="en-US" altLang="ja-JP" sz="160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25" name="表 24">
            <a:extLst>
              <a:ext uri="{FF2B5EF4-FFF2-40B4-BE49-F238E27FC236}">
                <a16:creationId xmlns:a16="http://schemas.microsoft.com/office/drawing/2014/main" id="{318D7F70-14F6-C3CC-372F-8D8F3FE5CC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7848754"/>
              </p:ext>
            </p:extLst>
          </p:nvPr>
        </p:nvGraphicFramePr>
        <p:xfrm>
          <a:off x="168341" y="754661"/>
          <a:ext cx="8128000" cy="69835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63057">
                  <a:extLst>
                    <a:ext uri="{9D8B030D-6E8A-4147-A177-3AD203B41FA5}">
                      <a16:colId xmlns:a16="http://schemas.microsoft.com/office/drawing/2014/main" val="2919364535"/>
                    </a:ext>
                  </a:extLst>
                </a:gridCol>
                <a:gridCol w="6164943">
                  <a:extLst>
                    <a:ext uri="{9D8B030D-6E8A-4147-A177-3AD203B41FA5}">
                      <a16:colId xmlns:a16="http://schemas.microsoft.com/office/drawing/2014/main" val="3667285148"/>
                    </a:ext>
                  </a:extLst>
                </a:gridCol>
              </a:tblGrid>
              <a:tr h="698358">
                <a:tc>
                  <a:txBody>
                    <a:bodyPr/>
                    <a:lstStyle/>
                    <a:p>
                      <a:r>
                        <a:rPr kumimoji="1" lang="ja-JP" altLang="en-US" sz="14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組織・団体名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○○株式会社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2980890"/>
                  </a:ext>
                </a:extLst>
              </a:tr>
            </a:tbl>
          </a:graphicData>
        </a:graphic>
      </p:graphicFrame>
      <p:graphicFrame>
        <p:nvGraphicFramePr>
          <p:cNvPr id="26" name="表 25">
            <a:extLst>
              <a:ext uri="{FF2B5EF4-FFF2-40B4-BE49-F238E27FC236}">
                <a16:creationId xmlns:a16="http://schemas.microsoft.com/office/drawing/2014/main" id="{4C4FADDB-81B8-8A74-43FC-BBEAAE9A9D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5917449"/>
              </p:ext>
            </p:extLst>
          </p:nvPr>
        </p:nvGraphicFramePr>
        <p:xfrm>
          <a:off x="168341" y="1641067"/>
          <a:ext cx="8128000" cy="9893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63057">
                  <a:extLst>
                    <a:ext uri="{9D8B030D-6E8A-4147-A177-3AD203B41FA5}">
                      <a16:colId xmlns:a16="http://schemas.microsoft.com/office/drawing/2014/main" val="2919364535"/>
                    </a:ext>
                  </a:extLst>
                </a:gridCol>
                <a:gridCol w="6164943">
                  <a:extLst>
                    <a:ext uri="{9D8B030D-6E8A-4147-A177-3AD203B41FA5}">
                      <a16:colId xmlns:a16="http://schemas.microsoft.com/office/drawing/2014/main" val="3667285148"/>
                    </a:ext>
                  </a:extLst>
                </a:gridCol>
              </a:tblGrid>
              <a:tr h="368462">
                <a:tc>
                  <a:txBody>
                    <a:bodyPr/>
                    <a:lstStyle/>
                    <a:p>
                      <a:endParaRPr kumimoji="1" lang="ja-JP" altLang="en-US" sz="14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拠点名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7641139"/>
                  </a:ext>
                </a:extLst>
              </a:tr>
              <a:tr h="620937">
                <a:tc>
                  <a:txBody>
                    <a:bodyPr/>
                    <a:lstStyle/>
                    <a:p>
                      <a:r>
                        <a:rPr kumimoji="1" lang="ja-JP" altLang="en-US" sz="14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項番</a:t>
                      </a:r>
                      <a:r>
                        <a:rPr kumimoji="1" lang="en-US" altLang="ja-JP" sz="14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</a:t>
                      </a:r>
                      <a:endParaRPr kumimoji="1" lang="ja-JP" altLang="en-US" sz="14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本社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2980890"/>
                  </a:ext>
                </a:extLst>
              </a:tr>
            </a:tbl>
          </a:graphicData>
        </a:graphic>
      </p:graphicFrame>
      <p:graphicFrame>
        <p:nvGraphicFramePr>
          <p:cNvPr id="27" name="表 26">
            <a:extLst>
              <a:ext uri="{FF2B5EF4-FFF2-40B4-BE49-F238E27FC236}">
                <a16:creationId xmlns:a16="http://schemas.microsoft.com/office/drawing/2014/main" id="{9E3BF8AB-5D55-6B20-CD97-BBEEC18D24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7038788"/>
              </p:ext>
            </p:extLst>
          </p:nvPr>
        </p:nvGraphicFramePr>
        <p:xfrm>
          <a:off x="8417489" y="115706"/>
          <a:ext cx="3606169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79792">
                  <a:extLst>
                    <a:ext uri="{9D8B030D-6E8A-4147-A177-3AD203B41FA5}">
                      <a16:colId xmlns:a16="http://schemas.microsoft.com/office/drawing/2014/main" val="2919364535"/>
                    </a:ext>
                  </a:extLst>
                </a:gridCol>
                <a:gridCol w="1926377">
                  <a:extLst>
                    <a:ext uri="{9D8B030D-6E8A-4147-A177-3AD203B41FA5}">
                      <a16:colId xmlns:a16="http://schemas.microsoft.com/office/drawing/2014/main" val="3667285148"/>
                    </a:ext>
                  </a:extLst>
                </a:gridCol>
              </a:tblGrid>
              <a:tr h="499536">
                <a:tc>
                  <a:txBody>
                    <a:bodyPr/>
                    <a:lstStyle/>
                    <a:p>
                      <a:r>
                        <a:rPr kumimoji="1" lang="ja-JP" altLang="en-US" sz="14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受付番号</a:t>
                      </a:r>
                      <a:endParaRPr kumimoji="1" lang="en-US" altLang="ja-JP" sz="14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4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（事務局記入欄）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08-</a:t>
                      </a:r>
                      <a:endParaRPr kumimoji="1" lang="ja-JP" altLang="en-US" sz="14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2980890"/>
                  </a:ext>
                </a:extLst>
              </a:tr>
            </a:tbl>
          </a:graphicData>
        </a:graphic>
      </p:graphicFrame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999B9036-17FF-9148-33CE-B60861526CCE}"/>
              </a:ext>
            </a:extLst>
          </p:cNvPr>
          <p:cNvSpPr/>
          <p:nvPr/>
        </p:nvSpPr>
        <p:spPr>
          <a:xfrm>
            <a:off x="8417490" y="754661"/>
            <a:ext cx="3606169" cy="18758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ja-JP" altLang="en-US" sz="1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記入例を参考に、本事業の実施体制図を</a:t>
            </a:r>
            <a:r>
              <a:rPr lang="ja-JP" altLang="en-US" sz="1400" b="1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実施拠点ごとに</a:t>
            </a:r>
            <a:r>
              <a:rPr lang="ja-JP" altLang="en-US" sz="1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作成してください。</a:t>
            </a:r>
            <a:endParaRPr lang="en-US" altLang="ja-JP" sz="140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ja-JP" altLang="en-US" sz="1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拠点が複数ある場合はこのページを複製し、項番を更新して使用してください。</a:t>
            </a:r>
            <a:endParaRPr kumimoji="1" lang="en-US" altLang="ja-JP" sz="1400" b="1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ja-JP" altLang="en-US" sz="1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実施主体（申請者）および各業務委託・外注先の団体名・役割を明記してください。</a:t>
            </a:r>
            <a:endParaRPr kumimoji="1" lang="en-US" altLang="ja-JP" sz="140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ja-JP" altLang="en-US" sz="1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協力団体、業務委託・外注先との調整状況も記載してください（詳細は記入例参照）。</a:t>
            </a:r>
            <a:endParaRPr kumimoji="1" lang="en-US" altLang="ja-JP" sz="140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5918837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A761168A0029164DB86B984D733E4490" ma:contentTypeVersion="10" ma:contentTypeDescription="新しいドキュメントを作成します。" ma:contentTypeScope="" ma:versionID="6ee3d1b2366e196230a73689ffbdb779">
  <xsd:schema xmlns:xsd="http://www.w3.org/2001/XMLSchema" xmlns:xs="http://www.w3.org/2001/XMLSchema" xmlns:p="http://schemas.microsoft.com/office/2006/metadata/properties" xmlns:ns2="319dc1d5-711e-4517-9c44-0dce65e5a42a" xmlns:ns3="13788400-0882-492f-87f4-01f111c808dd" targetNamespace="http://schemas.microsoft.com/office/2006/metadata/properties" ma:root="true" ma:fieldsID="6037fd5cce264a1f5133e0666231bb45" ns2:_="" ns3:_="">
    <xsd:import namespace="319dc1d5-711e-4517-9c44-0dce65e5a42a"/>
    <xsd:import namespace="13788400-0882-492f-87f4-01f111c808d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9dc1d5-711e-4517-9c44-0dce65e5a42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画像タグ" ma:readOnly="false" ma:fieldId="{5cf76f15-5ced-4ddc-b409-7134ff3c332f}" ma:taxonomyMulti="true" ma:sspId="079c317c-d538-4ed4-85e0-1d22358aeb3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788400-0882-492f-87f4-01f111c808d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049a1b8-4d1d-4f84-9c85-d4080d235cfe}" ma:internalName="TaxCatchAll" ma:showField="CatchAllData" ma:web="13788400-0882-492f-87f4-01f111c808d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3788400-0882-492f-87f4-01f111c808dd" xsi:nil="true"/>
    <lcf76f155ced4ddcb4097134ff3c332f xmlns="319dc1d5-711e-4517-9c44-0dce65e5a42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1BEE1A2-0AC3-460F-ACB2-2095C5D6C12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15D5C41-D02E-43CE-8D6F-D90983071C1B}"/>
</file>

<file path=customXml/itemProps3.xml><?xml version="1.0" encoding="utf-8"?>
<ds:datastoreItem xmlns:ds="http://schemas.openxmlformats.org/officeDocument/2006/customXml" ds:itemID="{3B176162-D60F-4675-98DF-451627C7385F}">
  <ds:schemaRefs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319dc1d5-711e-4517-9c44-0dce65e5a42a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273</Words>
  <Application>Microsoft Office PowerPoint</Application>
  <PresentationFormat>ワイド画面</PresentationFormat>
  <Paragraphs>39</Paragraphs>
  <Slides>2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9" baseType="lpstr">
      <vt:lpstr>Meiryo UI</vt:lpstr>
      <vt:lpstr>游ゴシック</vt:lpstr>
      <vt:lpstr>游ゴシック Light</vt:lpstr>
      <vt:lpstr>Arial</vt:lpstr>
      <vt:lpstr>Wingdings</vt:lpstr>
      <vt:lpstr>Office テーマ</vt:lpstr>
      <vt:lpstr>think-cellスライド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一井 瑞穂/Mizuho Ichii</dc:creator>
  <cp:lastModifiedBy>朝長 大/Dai Tomonaga</cp:lastModifiedBy>
  <cp:revision>1</cp:revision>
  <dcterms:created xsi:type="dcterms:W3CDTF">2026-04-06T10:13:05Z</dcterms:created>
  <dcterms:modified xsi:type="dcterms:W3CDTF">2026-07-10T02:20:18Z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0x010100A761168A0029164DB86B984D733E4490</vt:lpwstr>
  </property>
</Properties>
</file>