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ags/tag6.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notesSlides/notesSlide3.xml" ContentType="application/vnd.openxmlformats-officedocument.presentationml.notesSlide+xml"/>
  <Override PartName="/ppt/tags/tag1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4.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899" r:id="rId4"/>
    <p:sldMasterId id="2147483971" r:id="rId5"/>
    <p:sldMasterId id="2147483975" r:id="rId6"/>
  </p:sldMasterIdLst>
  <p:notesMasterIdLst>
    <p:notesMasterId r:id="rId20"/>
  </p:notesMasterIdLst>
  <p:handoutMasterIdLst>
    <p:handoutMasterId r:id="rId21"/>
  </p:handoutMasterIdLst>
  <p:sldIdLst>
    <p:sldId id="256" r:id="rId7"/>
    <p:sldId id="258" r:id="rId8"/>
    <p:sldId id="267" r:id="rId9"/>
    <p:sldId id="266" r:id="rId10"/>
    <p:sldId id="259" r:id="rId11"/>
    <p:sldId id="260" r:id="rId12"/>
    <p:sldId id="264" r:id="rId13"/>
    <p:sldId id="265" r:id="rId14"/>
    <p:sldId id="261" r:id="rId15"/>
    <p:sldId id="263" r:id="rId16"/>
    <p:sldId id="262" r:id="rId17"/>
    <p:sldId id="268" r:id="rId18"/>
    <p:sldId id="269" r:id="rId19"/>
  </p:sldIdLst>
  <p:sldSz cx="12192000" cy="6858000"/>
  <p:notesSz cx="6735763" cy="9866313"/>
  <p:custDataLst>
    <p:tags r:id="rId22"/>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20C311D-26EE-43CC-9B3D-DFB411EDB341}">
          <p14:sldIdLst>
            <p14:sldId id="256"/>
            <p14:sldId id="258"/>
            <p14:sldId id="267"/>
            <p14:sldId id="266"/>
            <p14:sldId id="259"/>
            <p14:sldId id="260"/>
            <p14:sldId id="264"/>
            <p14:sldId id="265"/>
            <p14:sldId id="261"/>
            <p14:sldId id="263"/>
            <p14:sldId id="262"/>
            <p14:sldId id="268"/>
            <p14:sldId id="269"/>
          </p14:sldIdLst>
        </p14:section>
      </p14:sectionLst>
    </p:ext>
    <p:ext uri="{EFAFB233-063F-42B5-8137-9DF3F51BA10A}">
      <p15:sldGuideLst xmlns:p15="http://schemas.microsoft.com/office/powerpoint/2012/main">
        <p15:guide id="1" pos="3908" userDrawn="1">
          <p15:clr>
            <a:srgbClr val="A4A3A4"/>
          </p15:clr>
        </p15:guide>
        <p15:guide id="2" pos="3772" userDrawn="1">
          <p15:clr>
            <a:srgbClr val="A4A3A4"/>
          </p15:clr>
        </p15:guide>
        <p15:guide id="3" orient="horz"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318F1B-90EA-1226-B97E-EA0087404DB5}" name="METI　ヘル産課" initials="M" userId="METI　ヘル産課" providerId="None"/>
  <p188:author id="{4C5A8C26-57F8-1C53-0FA6-64D7FE8DE553}" name="佐藤 大輔（ヘルスケア産業課）" initials="W" userId="佐藤 大輔（ヘルスケア産業課）" providerId="None"/>
  <p188:author id="{685FF15A-6482-E9B2-6466-75989EE9F297}" name="太刀川 遼/Ryo Tachikawa" initials="遼太" userId="S::tachikawar@nttdata-strategy.com::38b4ab17-770a-41ed-97bd-d280ec8a6eee" providerId="AD"/>
  <p188:author id="{C38B908E-0BF3-8CB8-C0E6-513A5E74EEDF}" name="足立 圭司/Keiji Adachi" initials="圭足" userId="S::adachik@nttdata-strategy.com::89fbeea7-16a7-4c42-bf4b-f5659351c717" providerId="AD"/>
  <p188:author id="{FFB8929B-0707-2F99-6229-6A8EAF45AF30}" name="大野 孝司/Koji Ono" initials="孝大" userId="S::onok@nttdata-strategy.com::82cad114-c621-465b-ba9e-16c542e6cd2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FF00"/>
        </p14:laserClr>
      </p:ext>
      <p:ext uri="{2FDB2607-1784-4EEB-B798-7EB5836EED8A}">
        <p14:showMediaCtrls xmlns:p14="http://schemas.microsoft.com/office/powerpoint/2010/main" val="1"/>
      </p:ext>
    </p:extLst>
  </p:showPr>
  <p:clrMru>
    <a:srgbClr val="F5D7D0"/>
    <a:srgbClr val="E42600"/>
    <a:srgbClr val="FFCC99"/>
    <a:srgbClr val="0F1C50"/>
    <a:srgbClr val="EAEAEA"/>
    <a:srgbClr val="D7CFB2"/>
    <a:srgbClr val="7F7F7F"/>
    <a:srgbClr val="005B96"/>
    <a:srgbClr val="E1E7F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81E24F-3798-4BBE-B90B-B35F0AC6CDBF}" v="194" dt="2026-06-10T06:03:53.451"/>
    <p1510:client id="{C9377856-B214-4DAB-90B9-F0298372B43E}" v="168" dt="2026-06-10T04:15:50.146"/>
    <p1510:client id="{F04C3DD4-0574-4222-8CDC-DD2928DFCA6F}" v="286" dt="2026-06-09T10:55:55.84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224" y="701"/>
      </p:cViewPr>
      <p:guideLst>
        <p:guide pos="3908"/>
        <p:guide pos="3772"/>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gs" Target="tags/tag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太刀川 遼/Ryo Tachikawa" userId="38b4ab17-770a-41ed-97bd-d280ec8a6eee" providerId="ADAL" clId="{BD227CB1-DD4D-4E20-BD06-CAFCE1A02F80}"/>
    <pc:docChg chg="custSel modSld">
      <pc:chgData name="太刀川 遼/Ryo Tachikawa" userId="38b4ab17-770a-41ed-97bd-d280ec8a6eee" providerId="ADAL" clId="{BD227CB1-DD4D-4E20-BD06-CAFCE1A02F80}" dt="2026-06-10T06:30:52.345" v="194" actId="478"/>
      <pc:docMkLst>
        <pc:docMk/>
      </pc:docMkLst>
      <pc:sldChg chg="delSp modSp mod">
        <pc:chgData name="太刀川 遼/Ryo Tachikawa" userId="38b4ab17-770a-41ed-97bd-d280ec8a6eee" providerId="ADAL" clId="{BD227CB1-DD4D-4E20-BD06-CAFCE1A02F80}" dt="2026-06-10T06:30:52.345" v="194" actId="478"/>
        <pc:sldMkLst>
          <pc:docMk/>
          <pc:sldMk cId="0" sldId="259"/>
        </pc:sldMkLst>
        <pc:grpChg chg="del">
          <ac:chgData name="太刀川 遼/Ryo Tachikawa" userId="38b4ab17-770a-41ed-97bd-d280ec8a6eee" providerId="ADAL" clId="{BD227CB1-DD4D-4E20-BD06-CAFCE1A02F80}" dt="2026-06-10T06:30:52.345" v="194" actId="478"/>
          <ac:grpSpMkLst>
            <pc:docMk/>
            <pc:sldMk cId="0" sldId="259"/>
            <ac:grpSpMk id="104" creationId="{3A518506-0452-ABB0-B541-7FD9537C6DCE}"/>
          </ac:grpSpMkLst>
        </pc:grpChg>
        <pc:cxnChg chg="mod">
          <ac:chgData name="太刀川 遼/Ryo Tachikawa" userId="38b4ab17-770a-41ed-97bd-d280ec8a6eee" providerId="ADAL" clId="{BD227CB1-DD4D-4E20-BD06-CAFCE1A02F80}" dt="2026-06-10T06:30:52.345" v="194" actId="478"/>
          <ac:cxnSpMkLst>
            <pc:docMk/>
            <pc:sldMk cId="0" sldId="259"/>
            <ac:cxnSpMk id="14" creationId="{AA3D703C-3238-D8B9-0168-305B470B147D}"/>
          </ac:cxnSpMkLst>
        </pc:cxnChg>
        <pc:cxnChg chg="mod">
          <ac:chgData name="太刀川 遼/Ryo Tachikawa" userId="38b4ab17-770a-41ed-97bd-d280ec8a6eee" providerId="ADAL" clId="{BD227CB1-DD4D-4E20-BD06-CAFCE1A02F80}" dt="2026-06-10T06:30:52.345" v="194" actId="478"/>
          <ac:cxnSpMkLst>
            <pc:docMk/>
            <pc:sldMk cId="0" sldId="259"/>
            <ac:cxnSpMk id="15" creationId="{890E213D-45FE-38AD-0980-BEE251DDA72F}"/>
          </ac:cxnSpMkLst>
        </pc:cxnChg>
        <pc:cxnChg chg="mod">
          <ac:chgData name="太刀川 遼/Ryo Tachikawa" userId="38b4ab17-770a-41ed-97bd-d280ec8a6eee" providerId="ADAL" clId="{BD227CB1-DD4D-4E20-BD06-CAFCE1A02F80}" dt="2026-06-10T06:30:52.345" v="194" actId="478"/>
          <ac:cxnSpMkLst>
            <pc:docMk/>
            <pc:sldMk cId="0" sldId="259"/>
            <ac:cxnSpMk id="25" creationId="{D7FB8807-5C33-5783-41B6-45CB911F6659}"/>
          </ac:cxnSpMkLst>
        </pc:cxnChg>
        <pc:cxnChg chg="mod">
          <ac:chgData name="太刀川 遼/Ryo Tachikawa" userId="38b4ab17-770a-41ed-97bd-d280ec8a6eee" providerId="ADAL" clId="{BD227CB1-DD4D-4E20-BD06-CAFCE1A02F80}" dt="2026-06-10T06:30:52.345" v="194" actId="478"/>
          <ac:cxnSpMkLst>
            <pc:docMk/>
            <pc:sldMk cId="0" sldId="259"/>
            <ac:cxnSpMk id="31" creationId="{9C5C50DB-F8D4-44D3-DA82-EF7DF7BC3756}"/>
          </ac:cxnSpMkLst>
        </pc:cxnChg>
      </pc:sldChg>
      <pc:sldChg chg="delSp modSp mod modCm">
        <pc:chgData name="太刀川 遼/Ryo Tachikawa" userId="38b4ab17-770a-41ed-97bd-d280ec8a6eee" providerId="ADAL" clId="{BD227CB1-DD4D-4E20-BD06-CAFCE1A02F80}" dt="2026-06-10T06:03:53.451" v="193" actId="6549"/>
        <pc:sldMkLst>
          <pc:docMk/>
          <pc:sldMk cId="1491730958" sldId="266"/>
        </pc:sldMkLst>
        <pc:spChg chg="mod">
          <ac:chgData name="太刀川 遼/Ryo Tachikawa" userId="38b4ab17-770a-41ed-97bd-d280ec8a6eee" providerId="ADAL" clId="{BD227CB1-DD4D-4E20-BD06-CAFCE1A02F80}" dt="2026-06-10T06:03:53.451" v="193" actId="6549"/>
          <ac:spMkLst>
            <pc:docMk/>
            <pc:sldMk cId="1491730958" sldId="266"/>
            <ac:spMk id="7" creationId="{6823D54A-ED9D-A2CD-9EAA-E87A009D0BB1}"/>
          </ac:spMkLst>
        </pc:spChg>
        <pc:spChg chg="mod">
          <ac:chgData name="太刀川 遼/Ryo Tachikawa" userId="38b4ab17-770a-41ed-97bd-d280ec8a6eee" providerId="ADAL" clId="{BD227CB1-DD4D-4E20-BD06-CAFCE1A02F80}" dt="2026-06-10T06:03:34.258" v="178" actId="14100"/>
          <ac:spMkLst>
            <pc:docMk/>
            <pc:sldMk cId="1491730958" sldId="266"/>
            <ac:spMk id="27" creationId="{39381C5B-54AB-E4E7-335D-8FD3A8809A4F}"/>
          </ac:spMkLst>
        </pc:spChg>
        <pc:spChg chg="mod">
          <ac:chgData name="太刀川 遼/Ryo Tachikawa" userId="38b4ab17-770a-41ed-97bd-d280ec8a6eee" providerId="ADAL" clId="{BD227CB1-DD4D-4E20-BD06-CAFCE1A02F80}" dt="2026-06-10T06:03:39.241" v="179" actId="14100"/>
          <ac:spMkLst>
            <pc:docMk/>
            <pc:sldMk cId="1491730958" sldId="266"/>
            <ac:spMk id="70" creationId="{08E22943-DB00-7891-5235-7F397B97C625}"/>
          </ac:spMkLst>
        </pc:spChg>
        <pc:spChg chg="mod">
          <ac:chgData name="太刀川 遼/Ryo Tachikawa" userId="38b4ab17-770a-41ed-97bd-d280ec8a6eee" providerId="ADAL" clId="{BD227CB1-DD4D-4E20-BD06-CAFCE1A02F80}" dt="2026-06-10T06:03:46.397" v="180" actId="14100"/>
          <ac:spMkLst>
            <pc:docMk/>
            <pc:sldMk cId="1491730958" sldId="266"/>
            <ac:spMk id="71" creationId="{CAB8FFD1-B1F2-499B-087A-5310CDE84290}"/>
          </ac:spMkLst>
        </pc:spChg>
        <pc:picChg chg="del">
          <ac:chgData name="太刀川 遼/Ryo Tachikawa" userId="38b4ab17-770a-41ed-97bd-d280ec8a6eee" providerId="ADAL" clId="{BD227CB1-DD4D-4E20-BD06-CAFCE1A02F80}" dt="2026-06-10T06:01:14.880" v="0" actId="478"/>
          <ac:picMkLst>
            <pc:docMk/>
            <pc:sldMk cId="1491730958" sldId="266"/>
            <ac:picMk id="10" creationId="{5D054B95-47E9-A43F-0EDD-2BD8FA2CEF52}"/>
          </ac:picMkLst>
        </pc:picChg>
        <pc:extLst>
          <p:ext xmlns:p="http://schemas.openxmlformats.org/presentationml/2006/main" uri="{D6D511B9-2390-475A-947B-AFAB55BFBCF1}">
            <pc226:cmChg xmlns:pc226="http://schemas.microsoft.com/office/powerpoint/2022/06/main/command" chg="mod">
              <pc226:chgData name="太刀川 遼/Ryo Tachikawa" userId="38b4ab17-770a-41ed-97bd-d280ec8a6eee" providerId="ADAL" clId="{BD227CB1-DD4D-4E20-BD06-CAFCE1A02F80}" dt="2026-06-10T06:03:53.451" v="193" actId="6549"/>
              <pc2:cmMkLst xmlns:pc2="http://schemas.microsoft.com/office/powerpoint/2019/9/main/command">
                <pc:docMk/>
                <pc:sldMk cId="1491730958" sldId="266"/>
                <pc2:cmMk id="{C7EA41DF-01C9-4BE5-B776-E9C2D8FCC4C6}"/>
              </pc2:cmMkLst>
            </pc226:cmChg>
            <pc226:cmChg xmlns:pc226="http://schemas.microsoft.com/office/powerpoint/2022/06/main/command" chg="mod">
              <pc226:chgData name="太刀川 遼/Ryo Tachikawa" userId="38b4ab17-770a-41ed-97bd-d280ec8a6eee" providerId="ADAL" clId="{BD227CB1-DD4D-4E20-BD06-CAFCE1A02F80}" dt="2026-06-10T06:03:53.451" v="193" actId="6549"/>
              <pc2:cmMkLst xmlns:pc2="http://schemas.microsoft.com/office/powerpoint/2019/9/main/command">
                <pc:docMk/>
                <pc:sldMk cId="1491730958" sldId="266"/>
                <pc2:cmMk id="{91E981FF-7627-4F28-97AA-1952E6D56DF4}"/>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latin typeface="+mn-ea"/>
            </a:endParaRPr>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B7BDCB57-7B26-864A-85AB-1FE6E8A71097}" type="datetimeFigureOut">
              <a:rPr kumimoji="1" lang="ja-JP" altLang="en-US" smtClean="0">
                <a:latin typeface="+mn-ea"/>
              </a:rPr>
              <a:t>2026/6/10</a:t>
            </a:fld>
            <a:endParaRPr kumimoji="1" lang="ja-JP" altLang="en-US">
              <a:latin typeface="+mn-ea"/>
            </a:endParaRPr>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latin typeface="+mn-ea"/>
            </a:endParaRPr>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3741B73B-8F91-6845-8B45-1448A7A46D6E}" type="slidenum">
              <a:rPr kumimoji="1" lang="ja-JP" altLang="en-US" smtClean="0">
                <a:latin typeface="+mn-ea"/>
              </a:rPr>
              <a:t>‹#›</a:t>
            </a:fld>
            <a:endParaRPr kumimoji="1" lang="ja-JP" altLang="en-US">
              <a:latin typeface="+mn-ea"/>
            </a:endParaRPr>
          </a:p>
        </p:txBody>
      </p:sp>
    </p:spTree>
    <p:extLst>
      <p:ext uri="{BB962C8B-B14F-4D97-AF65-F5344CB8AC3E}">
        <p14:creationId xmlns:p14="http://schemas.microsoft.com/office/powerpoint/2010/main" val="17740855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87B8588-1665-0A4A-AD47-68FFFFC620D1}" type="datetimeFigureOut">
              <a:rPr kumimoji="1" lang="ja-JP" altLang="en-US" smtClean="0"/>
              <a:t>2026/6/10</a:t>
            </a:fld>
            <a:endParaRPr kumimoji="1" lang="ja-JP" altLang="en-US"/>
          </a:p>
        </p:txBody>
      </p:sp>
      <p:sp>
        <p:nvSpPr>
          <p:cNvPr id="4" name="スライド イメージ プレースホルダー 3"/>
          <p:cNvSpPr>
            <a:spLocks noGrp="1" noRot="1" noChangeAspect="1"/>
          </p:cNvSpPr>
          <p:nvPr>
            <p:ph type="sldImg" idx="2"/>
          </p:nvPr>
        </p:nvSpPr>
        <p:spPr>
          <a:xfrm>
            <a:off x="407988" y="679450"/>
            <a:ext cx="5919787"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194894"/>
            <a:ext cx="5388610" cy="499139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F9AAED7-EB68-B44B-A29A-E9CFE7A1147D}" type="slidenum">
              <a:rPr kumimoji="1" lang="ja-JP" altLang="en-US" smtClean="0"/>
              <a:t>‹#›</a:t>
            </a:fld>
            <a:endParaRPr kumimoji="1" lang="ja-JP" altLang="en-US"/>
          </a:p>
        </p:txBody>
      </p:sp>
    </p:spTree>
    <p:extLst>
      <p:ext uri="{BB962C8B-B14F-4D97-AF65-F5344CB8AC3E}">
        <p14:creationId xmlns:p14="http://schemas.microsoft.com/office/powerpoint/2010/main" val="2413940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ea"/>
        <a:ea typeface="+mn-ea"/>
        <a:cs typeface="+mn-cs"/>
      </a:defRPr>
    </a:lvl1pPr>
    <a:lvl2pPr marL="457200" algn="l" defTabSz="914400" rtl="0" eaLnBrk="1" latinLnBrk="0" hangingPunct="1">
      <a:defRPr kumimoji="1" sz="1200" kern="1200">
        <a:solidFill>
          <a:schemeClr val="tx1"/>
        </a:solidFill>
        <a:latin typeface="+mn-ea"/>
        <a:ea typeface="+mn-ea"/>
        <a:cs typeface="+mn-cs"/>
      </a:defRPr>
    </a:lvl2pPr>
    <a:lvl3pPr marL="914400" algn="l" defTabSz="914400" rtl="0" eaLnBrk="1" latinLnBrk="0" hangingPunct="1">
      <a:defRPr kumimoji="1" sz="1200" kern="1200">
        <a:solidFill>
          <a:schemeClr val="tx1"/>
        </a:solidFill>
        <a:latin typeface="+mn-ea"/>
        <a:ea typeface="+mn-ea"/>
        <a:cs typeface="+mn-cs"/>
      </a:defRPr>
    </a:lvl3pPr>
    <a:lvl4pPr marL="1371600" algn="l" defTabSz="914400" rtl="0" eaLnBrk="1" latinLnBrk="0" hangingPunct="1">
      <a:defRPr kumimoji="1" sz="1200" kern="1200">
        <a:solidFill>
          <a:schemeClr val="tx1"/>
        </a:solidFill>
        <a:latin typeface="+mn-ea"/>
        <a:ea typeface="+mn-ea"/>
        <a:cs typeface="+mn-cs"/>
      </a:defRPr>
    </a:lvl4pPr>
    <a:lvl5pPr marL="1828800" algn="l" defTabSz="914400" rtl="0" eaLnBrk="1" latinLnBrk="0" hangingPunct="1">
      <a:defRPr kumimoji="1" sz="1200" kern="1200">
        <a:solidFill>
          <a:schemeClr val="tx1"/>
        </a:solidFill>
        <a:latin typeface="+mn-ea"/>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F7E51-11CE-0264-D945-EBDF635B52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0D959D-98AE-6140-4A53-9A343026E8A0}"/>
              </a:ext>
            </a:extLst>
          </p:cNvPr>
          <p:cNvSpPr>
            <a:spLocks noGrp="1" noRot="1" noChangeAspect="1"/>
          </p:cNvSpPr>
          <p:nvPr>
            <p:ph type="sldImg"/>
          </p:nvPr>
        </p:nvSpPr>
        <p:spPr>
          <a:xfrm>
            <a:off x="407988" y="679450"/>
            <a:ext cx="5919787" cy="3330575"/>
          </a:xfrm>
        </p:spPr>
      </p:sp>
      <p:sp>
        <p:nvSpPr>
          <p:cNvPr id="3" name="Notes Placeholder 2">
            <a:extLst>
              <a:ext uri="{FF2B5EF4-FFF2-40B4-BE49-F238E27FC236}">
                <a16:creationId xmlns:a16="http://schemas.microsoft.com/office/drawing/2014/main" id="{39A63622-EEE7-2559-6091-E3B321957DD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E769388-E7C6-EA61-7AFF-98759B3630AF}"/>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2749050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70355-DE65-ED9D-0AA2-FF8FD64046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9B645D-2B46-803B-C870-2D2E3B15AA1C}"/>
              </a:ext>
            </a:extLst>
          </p:cNvPr>
          <p:cNvSpPr>
            <a:spLocks noGrp="1" noRot="1" noChangeAspect="1"/>
          </p:cNvSpPr>
          <p:nvPr>
            <p:ph type="sldImg"/>
          </p:nvPr>
        </p:nvSpPr>
        <p:spPr>
          <a:xfrm>
            <a:off x="407988" y="679450"/>
            <a:ext cx="5919787" cy="3330575"/>
          </a:xfrm>
        </p:spPr>
      </p:sp>
      <p:sp>
        <p:nvSpPr>
          <p:cNvPr id="3" name="Notes Placeholder 2">
            <a:extLst>
              <a:ext uri="{FF2B5EF4-FFF2-40B4-BE49-F238E27FC236}">
                <a16:creationId xmlns:a16="http://schemas.microsoft.com/office/drawing/2014/main" id="{F1942DFB-9930-7C87-D8EE-AF329A1E29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A2A1139-FB72-301B-A65F-70B30146B24B}"/>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3712839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BE446-FC04-E6D7-7665-0953A3A005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637A0D-D342-38E8-EA42-C90D9F24F74B}"/>
              </a:ext>
            </a:extLst>
          </p:cNvPr>
          <p:cNvSpPr>
            <a:spLocks noGrp="1" noRot="1" noChangeAspect="1"/>
          </p:cNvSpPr>
          <p:nvPr>
            <p:ph type="sldImg"/>
          </p:nvPr>
        </p:nvSpPr>
        <p:spPr>
          <a:xfrm>
            <a:off x="407988" y="679450"/>
            <a:ext cx="5919787" cy="3330575"/>
          </a:xfrm>
        </p:spPr>
      </p:sp>
      <p:sp>
        <p:nvSpPr>
          <p:cNvPr id="3" name="Notes Placeholder 2">
            <a:extLst>
              <a:ext uri="{FF2B5EF4-FFF2-40B4-BE49-F238E27FC236}">
                <a16:creationId xmlns:a16="http://schemas.microsoft.com/office/drawing/2014/main" id="{AB5EED60-C33D-9D0E-F97D-FD027736258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E0CFC87-0DE6-DDAD-427D-3654D6584455}"/>
              </a:ext>
            </a:extLst>
          </p:cNvPr>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2388324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887F3-8389-4334-7279-F9F716FC7E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49C37D-005D-DE3E-0212-53EB9A5D980A}"/>
              </a:ext>
            </a:extLst>
          </p:cNvPr>
          <p:cNvSpPr>
            <a:spLocks noGrp="1" noRot="1" noChangeAspect="1"/>
          </p:cNvSpPr>
          <p:nvPr>
            <p:ph type="sldImg"/>
          </p:nvPr>
        </p:nvSpPr>
        <p:spPr>
          <a:xfrm>
            <a:off x="407988" y="679450"/>
            <a:ext cx="5919787" cy="3330575"/>
          </a:xfrm>
        </p:spPr>
      </p:sp>
      <p:sp>
        <p:nvSpPr>
          <p:cNvPr id="3" name="Notes Placeholder 2">
            <a:extLst>
              <a:ext uri="{FF2B5EF4-FFF2-40B4-BE49-F238E27FC236}">
                <a16:creationId xmlns:a16="http://schemas.microsoft.com/office/drawing/2014/main" id="{5638B265-8418-A813-72A8-45A3B64C1F2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15781E9-632F-FB53-8566-2F46C509EBA6}"/>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3316566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DC620-8D35-9171-FCE6-184E8BD914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E932E-C797-807E-62FB-8CC232DA1A3E}"/>
              </a:ext>
            </a:extLst>
          </p:cNvPr>
          <p:cNvSpPr>
            <a:spLocks noGrp="1" noRot="1" noChangeAspect="1"/>
          </p:cNvSpPr>
          <p:nvPr>
            <p:ph type="sldImg"/>
          </p:nvPr>
        </p:nvSpPr>
        <p:spPr>
          <a:xfrm>
            <a:off x="407988" y="679450"/>
            <a:ext cx="5919787" cy="3330575"/>
          </a:xfrm>
        </p:spPr>
      </p:sp>
      <p:sp>
        <p:nvSpPr>
          <p:cNvPr id="3" name="Notes Placeholder 2">
            <a:extLst>
              <a:ext uri="{FF2B5EF4-FFF2-40B4-BE49-F238E27FC236}">
                <a16:creationId xmlns:a16="http://schemas.microsoft.com/office/drawing/2014/main" id="{EDC6DD54-3919-8DFE-69C6-FEF0FB6C458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AC1A3C9-629F-C27C-363E-7CB63354E6A8}"/>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2350526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8F310-2496-EA16-D46F-B935E0E01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DACA24-B5E3-323C-DD36-E73BA43B4F93}"/>
              </a:ext>
            </a:extLst>
          </p:cNvPr>
          <p:cNvSpPr>
            <a:spLocks noGrp="1" noRot="1" noChangeAspect="1"/>
          </p:cNvSpPr>
          <p:nvPr>
            <p:ph type="sldImg"/>
          </p:nvPr>
        </p:nvSpPr>
        <p:spPr>
          <a:xfrm>
            <a:off x="407988" y="679450"/>
            <a:ext cx="5919787" cy="3330575"/>
          </a:xfrm>
        </p:spPr>
      </p:sp>
      <p:sp>
        <p:nvSpPr>
          <p:cNvPr id="3" name="Notes Placeholder 2">
            <a:extLst>
              <a:ext uri="{FF2B5EF4-FFF2-40B4-BE49-F238E27FC236}">
                <a16:creationId xmlns:a16="http://schemas.microsoft.com/office/drawing/2014/main" id="{14EF5AEC-EFE1-5E12-7506-CC5D342C6B9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0828E1-5772-FCB7-8C72-BF9337AB8704}"/>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3449043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1E5A9-191D-AB47-1E9D-859A3316C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241373-CF63-1050-75DE-28543A26F1C7}"/>
              </a:ext>
            </a:extLst>
          </p:cNvPr>
          <p:cNvSpPr>
            <a:spLocks noGrp="1" noRot="1" noChangeAspect="1"/>
          </p:cNvSpPr>
          <p:nvPr>
            <p:ph type="sldImg"/>
          </p:nvPr>
        </p:nvSpPr>
        <p:spPr>
          <a:xfrm>
            <a:off x="407988" y="679450"/>
            <a:ext cx="5919787" cy="3330575"/>
          </a:xfrm>
        </p:spPr>
      </p:sp>
      <p:sp>
        <p:nvSpPr>
          <p:cNvPr id="3" name="Notes Placeholder 2">
            <a:extLst>
              <a:ext uri="{FF2B5EF4-FFF2-40B4-BE49-F238E27FC236}">
                <a16:creationId xmlns:a16="http://schemas.microsoft.com/office/drawing/2014/main" id="{F6AA4A76-7974-A740-D3E0-5CB6F246CE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842EBDB-9681-BDA3-B320-C6CB8059651C}"/>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3593161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79450"/>
            <a:ext cx="5919787" cy="3330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8.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9.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10.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イノベーションカーブ">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3D1ABF7C-0E59-B030-ED1D-C599A4297DFD}"/>
              </a:ext>
            </a:extLst>
          </p:cNvPr>
          <p:cNvGraphicFramePr>
            <a:graphicFrameLocks/>
          </p:cNvGraphicFramePr>
          <p:nvPr userDrawn="1">
            <p:custDataLst>
              <p:tags r:id="rId1"/>
            </p:custDataLst>
            <p:extLst>
              <p:ext uri="{D42A27DB-BD31-4B8C-83A1-F6EECF244321}">
                <p14:modId xmlns:p14="http://schemas.microsoft.com/office/powerpoint/2010/main" val="18727658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3D1ABF7C-0E59-B030-ED1D-C599A4297DF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8A354DEA-B50A-A178-0CBF-8C66A96C7FB5}"/>
              </a:ext>
            </a:extLst>
          </p:cNvPr>
          <p:cNvSpPr>
            <a:spLocks noGrp="1"/>
          </p:cNvSpPr>
          <p:nvPr>
            <p:ph type="title" hasCustomPrompt="1"/>
          </p:nvPr>
        </p:nvSpPr>
        <p:spPr>
          <a:xfrm>
            <a:off x="381600" y="2171700"/>
            <a:ext cx="4842000" cy="2438400"/>
          </a:xfrm>
          <a:prstGeom prst="rect">
            <a:avLst/>
          </a:prstGeom>
        </p:spPr>
        <p:txBody>
          <a:bodyPr vert="horz" anchor="b"/>
          <a:lstStyle>
            <a:lvl1pPr>
              <a:defRPr sz="4400" b="1"/>
            </a:lvl1pPr>
          </a:lstStyle>
          <a:p>
            <a:r>
              <a:rPr kumimoji="1" lang="en-US" altLang="ja-JP"/>
              <a:t>[</a:t>
            </a:r>
            <a:r>
              <a:rPr kumimoji="1" lang="ja-JP" altLang="en-US"/>
              <a:t>タイトル</a:t>
            </a:r>
            <a:r>
              <a:rPr kumimoji="1" lang="en-US" altLang="ja-JP"/>
              <a:t>]</a:t>
            </a:r>
            <a:endParaRPr kumimoji="1" lang="ja-JP" altLang="en-US"/>
          </a:p>
        </p:txBody>
      </p:sp>
      <p:sp>
        <p:nvSpPr>
          <p:cNvPr id="19" name="テキスト プレースホルダー 18">
            <a:extLst>
              <a:ext uri="{FF2B5EF4-FFF2-40B4-BE49-F238E27FC236}">
                <a16:creationId xmlns:a16="http://schemas.microsoft.com/office/drawing/2014/main" id="{62F0B2A5-6738-CDF3-0EDC-A5FAC523B8B8}"/>
              </a:ext>
            </a:extLst>
          </p:cNvPr>
          <p:cNvSpPr>
            <a:spLocks noGrp="1"/>
          </p:cNvSpPr>
          <p:nvPr>
            <p:ph type="body" sz="quarter" idx="10" hasCustomPrompt="1"/>
          </p:nvPr>
        </p:nvSpPr>
        <p:spPr>
          <a:xfrm>
            <a:off x="381000" y="1162050"/>
            <a:ext cx="4841875" cy="800100"/>
          </a:xfrm>
          <a:prstGeom prst="rect">
            <a:avLst/>
          </a:prstGeom>
        </p:spPr>
        <p:txBody>
          <a:bodyPr anchor="b"/>
          <a:lstStyle>
            <a:lvl1pPr>
              <a:defRPr>
                <a:solidFill>
                  <a:schemeClr val="accent1"/>
                </a:solidFill>
              </a:defRPr>
            </a:lvl1pPr>
            <a:lvl2pPr marL="609556" indent="0">
              <a:buNone/>
              <a:defRPr/>
            </a:lvl2pPr>
          </a:lstStyle>
          <a:p>
            <a:pPr lvl="0"/>
            <a:r>
              <a:rPr kumimoji="1" lang="ja-JP" altLang="en-US"/>
              <a:t>○○○○御中</a:t>
            </a:r>
          </a:p>
        </p:txBody>
      </p:sp>
      <p:sp>
        <p:nvSpPr>
          <p:cNvPr id="21" name="テキスト プレースホルダー 20">
            <a:extLst>
              <a:ext uri="{FF2B5EF4-FFF2-40B4-BE49-F238E27FC236}">
                <a16:creationId xmlns:a16="http://schemas.microsoft.com/office/drawing/2014/main" id="{AA15C18C-2CD8-8A6F-4F10-760C5A09DB79}"/>
              </a:ext>
            </a:extLst>
          </p:cNvPr>
          <p:cNvSpPr>
            <a:spLocks noGrp="1"/>
          </p:cNvSpPr>
          <p:nvPr>
            <p:ph type="body" sz="quarter" idx="11" hasCustomPrompt="1"/>
          </p:nvPr>
        </p:nvSpPr>
        <p:spPr>
          <a:xfrm>
            <a:off x="381000" y="5191125"/>
            <a:ext cx="4841875" cy="1143000"/>
          </a:xfrm>
          <a:prstGeom prst="rect">
            <a:avLst/>
          </a:prstGeom>
        </p:spPr>
        <p:txBody>
          <a:bodyPr anchor="b"/>
          <a:lstStyle>
            <a:lvl1pPr>
              <a:defRPr>
                <a:solidFill>
                  <a:schemeClr val="accent1"/>
                </a:solidFill>
              </a:defRPr>
            </a:lvl1pPr>
          </a:lstStyle>
          <a:p>
            <a:pPr lvl="0"/>
            <a:r>
              <a:rPr kumimoji="1" lang="en-US" altLang="ja-JP"/>
              <a:t>2024</a:t>
            </a:r>
            <a:r>
              <a:rPr kumimoji="1" lang="ja-JP" altLang="en-US"/>
              <a:t>年〇月〇日</a:t>
            </a:r>
            <a:endParaRPr kumimoji="1" lang="en-US" altLang="ja-JP"/>
          </a:p>
          <a:p>
            <a:pPr lvl="0"/>
            <a:r>
              <a:rPr kumimoji="1" lang="ja-JP" altLang="en-US"/>
              <a:t>株式会社</a:t>
            </a:r>
            <a:r>
              <a:rPr kumimoji="1" lang="en-US" altLang="ja-JP"/>
              <a:t>NTT</a:t>
            </a:r>
            <a:r>
              <a:rPr kumimoji="1" lang="ja-JP" altLang="en-US"/>
              <a:t>データ経営研究所</a:t>
            </a:r>
          </a:p>
          <a:p>
            <a:pPr lvl="0"/>
            <a:r>
              <a:rPr kumimoji="1" lang="ja-JP" altLang="en-US"/>
              <a:t>○○○○○○○○○○○○○○</a:t>
            </a:r>
          </a:p>
        </p:txBody>
      </p:sp>
    </p:spTree>
    <p:extLst>
      <p:ext uri="{BB962C8B-B14F-4D97-AF65-F5344CB8AC3E}">
        <p14:creationId xmlns:p14="http://schemas.microsoft.com/office/powerpoint/2010/main" val="1676540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イノベーションカーブ一部">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D115665A-FB99-81AD-25AD-BF0AF7E0B9CA}"/>
              </a:ext>
            </a:extLst>
          </p:cNvPr>
          <p:cNvGraphicFramePr>
            <a:graphicFrameLocks noChangeAspect="1"/>
          </p:cNvGraphicFramePr>
          <p:nvPr userDrawn="1">
            <p:custDataLst>
              <p:tags r:id="rId1"/>
            </p:custDataLst>
            <p:extLst>
              <p:ext uri="{D42A27DB-BD31-4B8C-83A1-F6EECF244321}">
                <p14:modId xmlns:p14="http://schemas.microsoft.com/office/powerpoint/2010/main" val="36325909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D115665A-FB99-81AD-25AD-BF0AF7E0B9C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テキスト プレースホルダー 6">
            <a:extLst>
              <a:ext uri="{FF2B5EF4-FFF2-40B4-BE49-F238E27FC236}">
                <a16:creationId xmlns:a16="http://schemas.microsoft.com/office/drawing/2014/main" id="{C2C070B2-9499-0BB6-29F4-690002F8C381}"/>
              </a:ext>
            </a:extLst>
          </p:cNvPr>
          <p:cNvSpPr>
            <a:spLocks noGrp="1"/>
          </p:cNvSpPr>
          <p:nvPr>
            <p:ph type="body" sz="quarter" idx="11" hasCustomPrompt="1"/>
          </p:nvPr>
        </p:nvSpPr>
        <p:spPr>
          <a:xfrm>
            <a:off x="371475" y="1512006"/>
            <a:ext cx="7185600" cy="802569"/>
          </a:xfrm>
          <a:prstGeom prst="rect">
            <a:avLst/>
          </a:prstGeom>
        </p:spPr>
        <p:txBody>
          <a:bodyPr lIns="0" tIns="46800" rIns="0" anchor="b"/>
          <a:lstStyle>
            <a:lvl1pPr>
              <a:lnSpc>
                <a:spcPct val="80000"/>
              </a:lnSpc>
              <a:defRPr sz="2000" b="0">
                <a:solidFill>
                  <a:schemeClr val="accent1"/>
                </a:solidFill>
              </a:defRPr>
            </a:lvl1pPr>
          </a:lstStyle>
          <a:p>
            <a:pPr lvl="0"/>
            <a:r>
              <a:rPr kumimoji="1" lang="ja-JP" altLang="en-US"/>
              <a:t>○○○○御中</a:t>
            </a:r>
          </a:p>
        </p:txBody>
      </p:sp>
      <p:sp>
        <p:nvSpPr>
          <p:cNvPr id="7" name="テキスト プレースホルダー 10">
            <a:extLst>
              <a:ext uri="{FF2B5EF4-FFF2-40B4-BE49-F238E27FC236}">
                <a16:creationId xmlns:a16="http://schemas.microsoft.com/office/drawing/2014/main" id="{009BF352-2699-13FB-9385-B1041D550802}"/>
              </a:ext>
            </a:extLst>
          </p:cNvPr>
          <p:cNvSpPr>
            <a:spLocks noGrp="1"/>
          </p:cNvSpPr>
          <p:nvPr>
            <p:ph type="body" sz="quarter" idx="13" hasCustomPrompt="1"/>
          </p:nvPr>
        </p:nvSpPr>
        <p:spPr>
          <a:xfrm>
            <a:off x="381600" y="5191200"/>
            <a:ext cx="7185600" cy="1119600"/>
          </a:xfrm>
          <a:prstGeom prst="rect">
            <a:avLst/>
          </a:prstGeom>
        </p:spPr>
        <p:txBody>
          <a:bodyPr lIns="0" tIns="46800" rIns="0" anchor="b"/>
          <a:lstStyle>
            <a:lvl1pPr>
              <a:defRPr>
                <a:solidFill>
                  <a:schemeClr val="accent1"/>
                </a:solidFill>
              </a:defRPr>
            </a:lvl1pPr>
            <a:lvl5pPr marL="2438216" indent="0">
              <a:buNone/>
              <a:defRPr/>
            </a:lvl5pPr>
          </a:lstStyle>
          <a:p>
            <a:pPr lvl="0"/>
            <a:r>
              <a:rPr kumimoji="1" lang="en-US" altLang="ja-JP"/>
              <a:t>2024</a:t>
            </a:r>
            <a:r>
              <a:rPr kumimoji="1" lang="ja-JP" altLang="en-US"/>
              <a:t>年〇月〇日</a:t>
            </a:r>
            <a:endParaRPr kumimoji="1" lang="en-US" altLang="ja-JP"/>
          </a:p>
          <a:p>
            <a:pPr lvl="0"/>
            <a:r>
              <a:rPr kumimoji="1" lang="ja-JP" altLang="en-US"/>
              <a:t>株式会社</a:t>
            </a:r>
            <a:r>
              <a:rPr kumimoji="1" lang="en-US" altLang="ja-JP"/>
              <a:t>NTT</a:t>
            </a:r>
            <a:r>
              <a:rPr kumimoji="1" lang="ja-JP" altLang="en-US"/>
              <a:t>データ経営研究所</a:t>
            </a:r>
          </a:p>
          <a:p>
            <a:pPr lvl="0"/>
            <a:r>
              <a:rPr kumimoji="1" lang="ja-JP" altLang="en-US"/>
              <a:t>○○○○○○○○○○○○○○</a:t>
            </a:r>
          </a:p>
        </p:txBody>
      </p:sp>
      <p:pic>
        <p:nvPicPr>
          <p:cNvPr id="3" name="Innovation Curve">
            <a:extLst>
              <a:ext uri="{FF2B5EF4-FFF2-40B4-BE49-F238E27FC236}">
                <a16:creationId xmlns:a16="http://schemas.microsoft.com/office/drawing/2014/main" id="{EAAB32FC-8847-D6EB-B4CF-97DB854F7966}"/>
              </a:ext>
              <a:ext uri="{C183D7F6-B498-43B3-948B-1728B52AA6E4}">
                <adec:decorative xmlns:adec="http://schemas.microsoft.com/office/drawing/2017/decorative" val="1"/>
              </a:ext>
            </a:extLst>
          </p:cNvPr>
          <p:cNvPicPr/>
          <p:nvPr userDrawn="1"/>
        </p:nvPicPr>
        <p:blipFill>
          <a:blip r:embed="rId5" cstate="email">
            <a:alphaModFix amt="20000"/>
            <a:extLst>
              <a:ext uri="{28A0092B-C50C-407E-A947-70E740481C1C}">
                <a14:useLocalDpi xmlns:a14="http://schemas.microsoft.com/office/drawing/2010/main"/>
              </a:ext>
            </a:extLst>
          </a:blip>
          <a:stretch>
            <a:fillRect/>
          </a:stretch>
        </p:blipFill>
        <p:spPr>
          <a:xfrm>
            <a:off x="7616952" y="0"/>
            <a:ext cx="4602549" cy="6876288"/>
          </a:xfrm>
          <a:prstGeom prst="rect">
            <a:avLst/>
          </a:prstGeom>
        </p:spPr>
      </p:pic>
      <p:sp>
        <p:nvSpPr>
          <p:cNvPr id="4" name="タイトル 3">
            <a:extLst>
              <a:ext uri="{FF2B5EF4-FFF2-40B4-BE49-F238E27FC236}">
                <a16:creationId xmlns:a16="http://schemas.microsoft.com/office/drawing/2014/main" id="{A0F147FD-4FF8-A199-C22E-199C5BB74C36}"/>
              </a:ext>
            </a:extLst>
          </p:cNvPr>
          <p:cNvSpPr>
            <a:spLocks noGrp="1"/>
          </p:cNvSpPr>
          <p:nvPr>
            <p:ph type="title" hasCustomPrompt="1"/>
          </p:nvPr>
        </p:nvSpPr>
        <p:spPr>
          <a:xfrm>
            <a:off x="381601" y="2314576"/>
            <a:ext cx="7235351" cy="2324100"/>
          </a:xfrm>
          <a:prstGeom prst="rect">
            <a:avLst/>
          </a:prstGeom>
        </p:spPr>
        <p:txBody>
          <a:bodyPr vert="horz" anchor="b"/>
          <a:lstStyle>
            <a:lvl1pPr>
              <a:defRPr sz="4400" b="1">
                <a:solidFill>
                  <a:schemeClr val="accent1"/>
                </a:solidFill>
              </a:defRPr>
            </a:lvl1pPr>
          </a:lstStyle>
          <a:p>
            <a:r>
              <a:rPr kumimoji="1" lang="en-US" altLang="ja-JP"/>
              <a:t>[</a:t>
            </a:r>
            <a:r>
              <a:rPr kumimoji="1" lang="ja-JP" altLang="en-US"/>
              <a:t>タイトル</a:t>
            </a:r>
            <a:r>
              <a:rPr kumimoji="1" lang="en-US" altLang="ja-JP"/>
              <a:t>]</a:t>
            </a:r>
            <a:endParaRPr kumimoji="1" lang="ja-JP" altLang="en-US"/>
          </a:p>
        </p:txBody>
      </p:sp>
    </p:spTree>
    <p:extLst>
      <p:ext uri="{BB962C8B-B14F-4D97-AF65-F5344CB8AC3E}">
        <p14:creationId xmlns:p14="http://schemas.microsoft.com/office/powerpoint/2010/main" val="668788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イノベーションカーブなし">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CB53B9EA-8768-63F2-A118-A06C55DB9E9D}"/>
              </a:ext>
            </a:extLst>
          </p:cNvPr>
          <p:cNvGraphicFramePr>
            <a:graphicFrameLocks/>
          </p:cNvGraphicFramePr>
          <p:nvPr userDrawn="1">
            <p:custDataLst>
              <p:tags r:id="rId1"/>
            </p:custDataLst>
            <p:extLst>
              <p:ext uri="{D42A27DB-BD31-4B8C-83A1-F6EECF244321}">
                <p14:modId xmlns:p14="http://schemas.microsoft.com/office/powerpoint/2010/main" val="14413677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CB53B9EA-8768-63F2-A118-A06C55DB9E9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テキスト プレースホルダー 10">
            <a:extLst>
              <a:ext uri="{FF2B5EF4-FFF2-40B4-BE49-F238E27FC236}">
                <a16:creationId xmlns:a16="http://schemas.microsoft.com/office/drawing/2014/main" id="{68E6879D-7AAE-B9F3-790D-BB85BE746EB6}"/>
              </a:ext>
            </a:extLst>
          </p:cNvPr>
          <p:cNvSpPr>
            <a:spLocks noGrp="1"/>
          </p:cNvSpPr>
          <p:nvPr>
            <p:ph type="body" sz="quarter" idx="13" hasCustomPrompt="1"/>
          </p:nvPr>
        </p:nvSpPr>
        <p:spPr>
          <a:xfrm>
            <a:off x="381600" y="5191200"/>
            <a:ext cx="11440800" cy="1119600"/>
          </a:xfrm>
          <a:prstGeom prst="rect">
            <a:avLst/>
          </a:prstGeom>
        </p:spPr>
        <p:txBody>
          <a:bodyPr lIns="0" tIns="46800" rIns="0" anchor="b"/>
          <a:lstStyle>
            <a:lvl1pPr>
              <a:defRPr>
                <a:solidFill>
                  <a:schemeClr val="accent1"/>
                </a:solidFill>
              </a:defRPr>
            </a:lvl1pPr>
            <a:lvl5pPr marL="2438216" indent="0">
              <a:buNone/>
              <a:defRPr/>
            </a:lvl5pPr>
          </a:lstStyle>
          <a:p>
            <a:pPr lvl="0"/>
            <a:r>
              <a:rPr kumimoji="1" lang="en-US" altLang="ja-JP"/>
              <a:t>2024</a:t>
            </a:r>
            <a:r>
              <a:rPr kumimoji="1" lang="ja-JP" altLang="en-US"/>
              <a:t>年〇月〇日</a:t>
            </a:r>
            <a:endParaRPr kumimoji="1" lang="en-US" altLang="ja-JP"/>
          </a:p>
          <a:p>
            <a:pPr lvl="0"/>
            <a:r>
              <a:rPr kumimoji="1" lang="ja-JP" altLang="en-US"/>
              <a:t>株式会社</a:t>
            </a:r>
            <a:r>
              <a:rPr kumimoji="1" lang="en-US" altLang="ja-JP"/>
              <a:t>NTT</a:t>
            </a:r>
            <a:r>
              <a:rPr kumimoji="1" lang="ja-JP" altLang="en-US"/>
              <a:t>データ経営研究所</a:t>
            </a:r>
          </a:p>
          <a:p>
            <a:pPr lvl="0"/>
            <a:r>
              <a:rPr kumimoji="1" lang="ja-JP" altLang="en-US"/>
              <a:t>○○○○○○○○○○○○○○</a:t>
            </a:r>
          </a:p>
        </p:txBody>
      </p:sp>
      <p:sp>
        <p:nvSpPr>
          <p:cNvPr id="3" name="タイトル 2">
            <a:extLst>
              <a:ext uri="{FF2B5EF4-FFF2-40B4-BE49-F238E27FC236}">
                <a16:creationId xmlns:a16="http://schemas.microsoft.com/office/drawing/2014/main" id="{7F6789CD-6EF5-F21F-1EFB-57C8A45C3712}"/>
              </a:ext>
            </a:extLst>
          </p:cNvPr>
          <p:cNvSpPr>
            <a:spLocks noGrp="1"/>
          </p:cNvSpPr>
          <p:nvPr>
            <p:ph type="title" hasCustomPrompt="1"/>
          </p:nvPr>
        </p:nvSpPr>
        <p:spPr>
          <a:xfrm>
            <a:off x="381599" y="2246400"/>
            <a:ext cx="11438925" cy="1562400"/>
          </a:xfrm>
          <a:prstGeom prst="rect">
            <a:avLst/>
          </a:prstGeom>
        </p:spPr>
        <p:txBody>
          <a:bodyPr vert="horz" anchor="b"/>
          <a:lstStyle>
            <a:lvl1pPr>
              <a:defRPr sz="4400" b="1">
                <a:solidFill>
                  <a:schemeClr val="accent1"/>
                </a:solidFill>
              </a:defRPr>
            </a:lvl1pPr>
          </a:lstStyle>
          <a:p>
            <a:r>
              <a:rPr kumimoji="1" lang="en-US" altLang="ja-JP"/>
              <a:t>[</a:t>
            </a:r>
            <a:r>
              <a:rPr kumimoji="1" lang="ja-JP" altLang="en-US"/>
              <a:t>タイトル</a:t>
            </a:r>
            <a:r>
              <a:rPr kumimoji="1" lang="en-US" altLang="ja-JP"/>
              <a:t>]</a:t>
            </a:r>
            <a:endParaRPr kumimoji="1" lang="ja-JP" altLang="en-US"/>
          </a:p>
        </p:txBody>
      </p:sp>
      <p:sp>
        <p:nvSpPr>
          <p:cNvPr id="18" name="テキスト プレースホルダー 17">
            <a:extLst>
              <a:ext uri="{FF2B5EF4-FFF2-40B4-BE49-F238E27FC236}">
                <a16:creationId xmlns:a16="http://schemas.microsoft.com/office/drawing/2014/main" id="{D7B2FF9D-EF86-A07F-167E-B58C05324B89}"/>
              </a:ext>
            </a:extLst>
          </p:cNvPr>
          <p:cNvSpPr>
            <a:spLocks noGrp="1"/>
          </p:cNvSpPr>
          <p:nvPr>
            <p:ph type="body" sz="quarter" idx="14" hasCustomPrompt="1"/>
          </p:nvPr>
        </p:nvSpPr>
        <p:spPr>
          <a:xfrm>
            <a:off x="371475" y="1438275"/>
            <a:ext cx="11450638" cy="808038"/>
          </a:xfrm>
          <a:prstGeom prst="rect">
            <a:avLst/>
          </a:prstGeom>
        </p:spPr>
        <p:txBody>
          <a:bodyPr anchor="b"/>
          <a:lstStyle>
            <a:lvl1pPr>
              <a:defRPr>
                <a:solidFill>
                  <a:schemeClr val="accent1"/>
                </a:solidFill>
              </a:defRPr>
            </a:lvl1pPr>
          </a:lstStyle>
          <a:p>
            <a:pPr lvl="0"/>
            <a:r>
              <a:rPr kumimoji="1" lang="ja-JP" altLang="en-US"/>
              <a:t>○○○○御中</a:t>
            </a:r>
          </a:p>
        </p:txBody>
      </p:sp>
    </p:spTree>
    <p:extLst>
      <p:ext uri="{BB962C8B-B14F-4D97-AF65-F5344CB8AC3E}">
        <p14:creationId xmlns:p14="http://schemas.microsoft.com/office/powerpoint/2010/main" val="665905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7B998BF-99D5-EE1C-A7E8-9AFFCA4FD512}"/>
              </a:ext>
            </a:extLst>
          </p:cNvPr>
          <p:cNvSpPr>
            <a:spLocks noGrp="1"/>
          </p:cNvSpPr>
          <p:nvPr>
            <p:ph type="sldNum" sz="quarter" idx="10"/>
          </p:nvPr>
        </p:nvSpPr>
        <p:spPr/>
        <p:txBody>
          <a:bodyPr/>
          <a:lstStyle/>
          <a:p>
            <a:fld id="{A00255F8-D391-463D-BCDA-2FEE0988B664}" type="slidenum">
              <a:rPr kumimoji="1" lang="ja-JP" altLang="en-US" smtClean="0"/>
              <a:t>‹#›</a:t>
            </a:fld>
            <a:endParaRPr kumimoji="1" lang="ja-JP" altLang="en-US"/>
          </a:p>
        </p:txBody>
      </p:sp>
    </p:spTree>
    <p:extLst>
      <p:ext uri="{BB962C8B-B14F-4D97-AF65-F5344CB8AC3E}">
        <p14:creationId xmlns:p14="http://schemas.microsoft.com/office/powerpoint/2010/main" val="290549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とリード＆コンテンツ">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29FF03D4-9712-7D4B-B1A6-24242A3648F2}"/>
              </a:ext>
            </a:extLst>
          </p:cNvPr>
          <p:cNvGraphicFramePr>
            <a:graphicFrameLocks noChangeAspect="1"/>
          </p:cNvGraphicFramePr>
          <p:nvPr userDrawn="1">
            <p:custDataLst>
              <p:tags r:id="rId1"/>
            </p:custDataLst>
            <p:extLst>
              <p:ext uri="{D42A27DB-BD31-4B8C-83A1-F6EECF244321}">
                <p14:modId xmlns:p14="http://schemas.microsoft.com/office/powerpoint/2010/main" val="2016393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29FF03D4-9712-7D4B-B1A6-24242A3648F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15" name="タイトル 14">
            <a:extLst>
              <a:ext uri="{FF2B5EF4-FFF2-40B4-BE49-F238E27FC236}">
                <a16:creationId xmlns:a16="http://schemas.microsoft.com/office/drawing/2014/main" id="{8769A3DE-4F5C-3802-22FD-78CC53049A19}"/>
              </a:ext>
            </a:extLst>
          </p:cNvPr>
          <p:cNvSpPr>
            <a:spLocks noGrp="1"/>
          </p:cNvSpPr>
          <p:nvPr>
            <p:ph type="title" hasCustomPrompt="1"/>
          </p:nvPr>
        </p:nvSpPr>
        <p:spPr/>
        <p:txBody>
          <a:bodyPr vert="horz"/>
          <a:lstStyle>
            <a:lvl1pPr>
              <a:defRPr/>
            </a:lvl1pPr>
          </a:lstStyle>
          <a:p>
            <a:r>
              <a:rPr kumimoji="1" lang="en-US" altLang="ja-JP"/>
              <a:t>[</a:t>
            </a:r>
            <a:r>
              <a:rPr kumimoji="1" lang="ja-JP" altLang="en-US"/>
              <a:t>タイトル</a:t>
            </a:r>
            <a:r>
              <a:rPr kumimoji="1" lang="en-US" altLang="ja-JP"/>
              <a:t>]</a:t>
            </a:r>
            <a:endParaRPr kumimoji="1" lang="ja-JP" altLang="en-US"/>
          </a:p>
        </p:txBody>
      </p:sp>
      <p:sp>
        <p:nvSpPr>
          <p:cNvPr id="17" name="テキスト プレースホルダー 16">
            <a:extLst>
              <a:ext uri="{FF2B5EF4-FFF2-40B4-BE49-F238E27FC236}">
                <a16:creationId xmlns:a16="http://schemas.microsoft.com/office/drawing/2014/main" id="{F119A47E-8D28-75D7-0FDC-773D6DAD9451}"/>
              </a:ext>
            </a:extLst>
          </p:cNvPr>
          <p:cNvSpPr>
            <a:spLocks noGrp="1"/>
          </p:cNvSpPr>
          <p:nvPr>
            <p:ph type="body" sz="quarter" idx="10" hasCustomPrompt="1"/>
          </p:nvPr>
        </p:nvSpPr>
        <p:spPr>
          <a:xfrm>
            <a:off x="371475" y="889000"/>
            <a:ext cx="11449050" cy="791519"/>
          </a:xfrm>
          <a:prstGeom prst="rect">
            <a:avLst/>
          </a:prstGeom>
        </p:spPr>
        <p:txBody>
          <a:bodyPr/>
          <a:lstStyle/>
          <a:p>
            <a:pPr lvl="0"/>
            <a:r>
              <a:rPr kumimoji="1" lang="en-US" altLang="ja-JP"/>
              <a:t>[</a:t>
            </a:r>
            <a:r>
              <a:rPr kumimoji="1" lang="ja-JP" altLang="en-US"/>
              <a:t>サブタイトル</a:t>
            </a:r>
            <a:r>
              <a:rPr kumimoji="1" lang="en-US" altLang="ja-JP"/>
              <a:t>]</a:t>
            </a:r>
            <a:endParaRPr kumimoji="1" lang="ja-JP" altLang="en-US"/>
          </a:p>
        </p:txBody>
      </p:sp>
      <p:sp>
        <p:nvSpPr>
          <p:cNvPr id="19" name="コンテンツ プレースホルダー 18">
            <a:extLst>
              <a:ext uri="{FF2B5EF4-FFF2-40B4-BE49-F238E27FC236}">
                <a16:creationId xmlns:a16="http://schemas.microsoft.com/office/drawing/2014/main" id="{1016124B-0876-D997-5CCF-68F82C295848}"/>
              </a:ext>
            </a:extLst>
          </p:cNvPr>
          <p:cNvSpPr>
            <a:spLocks noGrp="1"/>
          </p:cNvSpPr>
          <p:nvPr>
            <p:ph sz="quarter" idx="11"/>
          </p:nvPr>
        </p:nvSpPr>
        <p:spPr>
          <a:xfrm>
            <a:off x="371475" y="1791730"/>
            <a:ext cx="11449050" cy="443603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992902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1コンテンツ">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4EEA79CC-B2A2-901C-4374-FF251AD4EAFD}"/>
              </a:ext>
            </a:extLst>
          </p:cNvPr>
          <p:cNvGraphicFramePr>
            <a:graphicFrameLocks noChangeAspect="1"/>
          </p:cNvGraphicFramePr>
          <p:nvPr userDrawn="1">
            <p:custDataLst>
              <p:tags r:id="rId1"/>
            </p:custDataLst>
            <p:extLst>
              <p:ext uri="{D42A27DB-BD31-4B8C-83A1-F6EECF244321}">
                <p14:modId xmlns:p14="http://schemas.microsoft.com/office/powerpoint/2010/main" val="151153339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4EEA79CC-B2A2-901C-4374-FF251AD4EAF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コンテンツ プレースホルダー 4">
            <a:extLst>
              <a:ext uri="{FF2B5EF4-FFF2-40B4-BE49-F238E27FC236}">
                <a16:creationId xmlns:a16="http://schemas.microsoft.com/office/drawing/2014/main" id="{65165EBE-CE9B-A551-474B-E2D5D257B0E4}"/>
              </a:ext>
            </a:extLst>
          </p:cNvPr>
          <p:cNvSpPr>
            <a:spLocks noGrp="1"/>
          </p:cNvSpPr>
          <p:nvPr>
            <p:ph sz="quarter" idx="10"/>
          </p:nvPr>
        </p:nvSpPr>
        <p:spPr>
          <a:xfrm>
            <a:off x="371474" y="1038386"/>
            <a:ext cx="11448000" cy="5196814"/>
          </a:xfrm>
          <a:prstGeom prst="rect">
            <a:avLst/>
          </a:prstGeom>
        </p:spPr>
        <p:txBody>
          <a:bodyPr tIns="0" bIns="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テキスト ボックス 6">
            <a:extLst>
              <a:ext uri="{FF2B5EF4-FFF2-40B4-BE49-F238E27FC236}">
                <a16:creationId xmlns:a16="http://schemas.microsoft.com/office/drawing/2014/main" id="{4D3BB6FD-8126-0BC5-CD78-240E479EB679}"/>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3" name="タイトル 2">
            <a:extLst>
              <a:ext uri="{FF2B5EF4-FFF2-40B4-BE49-F238E27FC236}">
                <a16:creationId xmlns:a16="http://schemas.microsoft.com/office/drawing/2014/main" id="{B959F80C-E6CF-8D0D-466C-F7E20FAF15A2}"/>
              </a:ext>
            </a:extLst>
          </p:cNvPr>
          <p:cNvSpPr>
            <a:spLocks noGrp="1"/>
          </p:cNvSpPr>
          <p:nvPr>
            <p:ph type="title" hasCustomPrompt="1"/>
          </p:nvPr>
        </p:nvSpPr>
        <p:spPr/>
        <p:txBody>
          <a:bodyPr vert="horz"/>
          <a:lstStyle/>
          <a:p>
            <a:r>
              <a:rPr kumimoji="1" lang="en-US" altLang="ja-JP"/>
              <a:t>[</a:t>
            </a:r>
            <a:r>
              <a:rPr kumimoji="1" lang="ja-JP" altLang="en-US"/>
              <a:t>タイトル</a:t>
            </a:r>
            <a:r>
              <a:rPr kumimoji="1" lang="en-US" altLang="ja-JP"/>
              <a:t>]</a:t>
            </a:r>
            <a:endParaRPr kumimoji="1" lang="ja-JP" altLang="en-US"/>
          </a:p>
        </p:txBody>
      </p:sp>
    </p:spTree>
    <p:extLst>
      <p:ext uri="{BB962C8B-B14F-4D97-AF65-F5344CB8AC3E}">
        <p14:creationId xmlns:p14="http://schemas.microsoft.com/office/powerpoint/2010/main" val="3281028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FBFBCF41-7D76-95BD-92C8-EADF5A9D2809}"/>
              </a:ext>
            </a:extLst>
          </p:cNvPr>
          <p:cNvGraphicFramePr>
            <a:graphicFrameLocks noChangeAspect="1"/>
          </p:cNvGraphicFramePr>
          <p:nvPr userDrawn="1">
            <p:custDataLst>
              <p:tags r:id="rId1"/>
            </p:custDataLst>
            <p:extLst>
              <p:ext uri="{D42A27DB-BD31-4B8C-83A1-F6EECF244321}">
                <p14:modId xmlns:p14="http://schemas.microsoft.com/office/powerpoint/2010/main" val="34192796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2" name="think-cell data - do not delete" hidden="1">
                        <a:extLst>
                          <a:ext uri="{FF2B5EF4-FFF2-40B4-BE49-F238E27FC236}">
                            <a16:creationId xmlns:a16="http://schemas.microsoft.com/office/drawing/2014/main" id="{FBFBCF41-7D76-95BD-92C8-EADF5A9D280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3" name="タイトル 2">
            <a:extLst>
              <a:ext uri="{FF2B5EF4-FFF2-40B4-BE49-F238E27FC236}">
                <a16:creationId xmlns:a16="http://schemas.microsoft.com/office/drawing/2014/main" id="{6F93A895-EE74-DAD8-69BF-13AF32E33733}"/>
              </a:ext>
            </a:extLst>
          </p:cNvPr>
          <p:cNvSpPr>
            <a:spLocks noGrp="1"/>
          </p:cNvSpPr>
          <p:nvPr>
            <p:ph type="title" hasCustomPrompt="1"/>
          </p:nvPr>
        </p:nvSpPr>
        <p:spPr/>
        <p:txBody>
          <a:bodyPr vert="horz"/>
          <a:lstStyle/>
          <a:p>
            <a:r>
              <a:rPr kumimoji="1" lang="en-US" altLang="ja-JP"/>
              <a:t>[</a:t>
            </a:r>
            <a:r>
              <a:rPr kumimoji="1" lang="ja-JP" altLang="en-US"/>
              <a:t>タイトル</a:t>
            </a:r>
            <a:r>
              <a:rPr kumimoji="1" lang="en-US" altLang="ja-JP"/>
              <a:t>]</a:t>
            </a:r>
            <a:endParaRPr kumimoji="1" lang="ja-JP" altLang="en-US"/>
          </a:p>
        </p:txBody>
      </p:sp>
    </p:spTree>
    <p:extLst>
      <p:ext uri="{BB962C8B-B14F-4D97-AF65-F5344CB8AC3E}">
        <p14:creationId xmlns:p14="http://schemas.microsoft.com/office/powerpoint/2010/main" val="3082519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白紙（フッター有）">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21C562A-25AB-8415-C9E5-F862FADD5F01}"/>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Tree>
    <p:extLst>
      <p:ext uri="{BB962C8B-B14F-4D97-AF65-F5344CB8AC3E}">
        <p14:creationId xmlns:p14="http://schemas.microsoft.com/office/powerpoint/2010/main" val="356136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6618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tags" Target="../tags/tag6.xml"/><Relationship Id="rId1" Type="http://schemas.openxmlformats.org/officeDocument/2006/relationships/theme" Target="../theme/theme2.xml"/><Relationship Id="rId4"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slideLayout" Target="../slideLayouts/slideLayout7.xml"/><Relationship Id="rId7" Type="http://schemas.openxmlformats.org/officeDocument/2006/relationships/tags" Target="../tags/tag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D76F8AA8-48BC-EF7A-EEB5-054644689E24}"/>
              </a:ext>
            </a:extLst>
          </p:cNvPr>
          <p:cNvGraphicFramePr>
            <a:graphicFrameLocks/>
          </p:cNvGraphicFramePr>
          <p:nvPr userDrawn="1">
            <p:custDataLst>
              <p:tags r:id="rId6"/>
            </p:custDataLst>
            <p:extLst>
              <p:ext uri="{D42A27DB-BD31-4B8C-83A1-F6EECF244321}">
                <p14:modId xmlns:p14="http://schemas.microsoft.com/office/powerpoint/2010/main" val="6321723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554" imgH="551" progId="TCLayout.ActiveDocument.1">
                  <p:embed/>
                </p:oleObj>
              </mc:Choice>
              <mc:Fallback>
                <p:oleObj name="think-cellスライド" r:id="rId7" imgW="554" imgH="551" progId="TCLayout.ActiveDocument.1">
                  <p:embed/>
                  <p:pic>
                    <p:nvPicPr>
                      <p:cNvPr id="2" name="think-cell data - do not delete" hidden="1">
                        <a:extLst>
                          <a:ext uri="{FF2B5EF4-FFF2-40B4-BE49-F238E27FC236}">
                            <a16:creationId xmlns:a16="http://schemas.microsoft.com/office/drawing/2014/main" id="{D76F8AA8-48BC-EF7A-EEB5-054644689E24}"/>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903117392"/>
      </p:ext>
    </p:extLst>
  </p:cSld>
  <p:clrMap bg1="lt1" tx1="dk1" bg2="lt2" tx2="dk2" accent1="accent1" accent2="accent2" accent3="accent3" accent4="accent4" accent5="accent5" accent6="accent6" hlink="hlink" folHlink="folHlink"/>
  <p:sldLayoutIdLst>
    <p:sldLayoutId id="2147484009" r:id="rId1"/>
    <p:sldLayoutId id="2147483931" r:id="rId2"/>
    <p:sldLayoutId id="2147483932" r:id="rId3"/>
    <p:sldLayoutId id="2147484027" r:id="rId4"/>
  </p:sldLayoutIdLst>
  <p:hf hdr="0" dt="0"/>
  <p:txStyles>
    <p:titleStyle>
      <a:lvl1pPr algn="l" defTabSz="609555" rtl="0" eaLnBrk="1" fontAlgn="base" hangingPunct="1">
        <a:spcBef>
          <a:spcPct val="0"/>
        </a:spcBef>
        <a:spcAft>
          <a:spcPct val="0"/>
        </a:spcAft>
        <a:defRPr kumimoji="1" sz="2000" b="0" i="0" kern="1200" spc="0" baseline="0">
          <a:solidFill>
            <a:schemeClr val="accent1"/>
          </a:solidFill>
          <a:latin typeface="+mn-ea"/>
          <a:ea typeface="+mn-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609555" rtl="0" eaLnBrk="1" fontAlgn="base" hangingPunct="1">
        <a:spcBef>
          <a:spcPct val="20000"/>
        </a:spcBef>
        <a:spcAft>
          <a:spcPct val="0"/>
        </a:spcAft>
        <a:buFont typeface="Arial" pitchFamily="34" charset="0"/>
        <a:buNone/>
        <a:defRPr kumimoji="1" sz="2000" kern="1200">
          <a:solidFill>
            <a:schemeClr val="tx1"/>
          </a:solidFill>
          <a:latin typeface="+mn-ea"/>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5E9F447-64EF-06AC-BC8E-1FC1E3917BA2}"/>
              </a:ext>
            </a:extLst>
          </p:cNvPr>
          <p:cNvGraphicFramePr>
            <a:graphicFrameLocks/>
          </p:cNvGraphicFramePr>
          <p:nvPr userDrawn="1">
            <p:custDataLst>
              <p:tags r:id="rId2"/>
            </p:custDataLst>
            <p:extLst>
              <p:ext uri="{D42A27DB-BD31-4B8C-83A1-F6EECF244321}">
                <p14:modId xmlns:p14="http://schemas.microsoft.com/office/powerpoint/2010/main" val="42901192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3" name="think-cell data - do not delete" hidden="1">
                        <a:extLst>
                          <a:ext uri="{FF2B5EF4-FFF2-40B4-BE49-F238E27FC236}">
                            <a16:creationId xmlns:a16="http://schemas.microsoft.com/office/drawing/2014/main" id="{25E9F447-64EF-06AC-BC8E-1FC1E3917BA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428608009"/>
      </p:ext>
    </p:extLst>
  </p:cSld>
  <p:clrMap bg1="lt1" tx1="dk1" bg2="lt2" tx2="dk2" accent1="accent1" accent2="accent2" accent3="accent3" accent4="accent4" accent5="accent5" accent6="accent6" hlink="hlink" folHlink="folHlink"/>
  <p:hf hdr="0" dt="0"/>
  <p:txStyles>
    <p:titleStyle>
      <a:lvl1pPr algn="l" defTabSz="609555" rtl="0" eaLnBrk="1" fontAlgn="base" hangingPunct="1">
        <a:spcBef>
          <a:spcPct val="0"/>
        </a:spcBef>
        <a:spcAft>
          <a:spcPct val="0"/>
        </a:spcAft>
        <a:defRPr kumimoji="1" sz="9600" b="1" i="0" kern="1200" spc="200" baseline="0">
          <a:solidFill>
            <a:schemeClr val="accent2"/>
          </a:solidFill>
          <a:latin typeface="+mj-ea"/>
          <a:ea typeface="+mj-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609555" rtl="0" eaLnBrk="1" fontAlgn="base" hangingPunct="1">
        <a:spcBef>
          <a:spcPct val="20000"/>
        </a:spcBef>
        <a:spcAft>
          <a:spcPct val="0"/>
        </a:spcAft>
        <a:buFont typeface="Arial" pitchFamily="34" charset="0"/>
        <a:buNone/>
        <a:defRPr kumimoji="1" sz="1800" kern="1200">
          <a:solidFill>
            <a:schemeClr val="tx1"/>
          </a:solidFill>
          <a:latin typeface="+mn-ea"/>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FE3C403-934D-054E-2070-A23108C2321C}"/>
              </a:ext>
            </a:extLst>
          </p:cNvPr>
          <p:cNvGraphicFramePr>
            <a:graphicFrameLocks/>
          </p:cNvGraphicFramePr>
          <p:nvPr userDrawn="1">
            <p:custDataLst>
              <p:tags r:id="rId7"/>
            </p:custDataLst>
            <p:extLst>
              <p:ext uri="{D42A27DB-BD31-4B8C-83A1-F6EECF244321}">
                <p14:modId xmlns:p14="http://schemas.microsoft.com/office/powerpoint/2010/main" val="40015157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8" imgW="554" imgH="551" progId="TCLayout.ActiveDocument.1">
                  <p:embed/>
                </p:oleObj>
              </mc:Choice>
              <mc:Fallback>
                <p:oleObj name="think-cellスライド" r:id="rId8" imgW="554" imgH="551" progId="TCLayout.ActiveDocument.1">
                  <p:embed/>
                  <p:pic>
                    <p:nvPicPr>
                      <p:cNvPr id="5" name="think-cell data - do not delete" hidden="1">
                        <a:extLst>
                          <a:ext uri="{FF2B5EF4-FFF2-40B4-BE49-F238E27FC236}">
                            <a16:creationId xmlns:a16="http://schemas.microsoft.com/office/drawing/2014/main" id="{CFE3C403-934D-054E-2070-A23108C2321C}"/>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B037A440-03F7-DC4B-BD06-698F971DD4B7}"/>
              </a:ext>
            </a:extLst>
          </p:cNvPr>
          <p:cNvSpPr>
            <a:spLocks noGrp="1"/>
          </p:cNvSpPr>
          <p:nvPr>
            <p:ph type="title"/>
          </p:nvPr>
        </p:nvSpPr>
        <p:spPr>
          <a:xfrm>
            <a:off x="370799" y="333375"/>
            <a:ext cx="11449725" cy="412538"/>
          </a:xfrm>
          <a:prstGeom prst="rect">
            <a:avLst/>
          </a:prstGeom>
        </p:spPr>
        <p:txBody>
          <a:bodyPr vert="horz" lIns="0" tIns="0" rIns="0" bIns="0" rtlCol="0" anchor="t" anchorCtr="0">
            <a:noAutofit/>
          </a:bodyPr>
          <a:lstStyle/>
          <a:p>
            <a:r>
              <a:rPr kumimoji="1" lang="ja-JP" altLang="en-US"/>
              <a:t>マスター タイトルの書式設定</a:t>
            </a:r>
          </a:p>
        </p:txBody>
      </p:sp>
    </p:spTree>
    <p:extLst>
      <p:ext uri="{BB962C8B-B14F-4D97-AF65-F5344CB8AC3E}">
        <p14:creationId xmlns:p14="http://schemas.microsoft.com/office/powerpoint/2010/main" val="697237"/>
      </p:ext>
    </p:extLst>
  </p:cSld>
  <p:clrMap bg1="lt1" tx1="dk1" bg2="lt2" tx2="dk2" accent1="accent1" accent2="accent2" accent3="accent3" accent4="accent4" accent5="accent5" accent6="accent6" hlink="hlink" folHlink="folHlink"/>
  <p:sldLayoutIdLst>
    <p:sldLayoutId id="2147483977" r:id="rId1"/>
    <p:sldLayoutId id="2147484026" r:id="rId2"/>
    <p:sldLayoutId id="2147483976" r:id="rId3"/>
    <p:sldLayoutId id="2147483982" r:id="rId4"/>
    <p:sldLayoutId id="2147483981" r:id="rId5"/>
  </p:sldLayoutIdLst>
  <p:hf hdr="0" dt="0"/>
  <p:txStyles>
    <p:titleStyle>
      <a:lvl1pPr algn="l" defTabSz="609555"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8000"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8.xml"/><Relationship Id="rId1" Type="http://schemas.openxmlformats.org/officeDocument/2006/relationships/tags" Target="../tags/tag16.xml"/><Relationship Id="rId5" Type="http://schemas.openxmlformats.org/officeDocument/2006/relationships/image" Target="../media/image3.e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8.xml"/><Relationship Id="rId1" Type="http://schemas.openxmlformats.org/officeDocument/2006/relationships/tags" Target="../tags/tag17.xml"/><Relationship Id="rId5" Type="http://schemas.openxmlformats.org/officeDocument/2006/relationships/image" Target="../media/image3.emf"/><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11.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12.xml"/><Relationship Id="rId5" Type="http://schemas.openxmlformats.org/officeDocument/2006/relationships/image" Target="../media/image3.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13.xml"/><Relationship Id="rId5" Type="http://schemas.openxmlformats.org/officeDocument/2006/relationships/image" Target="../media/image3.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tags" Target="../tags/tag14.xml"/><Relationship Id="rId5" Type="http://schemas.openxmlformats.org/officeDocument/2006/relationships/image" Target="../media/image3.e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8.xml"/><Relationship Id="rId1" Type="http://schemas.openxmlformats.org/officeDocument/2006/relationships/tags" Target="../tags/tag15.xml"/><Relationship Id="rId5" Type="http://schemas.openxmlformats.org/officeDocument/2006/relationships/image" Target="../media/image3.e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877824"/>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p:cNvSpPr/>
          <p:nvPr/>
        </p:nvSpPr>
        <p:spPr>
          <a:xfrm>
            <a:off x="243840" y="48768"/>
            <a:ext cx="11216640" cy="341376"/>
          </a:xfrm>
          <a:prstGeom prst="rect">
            <a:avLst/>
          </a:prstGeom>
          <a:noFill/>
          <a:ln/>
        </p:spPr>
        <p:txBody>
          <a:bodyPr wrap="square" lIns="0" tIns="0" rIns="0" bIns="0" rtlCol="0" anchor="ctr"/>
          <a:lstStyle/>
          <a:p>
            <a:r>
              <a:rPr lang="en-US" sz="1200">
                <a:solidFill>
                  <a:srgbClr val="FFFFFF"/>
                </a:solidFill>
                <a:latin typeface="Meiryo UI" pitchFamily="34" charset="0"/>
                <a:ea typeface="Meiryo UI" pitchFamily="34" charset="-122"/>
                <a:cs typeface="Meiryo UI" pitchFamily="34" charset="-120"/>
              </a:rPr>
              <a:t>令和８年度 ヘルスケア産業基盤高度化推進事業（高齢者ウェルビーイングサービスにかかるビジネスモデル検証調査事業）</a:t>
            </a:r>
            <a:endParaRPr lang="en-US" sz="1200"/>
          </a:p>
        </p:txBody>
      </p:sp>
      <p:sp>
        <p:nvSpPr>
          <p:cNvPr id="4" name="Text 2"/>
          <p:cNvSpPr/>
          <p:nvPr/>
        </p:nvSpPr>
        <p:spPr>
          <a:xfrm>
            <a:off x="243840" y="365760"/>
            <a:ext cx="11216640" cy="438912"/>
          </a:xfrm>
          <a:prstGeom prst="rect">
            <a:avLst/>
          </a:prstGeom>
          <a:noFill/>
          <a:ln/>
        </p:spPr>
        <p:txBody>
          <a:bodyPr wrap="square" lIns="0" tIns="0" rIns="0" bIns="0" rtlCol="0" anchor="ctr"/>
          <a:lstStyle/>
          <a:p>
            <a:pPr algn="ctr"/>
            <a:r>
              <a:rPr lang="en-US" sz="2933" b="1">
                <a:solidFill>
                  <a:srgbClr val="FFFFFF"/>
                </a:solidFill>
                <a:latin typeface="Meiryo UI" pitchFamily="34" charset="0"/>
                <a:ea typeface="Meiryo UI" pitchFamily="34" charset="-122"/>
                <a:cs typeface="Meiryo UI" pitchFamily="34" charset="-120"/>
              </a:rPr>
              <a:t>提 案 書</a:t>
            </a:r>
            <a:endParaRPr lang="en-US" sz="2933"/>
          </a:p>
        </p:txBody>
      </p:sp>
      <p:sp>
        <p:nvSpPr>
          <p:cNvPr id="5" name="Shape 3"/>
          <p:cNvSpPr/>
          <p:nvPr/>
        </p:nvSpPr>
        <p:spPr>
          <a:xfrm>
            <a:off x="11314176" y="60960"/>
            <a:ext cx="816864" cy="268224"/>
          </a:xfrm>
          <a:prstGeom prst="rect">
            <a:avLst/>
          </a:prstGeom>
          <a:solidFill>
            <a:srgbClr val="FFFFFF"/>
          </a:solidFill>
          <a:ln w="12700">
            <a:solidFill>
              <a:srgbClr val="FFFFFF"/>
            </a:solidFill>
            <a:prstDash val="solid"/>
          </a:ln>
        </p:spPr>
        <p:txBody>
          <a:bodyPr/>
          <a:lstStyle/>
          <a:p>
            <a:endParaRPr lang="ja-JP" altLang="en-US" sz="2400"/>
          </a:p>
        </p:txBody>
      </p:sp>
      <p:sp>
        <p:nvSpPr>
          <p:cNvPr id="6" name="Text 4"/>
          <p:cNvSpPr/>
          <p:nvPr/>
        </p:nvSpPr>
        <p:spPr>
          <a:xfrm>
            <a:off x="11314176" y="60960"/>
            <a:ext cx="816864" cy="268224"/>
          </a:xfrm>
          <a:prstGeom prst="rect">
            <a:avLst/>
          </a:prstGeom>
          <a:noFill/>
          <a:ln/>
        </p:spPr>
        <p:txBody>
          <a:bodyPr wrap="square" lIns="0" tIns="0" rIns="0" bIns="0" rtlCol="0" anchor="ctr"/>
          <a:lstStyle/>
          <a:p>
            <a:pPr algn="ctr"/>
            <a:r>
              <a:rPr lang="en-US" sz="1067" b="1">
                <a:solidFill>
                  <a:srgbClr val="1B3A6B"/>
                </a:solidFill>
                <a:latin typeface="Meiryo UI" pitchFamily="34" charset="0"/>
                <a:ea typeface="Meiryo UI" pitchFamily="34" charset="-122"/>
                <a:cs typeface="Meiryo UI" pitchFamily="34" charset="-120"/>
              </a:rPr>
              <a:t>様式２</a:t>
            </a:r>
            <a:endParaRPr lang="en-US" sz="1067"/>
          </a:p>
        </p:txBody>
      </p:sp>
      <p:graphicFrame>
        <p:nvGraphicFramePr>
          <p:cNvPr id="39" name="Group 75">
            <a:extLst>
              <a:ext uri="{FF2B5EF4-FFF2-40B4-BE49-F238E27FC236}">
                <a16:creationId xmlns:a16="http://schemas.microsoft.com/office/drawing/2014/main" id="{3A5F8D9D-8000-0267-116F-D379A14F0D8C}"/>
              </a:ext>
            </a:extLst>
          </p:cNvPr>
          <p:cNvGraphicFramePr>
            <a:graphicFrameLocks noGrp="1"/>
          </p:cNvGraphicFramePr>
          <p:nvPr>
            <p:extLst>
              <p:ext uri="{D42A27DB-BD31-4B8C-83A1-F6EECF244321}">
                <p14:modId xmlns:p14="http://schemas.microsoft.com/office/powerpoint/2010/main" val="1776073452"/>
              </p:ext>
            </p:extLst>
          </p:nvPr>
        </p:nvGraphicFramePr>
        <p:xfrm>
          <a:off x="193596" y="987552"/>
          <a:ext cx="11804808" cy="5594540"/>
        </p:xfrm>
        <a:graphic>
          <a:graphicData uri="http://schemas.openxmlformats.org/drawingml/2006/table">
            <a:tbl>
              <a:tblPr>
                <a:tableStyleId>{616DA210-FB5B-4158-B5E0-FEB733F419BA}</a:tableStyleId>
              </a:tblPr>
              <a:tblGrid>
                <a:gridCol w="2051764">
                  <a:extLst>
                    <a:ext uri="{9D8B030D-6E8A-4147-A177-3AD203B41FA5}">
                      <a16:colId xmlns:a16="http://schemas.microsoft.com/office/drawing/2014/main" val="20000"/>
                    </a:ext>
                  </a:extLst>
                </a:gridCol>
                <a:gridCol w="1960880">
                  <a:extLst>
                    <a:ext uri="{9D8B030D-6E8A-4147-A177-3AD203B41FA5}">
                      <a16:colId xmlns:a16="http://schemas.microsoft.com/office/drawing/2014/main" val="20001"/>
                    </a:ext>
                  </a:extLst>
                </a:gridCol>
                <a:gridCol w="7792164">
                  <a:extLst>
                    <a:ext uri="{9D8B030D-6E8A-4147-A177-3AD203B41FA5}">
                      <a16:colId xmlns:a16="http://schemas.microsoft.com/office/drawing/2014/main" val="1295489416"/>
                    </a:ext>
                  </a:extLst>
                </a:gridCol>
              </a:tblGrid>
              <a:tr h="46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事業名</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solidFill>
                            <a:srgbClr val="FF000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10000"/>
                  </a:ext>
                </a:extLst>
              </a:tr>
              <a:tr h="46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コンソーシアム名称</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solidFill>
                            <a:srgbClr val="FF000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10001"/>
                  </a:ext>
                </a:extLst>
              </a:tr>
              <a:tr h="46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テーマ番号</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gridSpan="2">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① 高齢者向け</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QOL</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向上・介護予防関連サービス　</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② 多職種連携サービス</a:t>
                      </a: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4133357387"/>
                  </a:ext>
                </a:extLst>
              </a:tr>
              <a:tr h="46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事業費</a:t>
                      </a:r>
                    </a:p>
                  </a:txBody>
                  <a:tcPr marL="121920" marR="121920" marT="60935" marB="60935" anchor="ctr" horzOverflow="overflow"/>
                </a:tc>
                <a:tc gridSpan="2">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endParaRP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3199754696"/>
                  </a:ext>
                </a:extLst>
              </a:tr>
              <a:tr h="46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代表事業者名</a:t>
                      </a:r>
                      <a:endParaRPr kumimoji="0" lang="en-US" altLang="ja-JP"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gridSpan="2">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○○株式会社</a:t>
                      </a: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3098091991"/>
                  </a:ext>
                </a:extLst>
              </a:tr>
              <a:tr h="46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代表事業者種別</a:t>
                      </a:r>
                      <a:endParaRPr kumimoji="0" lang="en-US" altLang="ja-JP"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gridSpan="2">
                  <a:txBody>
                    <a:bodyPr/>
                    <a:lstStyle/>
                    <a:p>
                      <a:pPr marL="354013" marR="0" lvl="0" indent="-354013"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PHR</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事業者 </a:t>
                      </a:r>
                      <a:r>
                        <a:rPr kumimoji="0" lang="en-US" altLang="ja-JP"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 PHR</a:t>
                      </a:r>
                      <a:r>
                        <a:rPr kumimoji="0" lang="ja-JP" altLang="en-US" sz="1400" b="0" i="0" u="none" strike="no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rPr>
                        <a:t>を活用したサービスを提供する事業者（業種：●●業） </a:t>
                      </a:r>
                      <a:endParaRPr kumimoji="0" lang="ja-JP" altLang="en-US" sz="1400" b="0" i="0" u="none" strike="sngStrike" kern="1200" cap="none" normalizeH="0" baseline="0">
                        <a:ln>
                          <a:noFill/>
                        </a:ln>
                        <a:solidFill>
                          <a:srgbClr val="FF0000"/>
                        </a:solidFill>
                        <a:effectLst/>
                        <a:latin typeface="Meiryo UI" panose="020B0604030504040204" pitchFamily="50" charset="-128"/>
                        <a:ea typeface="Meiryo UI" panose="020B0604030504040204" pitchFamily="50" charset="-128"/>
                        <a:cs typeface="+mn-cs"/>
                      </a:endParaRP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2506964002"/>
                  </a:ext>
                </a:extLst>
              </a:tr>
              <a:tr h="46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参加事業者名</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a:ln>
                            <a:noFill/>
                          </a:ln>
                          <a:solidFill>
                            <a:srgbClr val="FF0000"/>
                          </a:solidFill>
                          <a:effectLst/>
                          <a:latin typeface="Meiryo UI" panose="020B0604030504040204" pitchFamily="50" charset="-128"/>
                          <a:ea typeface="Meiryo UI" panose="020B0604030504040204" pitchFamily="50" charset="-128"/>
                        </a:rPr>
                        <a:t>▲</a:t>
                      </a:r>
                      <a:r>
                        <a:rPr kumimoji="0" lang="ja-JP" altLang="en-US" sz="1400" u="none" strike="noStrike" cap="none" normalizeH="0" baseline="0">
                          <a:ln>
                            <a:noFill/>
                          </a:ln>
                          <a:solidFill>
                            <a:srgbClr val="FF000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10003"/>
                  </a:ext>
                </a:extLst>
              </a:tr>
              <a:tr h="504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実証フィールド（実証の場となる自治体・介護事業所等）名</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solidFill>
                            <a:srgbClr val="FF0000"/>
                          </a:solidFill>
                          <a:effectLst/>
                          <a:latin typeface="Meiryo UI" panose="020B0604030504040204" pitchFamily="50" charset="-128"/>
                          <a:ea typeface="Meiryo UI" panose="020B0604030504040204" pitchFamily="50" charset="-128"/>
                        </a:rPr>
                        <a:t>●●（調整済み）、◎◎（調整中）</a:t>
                      </a:r>
                      <a:endPar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hMerge="1">
                  <a:txBody>
                    <a:bodyPr/>
                    <a:lstStyle/>
                    <a:p>
                      <a:endParaRPr kumimoji="1" lang="ja-JP" altLang="en-US"/>
                    </a:p>
                  </a:txBody>
                  <a:tcPr/>
                </a:tc>
                <a:extLst>
                  <a:ext uri="{0D108BD9-81ED-4DB2-BD59-A6C34878D82A}">
                    <a16:rowId xmlns:a16="http://schemas.microsoft.com/office/drawing/2014/main" val="10004"/>
                  </a:ext>
                </a:extLst>
              </a:tr>
              <a:tr h="504000">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ユースケース案概要</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対象とする高齢者像</a:t>
                      </a: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元気・健康　</a:t>
                      </a:r>
                      <a:r>
                        <a:rPr kumimoji="0" lang="en-US" altLang="ja-JP"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　要支援・要介護未認定だが何らかのケア・サポートが必要　</a:t>
                      </a:r>
                      <a:r>
                        <a:rPr kumimoji="0" lang="en-US" altLang="ja-JP"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　要支援　</a:t>
                      </a:r>
                      <a:r>
                        <a:rPr kumimoji="0" lang="en-US" altLang="ja-JP"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　要介護</a:t>
                      </a:r>
                    </a:p>
                  </a:txBody>
                  <a:tcPr marL="121920" marR="121920" marT="60935" marB="60935" anchor="ctr" horzOverflow="overflow"/>
                </a:tc>
                <a:extLst>
                  <a:ext uri="{0D108BD9-81ED-4DB2-BD59-A6C34878D82A}">
                    <a16:rowId xmlns:a16="http://schemas.microsoft.com/office/drawing/2014/main" val="1201572866"/>
                  </a:ext>
                </a:extLst>
              </a:tr>
              <a:tr h="504000">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PHR</a:t>
                      </a: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を活用したサービス提供シーン</a:t>
                      </a:r>
                    </a:p>
                  </a:txBody>
                  <a:tcPr marL="121920" marR="121920" marT="60935" marB="60935" anchor="ctr" horzOverflow="overflow"/>
                </a:tc>
                <a:tc>
                  <a:txBody>
                    <a:bodyPr/>
                    <a:lstStyle/>
                    <a:p>
                      <a:r>
                        <a:rPr kumimoji="1" lang="ja-JP" altLang="en-US" sz="1400"/>
                        <a:t>介護保険サービス　</a:t>
                      </a:r>
                      <a:r>
                        <a:rPr kumimoji="1" lang="en-US" altLang="ja-JP" sz="1400"/>
                        <a:t>/ </a:t>
                      </a:r>
                      <a:r>
                        <a:rPr kumimoji="1" lang="ja-JP" altLang="en-US" sz="1400"/>
                        <a:t>　医療介護連携　</a:t>
                      </a:r>
                      <a:r>
                        <a:rPr kumimoji="1" lang="en-US" altLang="ja-JP" sz="1400"/>
                        <a:t>/</a:t>
                      </a:r>
                      <a:r>
                        <a:rPr kumimoji="1" lang="ja-JP" altLang="en-US" sz="1400"/>
                        <a:t> 地域支援事業　</a:t>
                      </a:r>
                      <a:r>
                        <a:rPr kumimoji="1" lang="en-US" altLang="ja-JP" sz="1400"/>
                        <a:t>/</a:t>
                      </a:r>
                      <a:r>
                        <a:rPr kumimoji="1" lang="ja-JP" altLang="en-US" sz="1400"/>
                        <a:t>　自費の健康支援サービス　</a:t>
                      </a:r>
                      <a:r>
                        <a:rPr kumimoji="1" lang="en-US" altLang="ja-JP" sz="1400"/>
                        <a:t>/</a:t>
                      </a:r>
                      <a:r>
                        <a:rPr kumimoji="1" lang="ja-JP" altLang="en-US" sz="1400"/>
                        <a:t>　</a:t>
                      </a:r>
                    </a:p>
                    <a:p>
                      <a:r>
                        <a:rPr kumimoji="1" lang="ja-JP" altLang="en-US" sz="1400"/>
                        <a:t>就労・社会参加支援　</a:t>
                      </a:r>
                      <a:r>
                        <a:rPr kumimoji="1" lang="en-US" altLang="ja-JP" sz="1400"/>
                        <a:t>/</a:t>
                      </a:r>
                      <a:r>
                        <a:rPr kumimoji="1" lang="ja-JP" altLang="en-US" sz="1400"/>
                        <a:t>　子・介護者支援</a:t>
                      </a:r>
                      <a:r>
                        <a:rPr kumimoji="1" lang="en-US" altLang="ja-JP" sz="1400"/>
                        <a:t> </a:t>
                      </a:r>
                      <a:r>
                        <a:rPr kumimoji="1" lang="ja-JP" altLang="en-US" sz="1400"/>
                        <a:t>  </a:t>
                      </a:r>
                      <a:r>
                        <a:rPr kumimoji="1" lang="en-US" altLang="ja-JP" sz="1400"/>
                        <a:t>/</a:t>
                      </a:r>
                      <a:r>
                        <a:rPr kumimoji="1" lang="ja-JP" altLang="en-US" sz="1400"/>
                        <a:t>　その他</a:t>
                      </a:r>
                      <a:endParaRPr kumimoji="1" lang="en-US" altLang="ja-JP" sz="1400"/>
                    </a:p>
                  </a:txBody>
                  <a:tcPr marL="121920" marR="121920" marT="60935" marB="60935" anchor="ctr" horzOverflow="overflow"/>
                </a:tc>
                <a:extLst>
                  <a:ext uri="{0D108BD9-81ED-4DB2-BD59-A6C34878D82A}">
                    <a16:rowId xmlns:a16="http://schemas.microsoft.com/office/drawing/2014/main" val="3711011950"/>
                  </a:ext>
                </a:extLst>
              </a:tr>
              <a:tr h="504000">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L="121920" marR="121920" marT="60935" marB="60935"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想定する費用負担者</a:t>
                      </a:r>
                    </a:p>
                  </a:txBody>
                  <a:tcPr marL="121920" marR="121920" marT="60935" marB="60935" anchor="ctr" horzOverflow="overflow"/>
                </a:tc>
                <a:tc>
                  <a:txBody>
                    <a:bodyPr/>
                    <a:lstStyle/>
                    <a:p>
                      <a:endParaRPr kumimoji="1" lang="ja-JP" altLang="en-US" sz="1400"/>
                    </a:p>
                  </a:txBody>
                  <a:tcPr marL="121920" marR="121920" marT="60935" marB="60935" anchor="ctr" horzOverflow="overflow"/>
                </a:tc>
                <a:extLst>
                  <a:ext uri="{0D108BD9-81ED-4DB2-BD59-A6C34878D82A}">
                    <a16:rowId xmlns:a16="http://schemas.microsoft.com/office/drawing/2014/main" val="1701440999"/>
                  </a:ext>
                </a:extLst>
              </a:tr>
            </a:tbl>
          </a:graphicData>
        </a:graphic>
      </p:graphicFrame>
      <p:sp>
        <p:nvSpPr>
          <p:cNvPr id="42" name="AutoShape 10">
            <a:extLst>
              <a:ext uri="{FF2B5EF4-FFF2-40B4-BE49-F238E27FC236}">
                <a16:creationId xmlns:a16="http://schemas.microsoft.com/office/drawing/2014/main" id="{8653ADC0-89F3-60B7-6170-4FA70A8157F7}"/>
              </a:ext>
            </a:extLst>
          </p:cNvPr>
          <p:cNvSpPr>
            <a:spLocks noChangeArrowheads="1"/>
          </p:cNvSpPr>
          <p:nvPr/>
        </p:nvSpPr>
        <p:spPr bwMode="auto">
          <a:xfrm>
            <a:off x="8357937" y="3825749"/>
            <a:ext cx="3676050" cy="538282"/>
          </a:xfrm>
          <a:prstGeom prst="wedgeRoundRectCallout">
            <a:avLst>
              <a:gd name="adj1" fmla="val -104399"/>
              <a:gd name="adj2" fmla="val 90415"/>
              <a:gd name="adj3" fmla="val 16667"/>
            </a:avLst>
          </a:prstGeom>
          <a:solidFill>
            <a:srgbClr val="FFFF99"/>
          </a:solidFill>
          <a:ln w="19050">
            <a:solidFill>
              <a:schemeClr val="tx1"/>
            </a:solidFill>
            <a:round/>
            <a:headEnd/>
            <a:tailEnd/>
          </a:ln>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r>
              <a:rPr lang="ja-JP" altLang="en-US" sz="1200">
                <a:latin typeface="+mj-ea"/>
                <a:ea typeface="+mj-ea"/>
              </a:rPr>
              <a:t>各実証フィールド名の後に、提案時点での協業確度（調整済み、調整中、今後調整予定のいずれか）を記載すること</a:t>
            </a:r>
            <a:endParaRPr lang="ja-JP" altLang="ja-JP" sz="1200">
              <a:latin typeface="+mj-ea"/>
              <a:ea typeface="+mj-ea"/>
            </a:endParaRPr>
          </a:p>
        </p:txBody>
      </p:sp>
      <p:sp>
        <p:nvSpPr>
          <p:cNvPr id="43" name="AutoShape 10">
            <a:extLst>
              <a:ext uri="{FF2B5EF4-FFF2-40B4-BE49-F238E27FC236}">
                <a16:creationId xmlns:a16="http://schemas.microsoft.com/office/drawing/2014/main" id="{4C379400-AE1C-4192-247B-1B33929237E8}"/>
              </a:ext>
            </a:extLst>
          </p:cNvPr>
          <p:cNvSpPr>
            <a:spLocks noChangeArrowheads="1"/>
          </p:cNvSpPr>
          <p:nvPr/>
        </p:nvSpPr>
        <p:spPr bwMode="auto">
          <a:xfrm>
            <a:off x="7416800" y="438912"/>
            <a:ext cx="4617187" cy="241357"/>
          </a:xfrm>
          <a:prstGeom prst="roundRect">
            <a:avLst>
              <a:gd name="adj"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特に指示がない場合、以下枠内の赤文字部分に黒字で上書きすること</a:t>
            </a:r>
            <a:endParaRPr lang="en-US" altLang="ja-JP" sz="1200">
              <a:latin typeface="Meiryo UI" panose="020B0604030504040204" pitchFamily="50" charset="-128"/>
              <a:ea typeface="Meiryo UI" panose="020B0604030504040204" pitchFamily="50" charset="-128"/>
            </a:endParaRPr>
          </a:p>
        </p:txBody>
      </p:sp>
      <p:sp>
        <p:nvSpPr>
          <p:cNvPr id="7" name="AutoShape 10">
            <a:extLst>
              <a:ext uri="{FF2B5EF4-FFF2-40B4-BE49-F238E27FC236}">
                <a16:creationId xmlns:a16="http://schemas.microsoft.com/office/drawing/2014/main" id="{7FEBE57F-1544-9CEB-EE04-F2FA547A4AE4}"/>
              </a:ext>
            </a:extLst>
          </p:cNvPr>
          <p:cNvSpPr>
            <a:spLocks noChangeArrowheads="1"/>
          </p:cNvSpPr>
          <p:nvPr/>
        </p:nvSpPr>
        <p:spPr bwMode="auto">
          <a:xfrm>
            <a:off x="8712199" y="1224121"/>
            <a:ext cx="2026387" cy="229210"/>
          </a:xfrm>
          <a:prstGeom prst="wedgeRoundRectCallout">
            <a:avLst>
              <a:gd name="adj1" fmla="val -78492"/>
              <a:gd name="adj2" fmla="val 236496"/>
              <a:gd name="adj3"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いずれかを選択すること</a:t>
            </a:r>
            <a:endParaRPr lang="en-US" altLang="ja-JP" sz="1200">
              <a:latin typeface="Meiryo UI" panose="020B0604030504040204" pitchFamily="50" charset="-128"/>
              <a:ea typeface="Meiryo UI" panose="020B0604030504040204" pitchFamily="50" charset="-128"/>
            </a:endParaRPr>
          </a:p>
        </p:txBody>
      </p:sp>
      <p:sp>
        <p:nvSpPr>
          <p:cNvPr id="8" name="AutoShape 10">
            <a:extLst>
              <a:ext uri="{FF2B5EF4-FFF2-40B4-BE49-F238E27FC236}">
                <a16:creationId xmlns:a16="http://schemas.microsoft.com/office/drawing/2014/main" id="{65C98529-9EAD-3DA8-B5D6-41D624F37791}"/>
              </a:ext>
            </a:extLst>
          </p:cNvPr>
          <p:cNvSpPr>
            <a:spLocks noChangeArrowheads="1"/>
          </p:cNvSpPr>
          <p:nvPr/>
        </p:nvSpPr>
        <p:spPr bwMode="auto">
          <a:xfrm>
            <a:off x="8554720" y="3105046"/>
            <a:ext cx="3443684" cy="549859"/>
          </a:xfrm>
          <a:prstGeom prst="wedgeRoundRectCallout">
            <a:avLst>
              <a:gd name="adj1" fmla="val -69148"/>
              <a:gd name="adj2" fmla="val 62500"/>
              <a:gd name="adj3"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いずれかを選択し、「</a:t>
            </a:r>
            <a:r>
              <a:rPr lang="en-US" altLang="ja-JP" sz="1200">
                <a:latin typeface="Meiryo UI" panose="020B0604030504040204" pitchFamily="50" charset="-128"/>
                <a:ea typeface="Meiryo UI" panose="020B0604030504040204" pitchFamily="50" charset="-128"/>
              </a:rPr>
              <a:t>PHR</a:t>
            </a:r>
            <a:r>
              <a:rPr lang="ja-JP" altLang="en-US" sz="1200">
                <a:latin typeface="Meiryo UI" panose="020B0604030504040204" pitchFamily="50" charset="-128"/>
                <a:ea typeface="Meiryo UI" panose="020B0604030504040204" pitchFamily="50" charset="-128"/>
              </a:rPr>
              <a:t>を活用したサービスを提供する事業者」の場合は（　）内に業種を記入すること</a:t>
            </a:r>
            <a:endParaRPr lang="en-US" altLang="ja-JP" sz="1200">
              <a:latin typeface="Meiryo UI" panose="020B0604030504040204" pitchFamily="50" charset="-128"/>
              <a:ea typeface="Meiryo UI" panose="020B0604030504040204" pitchFamily="50" charset="-128"/>
            </a:endParaRPr>
          </a:p>
        </p:txBody>
      </p:sp>
      <p:sp>
        <p:nvSpPr>
          <p:cNvPr id="9" name="AutoShape 10">
            <a:extLst>
              <a:ext uri="{FF2B5EF4-FFF2-40B4-BE49-F238E27FC236}">
                <a16:creationId xmlns:a16="http://schemas.microsoft.com/office/drawing/2014/main" id="{91517F17-D921-2666-B88E-399FF54450B3}"/>
              </a:ext>
            </a:extLst>
          </p:cNvPr>
          <p:cNvSpPr>
            <a:spLocks noChangeArrowheads="1"/>
          </p:cNvSpPr>
          <p:nvPr/>
        </p:nvSpPr>
        <p:spPr bwMode="auto">
          <a:xfrm>
            <a:off x="8357937" y="6118698"/>
            <a:ext cx="3562595" cy="463394"/>
          </a:xfrm>
          <a:prstGeom prst="wedgeRoundRectCallout">
            <a:avLst>
              <a:gd name="adj1" fmla="val -23500"/>
              <a:gd name="adj2" fmla="val -95573"/>
              <a:gd name="adj3" fmla="val 16667"/>
            </a:avLst>
          </a:prstGeom>
          <a:solidFill>
            <a:srgbClr val="FFFF99"/>
          </a:solidFill>
          <a:ln w="19050">
            <a:solidFill>
              <a:schemeClr val="tx1"/>
            </a:solidFill>
            <a:round/>
            <a:headEnd/>
            <a:tailEnd/>
          </a:ln>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r>
              <a:rPr lang="ja-JP" altLang="en-US" sz="1200">
                <a:latin typeface="+mj-ea"/>
                <a:ea typeface="+mj-ea"/>
              </a:rPr>
              <a:t>「（参考）</a:t>
            </a:r>
            <a:r>
              <a:rPr lang="en-US" altLang="ja-JP" sz="1200">
                <a:latin typeface="+mj-ea"/>
                <a:ea typeface="+mj-ea"/>
              </a:rPr>
              <a:t>PHR</a:t>
            </a:r>
            <a:r>
              <a:rPr lang="ja-JP" altLang="en-US" sz="1200">
                <a:latin typeface="+mj-ea"/>
                <a:ea typeface="+mj-ea"/>
              </a:rPr>
              <a:t>が想定されるサービス例」を参照し、提案内容が該当するものに○を付すこと（複数選択可）</a:t>
            </a:r>
          </a:p>
        </p:txBody>
      </p:sp>
      <p:sp>
        <p:nvSpPr>
          <p:cNvPr id="10" name="AutoShape 10">
            <a:extLst>
              <a:ext uri="{FF2B5EF4-FFF2-40B4-BE49-F238E27FC236}">
                <a16:creationId xmlns:a16="http://schemas.microsoft.com/office/drawing/2014/main" id="{79D620FD-9E4D-9B81-97EF-4592E726016F}"/>
              </a:ext>
            </a:extLst>
          </p:cNvPr>
          <p:cNvSpPr>
            <a:spLocks noChangeArrowheads="1"/>
          </p:cNvSpPr>
          <p:nvPr/>
        </p:nvSpPr>
        <p:spPr bwMode="auto">
          <a:xfrm>
            <a:off x="8554720" y="2183490"/>
            <a:ext cx="2995166" cy="395834"/>
          </a:xfrm>
          <a:prstGeom prst="wedgeRoundRectCallout">
            <a:avLst>
              <a:gd name="adj1" fmla="val -69062"/>
              <a:gd name="adj2" fmla="val 101652"/>
              <a:gd name="adj3"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支出計画の総計（代表事業者、参加事業者を合算したもの）を記載すること</a:t>
            </a:r>
            <a:endParaRPr lang="en-US" altLang="ja-JP" sz="1200">
              <a:latin typeface="Meiryo UI" panose="020B0604030504040204" pitchFamily="50" charset="-128"/>
              <a:ea typeface="Meiryo UI" panose="020B0604030504040204" pitchFamily="50" charset="-128"/>
            </a:endParaRPr>
          </a:p>
        </p:txBody>
      </p:sp>
      <p:sp>
        <p:nvSpPr>
          <p:cNvPr id="11" name="AutoShape 10">
            <a:extLst>
              <a:ext uri="{FF2B5EF4-FFF2-40B4-BE49-F238E27FC236}">
                <a16:creationId xmlns:a16="http://schemas.microsoft.com/office/drawing/2014/main" id="{218C01B4-550F-6C45-0983-BDADC8767C2E}"/>
              </a:ext>
            </a:extLst>
          </p:cNvPr>
          <p:cNvSpPr>
            <a:spLocks noChangeArrowheads="1"/>
          </p:cNvSpPr>
          <p:nvPr/>
        </p:nvSpPr>
        <p:spPr bwMode="auto">
          <a:xfrm>
            <a:off x="3599388" y="926592"/>
            <a:ext cx="3817411" cy="445008"/>
          </a:xfrm>
          <a:prstGeom prst="wedgeRoundRectCallout">
            <a:avLst>
              <a:gd name="adj1" fmla="val -67191"/>
              <a:gd name="adj2" fmla="val 103517"/>
              <a:gd name="adj3"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採択された場合、事業名、コンソーシアム名称は公表される場合がある</a:t>
            </a:r>
            <a:endParaRPr lang="en-US" altLang="ja-JP" sz="1200">
              <a:latin typeface="Meiryo UI" panose="020B0604030504040204" pitchFamily="50" charset="-128"/>
              <a:ea typeface="Meiryo UI" panose="020B0604030504040204" pitchFamily="50" charset="-128"/>
            </a:endParaRPr>
          </a:p>
        </p:txBody>
      </p:sp>
      <p:sp>
        <p:nvSpPr>
          <p:cNvPr id="12" name="AutoShape 10">
            <a:extLst>
              <a:ext uri="{FF2B5EF4-FFF2-40B4-BE49-F238E27FC236}">
                <a16:creationId xmlns:a16="http://schemas.microsoft.com/office/drawing/2014/main" id="{BC3B087C-8145-2799-802F-07468B8FA894}"/>
              </a:ext>
            </a:extLst>
          </p:cNvPr>
          <p:cNvSpPr>
            <a:spLocks noChangeArrowheads="1"/>
          </p:cNvSpPr>
          <p:nvPr/>
        </p:nvSpPr>
        <p:spPr bwMode="auto">
          <a:xfrm>
            <a:off x="8357937" y="4534875"/>
            <a:ext cx="3562595" cy="495802"/>
          </a:xfrm>
          <a:prstGeom prst="wedgeRoundRectCallout">
            <a:avLst>
              <a:gd name="adj1" fmla="val -35146"/>
              <a:gd name="adj2" fmla="val 74980"/>
              <a:gd name="adj3" fmla="val 16667"/>
            </a:avLst>
          </a:prstGeom>
          <a:solidFill>
            <a:srgbClr val="FFFF99"/>
          </a:solidFill>
          <a:ln w="19050">
            <a:solidFill>
              <a:schemeClr val="tx1"/>
            </a:solidFill>
            <a:round/>
            <a:headEnd/>
            <a:tailEnd/>
          </a:ln>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r>
              <a:rPr lang="ja-JP" altLang="en-US" sz="1200">
                <a:latin typeface="+mj-ea"/>
                <a:ea typeface="+mj-ea"/>
              </a:rPr>
              <a:t>「（参考）</a:t>
            </a:r>
            <a:r>
              <a:rPr lang="en-US" altLang="ja-JP" sz="1200">
                <a:latin typeface="+mj-ea"/>
                <a:ea typeface="+mj-ea"/>
              </a:rPr>
              <a:t>PHR</a:t>
            </a:r>
            <a:r>
              <a:rPr lang="ja-JP" altLang="en-US" sz="1200">
                <a:latin typeface="+mj-ea"/>
                <a:ea typeface="+mj-ea"/>
              </a:rPr>
              <a:t>が想定されるサービス例」を参照し、提案内容が該当するものに○を付すこと（複数選択可）</a:t>
            </a:r>
            <a:endParaRPr lang="ja-JP" altLang="ja-JP" sz="1200">
              <a:latin typeface="+mj-ea"/>
              <a:ea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D5A29-BAC9-E2D0-37BD-ED91B622D098}"/>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E473BCC-DDC0-DA92-B4F3-C004F63441A4}"/>
              </a:ext>
            </a:extLst>
          </p:cNvPr>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a:extLst>
              <a:ext uri="{FF2B5EF4-FFF2-40B4-BE49-F238E27FC236}">
                <a16:creationId xmlns:a16="http://schemas.microsoft.com/office/drawing/2014/main" id="{ABBC506E-6C36-E4BE-4EF4-71056D89085A}"/>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③</a:t>
            </a:r>
            <a:r>
              <a:rPr lang="en-US" altLang="ja-JP" sz="2267" b="1">
                <a:solidFill>
                  <a:srgbClr val="1B3A6B"/>
                </a:solidFill>
                <a:latin typeface="Meiryo UI" pitchFamily="34" charset="0"/>
                <a:ea typeface="Meiryo UI" pitchFamily="34" charset="-122"/>
                <a:cs typeface="Meiryo UI" pitchFamily="34" charset="-120"/>
              </a:rPr>
              <a:t>　</a:t>
            </a:r>
            <a:r>
              <a:rPr lang="ja-JP" altLang="en-US" sz="2267" b="1">
                <a:solidFill>
                  <a:srgbClr val="1B3A6B"/>
                </a:solidFill>
                <a:latin typeface="Meiryo UI" pitchFamily="34" charset="0"/>
                <a:ea typeface="Meiryo UI" pitchFamily="34" charset="-122"/>
                <a:cs typeface="Meiryo UI" pitchFamily="34" charset="-120"/>
              </a:rPr>
              <a:t>実証計画｜支出計画</a:t>
            </a:r>
            <a:endParaRPr lang="en-US" altLang="ja-JP" sz="2267"/>
          </a:p>
        </p:txBody>
      </p:sp>
      <p:sp>
        <p:nvSpPr>
          <p:cNvPr id="4" name="Shape 2">
            <a:extLst>
              <a:ext uri="{FF2B5EF4-FFF2-40B4-BE49-F238E27FC236}">
                <a16:creationId xmlns:a16="http://schemas.microsoft.com/office/drawing/2014/main" id="{0DB0F286-9FF9-DF27-350F-D8CECABA7569}"/>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2400"/>
          </a:p>
        </p:txBody>
      </p:sp>
      <p:graphicFrame>
        <p:nvGraphicFramePr>
          <p:cNvPr id="21" name="表 20">
            <a:extLst>
              <a:ext uri="{FF2B5EF4-FFF2-40B4-BE49-F238E27FC236}">
                <a16:creationId xmlns:a16="http://schemas.microsoft.com/office/drawing/2014/main" id="{C5C69976-CDF0-18CA-F9BA-005409D0126A}"/>
              </a:ext>
            </a:extLst>
          </p:cNvPr>
          <p:cNvGraphicFramePr>
            <a:graphicFrameLocks noGrp="1"/>
          </p:cNvGraphicFramePr>
          <p:nvPr>
            <p:extLst>
              <p:ext uri="{D42A27DB-BD31-4B8C-83A1-F6EECF244321}">
                <p14:modId xmlns:p14="http://schemas.microsoft.com/office/powerpoint/2010/main" val="3117607578"/>
              </p:ext>
            </p:extLst>
          </p:nvPr>
        </p:nvGraphicFramePr>
        <p:xfrm>
          <a:off x="2435403" y="1332931"/>
          <a:ext cx="7296810" cy="5186824"/>
        </p:xfrm>
        <a:graphic>
          <a:graphicData uri="http://schemas.openxmlformats.org/drawingml/2006/table">
            <a:tbl>
              <a:tblPr firstRow="1">
                <a:tableStyleId>{5C22544A-7EE6-4342-B048-85BDC9FD1C3A}</a:tableStyleId>
              </a:tblPr>
              <a:tblGrid>
                <a:gridCol w="2694136">
                  <a:extLst>
                    <a:ext uri="{9D8B030D-6E8A-4147-A177-3AD203B41FA5}">
                      <a16:colId xmlns:a16="http://schemas.microsoft.com/office/drawing/2014/main" val="20000"/>
                    </a:ext>
                  </a:extLst>
                </a:gridCol>
                <a:gridCol w="2152001">
                  <a:extLst>
                    <a:ext uri="{9D8B030D-6E8A-4147-A177-3AD203B41FA5}">
                      <a16:colId xmlns:a16="http://schemas.microsoft.com/office/drawing/2014/main" val="20001"/>
                    </a:ext>
                  </a:extLst>
                </a:gridCol>
                <a:gridCol w="2450673">
                  <a:extLst>
                    <a:ext uri="{9D8B030D-6E8A-4147-A177-3AD203B41FA5}">
                      <a16:colId xmlns:a16="http://schemas.microsoft.com/office/drawing/2014/main" val="20002"/>
                    </a:ext>
                  </a:extLst>
                </a:gridCol>
              </a:tblGrid>
              <a:tr h="264168">
                <a:tc gridSpan="2">
                  <a:txBody>
                    <a:bodyPr/>
                    <a:lstStyle/>
                    <a:p>
                      <a:pPr marL="0" indent="0" algn="l" defTabSz="914400" rtl="0" eaLnBrk="1" latinLnBrk="0" hangingPunct="1">
                        <a:buNone/>
                      </a:pPr>
                      <a:r>
                        <a:rPr lang="ja-JP" altLang="en-US" sz="900" b="1" kern="1200">
                          <a:solidFill>
                            <a:srgbClr val="FFFFFF"/>
                          </a:solidFill>
                          <a:latin typeface="Meiryo UI" pitchFamily="34" charset="0"/>
                          <a:ea typeface="Meiryo UI" pitchFamily="34" charset="-122"/>
                        </a:rPr>
                        <a:t>経費項目</a:t>
                      </a:r>
                    </a:p>
                  </a:txBody>
                  <a:tcPr marL="121940" marR="121940" marT="60964" marB="60964"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1B3A6B"/>
                    </a:solidFill>
                  </a:tcPr>
                </a:tc>
                <a:tc hMerge="1">
                  <a:txBody>
                    <a:bodyPr/>
                    <a:lstStyle/>
                    <a:p>
                      <a:endParaRPr kumimoji="1" lang="ja-JP" altLang="en-US" sz="1000">
                        <a:solidFill>
                          <a:schemeClr val="tx1"/>
                        </a:solidFill>
                      </a:endParaRPr>
                    </a:p>
                  </a:txBody>
                  <a:tcPr marL="91455" marR="91455" marT="45723" marB="45723"/>
                </a:tc>
                <a:tc>
                  <a:txBody>
                    <a:bodyPr/>
                    <a:lstStyle/>
                    <a:p>
                      <a:pPr marL="0" indent="0" algn="l" defTabSz="914400" rtl="0" eaLnBrk="1" latinLnBrk="0" hangingPunct="1">
                        <a:buNone/>
                      </a:pPr>
                      <a:r>
                        <a:rPr lang="ja-JP" altLang="en-US" sz="900" b="1" kern="1200">
                          <a:solidFill>
                            <a:srgbClr val="FFFFFF"/>
                          </a:solidFill>
                          <a:latin typeface="Meiryo UI" pitchFamily="34" charset="0"/>
                          <a:ea typeface="Meiryo UI" pitchFamily="34" charset="-122"/>
                        </a:rPr>
                        <a:t>経費（単位：千円）</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284488">
                <a:tc>
                  <a:txBody>
                    <a:bodyPr/>
                    <a:lstStyle/>
                    <a:p>
                      <a:r>
                        <a:rPr kumimoji="1" lang="ja-JP" altLang="en-US" sz="1100">
                          <a:latin typeface="Meiryo UI" panose="020B0604030504040204" pitchFamily="50" charset="-128"/>
                          <a:ea typeface="Meiryo UI" panose="020B0604030504040204" pitchFamily="50" charset="-128"/>
                        </a:rPr>
                        <a:t>人件費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人件費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1"/>
                  </a:ext>
                </a:extLst>
              </a:tr>
              <a:tr h="284488">
                <a:tc>
                  <a:txBody>
                    <a:bodyPr/>
                    <a:lstStyle/>
                    <a:p>
                      <a:r>
                        <a:rPr kumimoji="1" lang="ja-JP" altLang="en-US" sz="1100">
                          <a:latin typeface="Meiryo UI" panose="020B0604030504040204" pitchFamily="50" charset="-128"/>
                          <a:ea typeface="Meiryo UI" panose="020B0604030504040204" pitchFamily="50" charset="-128"/>
                        </a:rPr>
                        <a:t>事業費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旅費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2"/>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会議費</a:t>
                      </a:r>
                      <a:endParaRPr kumimoji="1" lang="en-US" altLang="ja-JP"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3"/>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謝金</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4"/>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備品費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5"/>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借料及び損料</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3603054423"/>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消耗品費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6"/>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外注費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7"/>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印刷製本費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8"/>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zh-TW" altLang="en-US" sz="1100">
                          <a:latin typeface="Meiryo UI" panose="020B0604030504040204" pitchFamily="50" charset="-128"/>
                          <a:ea typeface="Meiryo UI" panose="020B0604030504040204" pitchFamily="50" charset="-128"/>
                        </a:rPr>
                        <a:t>補助員人件費</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09"/>
                  </a:ext>
                </a:extLst>
              </a:tr>
              <a:tr h="284488">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ja-JP" altLang="en-US" sz="1100">
                          <a:latin typeface="Meiryo UI" panose="020B0604030504040204" pitchFamily="50" charset="-128"/>
                          <a:ea typeface="Meiryo UI" panose="020B0604030504040204" pitchFamily="50" charset="-128"/>
                        </a:rPr>
                        <a:t>その他諸経費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10"/>
                  </a:ext>
                </a:extLst>
              </a:tr>
              <a:tr h="284488">
                <a:tc gridSpan="2">
                  <a:txBody>
                    <a:bodyPr/>
                    <a:lstStyle/>
                    <a:p>
                      <a:r>
                        <a:rPr kumimoji="1" lang="ja-JP" altLang="en-US" sz="1100">
                          <a:latin typeface="Meiryo UI" panose="020B0604030504040204" pitchFamily="50" charset="-128"/>
                          <a:ea typeface="Meiryo UI" panose="020B0604030504040204" pitchFamily="50" charset="-128"/>
                        </a:rPr>
                        <a:t>（事業費計）</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hMerge="1">
                  <a:txBody>
                    <a:bodyPr/>
                    <a:lstStyle/>
                    <a:p>
                      <a:endParaRPr kumimoji="1" lang="ja-JP" altLang="en-US" sz="1000">
                        <a:latin typeface="Meiryo UI" panose="020B0604030504040204" pitchFamily="50" charset="-128"/>
                        <a:ea typeface="Meiryo UI" panose="020B0604030504040204" pitchFamily="50" charset="-128"/>
                      </a:endParaRPr>
                    </a:p>
                  </a:txBody>
                  <a:tcPr marL="91455" marR="91455" marT="45723" marB="45723"/>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11"/>
                  </a:ext>
                </a:extLst>
              </a:tr>
              <a:tr h="284488">
                <a:tc>
                  <a:txBody>
                    <a:bodyPr/>
                    <a:lstStyle/>
                    <a:p>
                      <a:r>
                        <a:rPr kumimoji="1" lang="ja-JP" altLang="en-US" sz="1100">
                          <a:latin typeface="Meiryo UI" panose="020B0604030504040204" pitchFamily="50" charset="-128"/>
                          <a:ea typeface="Meiryo UI" panose="020B0604030504040204" pitchFamily="50" charset="-128"/>
                        </a:rPr>
                        <a:t>委託費・外注費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endParaRPr kumimoji="1" lang="en-US" altLang="ja-JP"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12"/>
                  </a:ext>
                </a:extLst>
              </a:tr>
              <a:tr h="284488">
                <a:tc>
                  <a:txBody>
                    <a:bodyPr/>
                    <a:lstStyle/>
                    <a:p>
                      <a:r>
                        <a:rPr kumimoji="1" lang="ja-JP" altLang="en-US" sz="1100">
                          <a:latin typeface="Meiryo UI" panose="020B0604030504040204" pitchFamily="50" charset="-128"/>
                          <a:ea typeface="Meiryo UI" panose="020B0604030504040204" pitchFamily="50" charset="-128"/>
                        </a:rPr>
                        <a:t>一般管理費</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15"/>
                  </a:ext>
                </a:extLst>
              </a:tr>
              <a:tr h="284488">
                <a:tc gridSpan="2">
                  <a:txBody>
                    <a:bodyPr/>
                    <a:lstStyle/>
                    <a:p>
                      <a:r>
                        <a:rPr kumimoji="1" lang="ja-JP" altLang="en-US" sz="1100">
                          <a:latin typeface="Meiryo UI" panose="020B0604030504040204" pitchFamily="50" charset="-128"/>
                          <a:ea typeface="Meiryo UI" panose="020B0604030504040204" pitchFamily="50" charset="-128"/>
                        </a:rPr>
                        <a:t>小計</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hMerge="1">
                  <a:txBody>
                    <a:bodyPr/>
                    <a:lstStyle/>
                    <a:p>
                      <a:endParaRPr kumimoji="1" lang="ja-JP" altLang="en-US" sz="1000">
                        <a:latin typeface="Meiryo UI" panose="020B0604030504040204" pitchFamily="50" charset="-128"/>
                        <a:ea typeface="Meiryo UI" panose="020B0604030504040204" pitchFamily="50" charset="-128"/>
                      </a:endParaRPr>
                    </a:p>
                  </a:txBody>
                  <a:tcPr marL="91455" marR="91455" marT="45723" marB="45723"/>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932209995"/>
                  </a:ext>
                </a:extLst>
              </a:tr>
              <a:tr h="284488">
                <a:tc>
                  <a:txBody>
                    <a:bodyPr/>
                    <a:lstStyle/>
                    <a:p>
                      <a:r>
                        <a:rPr kumimoji="1" lang="ja-JP" altLang="en-US" sz="1100">
                          <a:latin typeface="Meiryo UI" panose="020B0604030504040204" pitchFamily="50" charset="-128"/>
                          <a:ea typeface="Meiryo UI" panose="020B0604030504040204" pitchFamily="50" charset="-128"/>
                        </a:rPr>
                        <a:t>消費税及び地方消費税</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a:txBody>
                    <a:bodyPr/>
                    <a:lstStyle/>
                    <a:p>
                      <a:r>
                        <a:rPr kumimoji="1" lang="en-US" altLang="ja-JP" sz="1100">
                          <a:latin typeface="Meiryo UI" panose="020B0604030504040204" pitchFamily="50" charset="-128"/>
                          <a:ea typeface="Meiryo UI" panose="020B0604030504040204" pitchFamily="50" charset="-128"/>
                        </a:rPr>
                        <a:t>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2722411228"/>
                  </a:ext>
                </a:extLst>
              </a:tr>
              <a:tr h="284488">
                <a:tc gridSpan="2">
                  <a:txBody>
                    <a:bodyPr/>
                    <a:lstStyle/>
                    <a:p>
                      <a:r>
                        <a:rPr kumimoji="1" lang="ja-JP" altLang="en-US" sz="1100">
                          <a:latin typeface="Meiryo UI" panose="020B0604030504040204" pitchFamily="50" charset="-128"/>
                          <a:ea typeface="Meiryo UI" panose="020B0604030504040204" pitchFamily="50" charset="-128"/>
                        </a:rPr>
                        <a:t>合計</a:t>
                      </a: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tc hMerge="1">
                  <a:txBody>
                    <a:bodyPr/>
                    <a:lstStyle/>
                    <a:p>
                      <a:endParaRPr kumimoji="1" lang="ja-JP" altLang="en-US" sz="1000"/>
                    </a:p>
                  </a:txBody>
                  <a:tcPr marL="91455" marR="91455" marT="45723" marB="45723"/>
                </a:tc>
                <a:tc>
                  <a:txBody>
                    <a:bodyPr/>
                    <a:lstStyle/>
                    <a:p>
                      <a:r>
                        <a:rPr kumimoji="1" lang="en-US" altLang="ja-JP" sz="1100">
                          <a:latin typeface="Meiryo UI" panose="020B0604030504040204" pitchFamily="50" charset="-128"/>
                          <a:ea typeface="Meiryo UI" panose="020B0604030504040204" pitchFamily="50" charset="-128"/>
                        </a:rPr>
                        <a:t>XXXXXXXX</a:t>
                      </a:r>
                      <a:endParaRPr kumimoji="1" lang="ja-JP" altLang="en-US" sz="1100">
                        <a:latin typeface="Meiryo UI" panose="020B0604030504040204" pitchFamily="50" charset="-128"/>
                        <a:ea typeface="Meiryo UI" panose="020B0604030504040204" pitchFamily="50" charset="-128"/>
                      </a:endParaRPr>
                    </a:p>
                  </a:txBody>
                  <a:tcPr marL="121940" marR="121940" marT="60964" marB="60964">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10016"/>
                  </a:ext>
                </a:extLst>
              </a:tr>
            </a:tbl>
          </a:graphicData>
        </a:graphic>
      </p:graphicFrame>
      <p:sp>
        <p:nvSpPr>
          <p:cNvPr id="22" name="Rectangle 5">
            <a:extLst>
              <a:ext uri="{FF2B5EF4-FFF2-40B4-BE49-F238E27FC236}">
                <a16:creationId xmlns:a16="http://schemas.microsoft.com/office/drawing/2014/main" id="{A7B26075-334B-B30D-CD6E-2F1DE8A539C0}"/>
              </a:ext>
            </a:extLst>
          </p:cNvPr>
          <p:cNvSpPr>
            <a:spLocks noChangeArrowheads="1"/>
          </p:cNvSpPr>
          <p:nvPr/>
        </p:nvSpPr>
        <p:spPr bwMode="auto">
          <a:xfrm>
            <a:off x="219457" y="779828"/>
            <a:ext cx="11688064" cy="5905453"/>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indent="0" eaLnBrk="1" hangingPunct="1">
              <a:spcBef>
                <a:spcPct val="30000"/>
              </a:spcBef>
              <a:defRPr/>
            </a:pPr>
            <a:r>
              <a:rPr lang="en-US" altLang="ja-JP" sz="1400">
                <a:solidFill>
                  <a:srgbClr val="888888"/>
                </a:solidFill>
                <a:latin typeface="Meiryo UI" panose="020B0604030504040204" pitchFamily="50" charset="-128"/>
                <a:ea typeface="Meiryo UI" panose="020B0604030504040204" pitchFamily="50" charset="-128"/>
              </a:rPr>
              <a:t>【</a:t>
            </a:r>
            <a:r>
              <a:rPr lang="ja-JP" altLang="en-US" sz="1400">
                <a:solidFill>
                  <a:srgbClr val="888888"/>
                </a:solidFill>
                <a:latin typeface="Meiryo UI" panose="020B0604030504040204" pitchFamily="50" charset="-128"/>
                <a:ea typeface="Meiryo UI" panose="020B0604030504040204" pitchFamily="50" charset="-128"/>
              </a:rPr>
              <a:t>記載いただきたい内容</a:t>
            </a:r>
            <a:r>
              <a:rPr lang="en-US" altLang="ja-JP" sz="1400">
                <a:solidFill>
                  <a:srgbClr val="888888"/>
                </a:solidFill>
                <a:latin typeface="Meiryo UI" panose="020B0604030504040204" pitchFamily="50" charset="-128"/>
                <a:ea typeface="Meiryo UI" panose="020B0604030504040204" pitchFamily="50" charset="-128"/>
              </a:rPr>
              <a:t>】</a:t>
            </a:r>
          </a:p>
          <a:p>
            <a:pPr marL="228594" indent="-228594" eaLnBrk="1" hangingPunct="1">
              <a:spcBef>
                <a:spcPct val="30000"/>
              </a:spcBef>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事業費概算を、様式</a:t>
            </a:r>
            <a:r>
              <a:rPr lang="en-US" altLang="ja-JP" sz="1400">
                <a:solidFill>
                  <a:srgbClr val="888888"/>
                </a:solidFill>
                <a:latin typeface="Meiryo UI" panose="020B0604030504040204" pitchFamily="50" charset="-128"/>
                <a:ea typeface="Meiryo UI" panose="020B0604030504040204" pitchFamily="50" charset="-128"/>
              </a:rPr>
              <a:t>4</a:t>
            </a:r>
            <a:r>
              <a:rPr lang="ja-JP" altLang="en-US" sz="1400">
                <a:solidFill>
                  <a:srgbClr val="888888"/>
                </a:solidFill>
                <a:latin typeface="Meiryo UI" panose="020B0604030504040204" pitchFamily="50" charset="-128"/>
                <a:ea typeface="Meiryo UI" panose="020B0604030504040204" pitchFamily="50" charset="-128"/>
              </a:rPr>
              <a:t>：積算内訳を基に、単位千円にて、下表内に直接記載すること。</a:t>
            </a:r>
          </a:p>
        </p:txBody>
      </p:sp>
      <p:sp>
        <p:nvSpPr>
          <p:cNvPr id="5" name="Shape 19">
            <a:extLst>
              <a:ext uri="{FF2B5EF4-FFF2-40B4-BE49-F238E27FC236}">
                <a16:creationId xmlns:a16="http://schemas.microsoft.com/office/drawing/2014/main" id="{CE9C24FB-F19A-9949-BE81-DA377A7BF374}"/>
              </a:ext>
            </a:extLst>
          </p:cNvPr>
          <p:cNvSpPr/>
          <p:nvPr/>
        </p:nvSpPr>
        <p:spPr>
          <a:xfrm>
            <a:off x="292608" y="6550235"/>
            <a:ext cx="11582400" cy="193380"/>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③】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実証計画は具体的かつ妥当か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
        <p:nvSpPr>
          <p:cNvPr id="6" name="AutoShape 10">
            <a:extLst>
              <a:ext uri="{FF2B5EF4-FFF2-40B4-BE49-F238E27FC236}">
                <a16:creationId xmlns:a16="http://schemas.microsoft.com/office/drawing/2014/main" id="{207E6F48-8011-0467-3FFE-36D5018EEC1A}"/>
              </a:ext>
            </a:extLst>
          </p:cNvPr>
          <p:cNvSpPr>
            <a:spLocks noChangeArrowheads="1"/>
          </p:cNvSpPr>
          <p:nvPr/>
        </p:nvSpPr>
        <p:spPr bwMode="auto">
          <a:xfrm>
            <a:off x="8968377" y="211075"/>
            <a:ext cx="2906631" cy="404851"/>
          </a:xfrm>
          <a:prstGeom prst="roundRect">
            <a:avLst>
              <a:gd name="adj" fmla="val 16667"/>
            </a:avLst>
          </a:prstGeom>
          <a:solidFill>
            <a:srgbClr val="FFFF99"/>
          </a:solidFill>
          <a:ln w="19050">
            <a:solidFill>
              <a:srgbClr val="000000"/>
            </a:solidFill>
            <a:round/>
            <a:headEnd/>
            <a:tailEnd/>
          </a:ln>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defTabSz="1219170" eaLnBrk="1" fontAlgn="base" hangingPunct="1">
              <a:spcBef>
                <a:spcPct val="0"/>
              </a:spcBef>
              <a:spcAft>
                <a:spcPct val="0"/>
              </a:spcAft>
            </a:pPr>
            <a:r>
              <a:rPr kumimoji="0" lang="ja-JP" altLang="en-US" sz="1200" kern="0">
                <a:solidFill>
                  <a:srgbClr val="000000"/>
                </a:solidFill>
                <a:latin typeface="Meiryo UI" panose="020B0604030504040204" pitchFamily="50" charset="-128"/>
                <a:ea typeface="Meiryo UI" panose="020B0604030504040204" pitchFamily="50" charset="-128"/>
              </a:rPr>
              <a:t>不要な行は削除しても構わない。</a:t>
            </a:r>
            <a:endParaRPr kumimoji="0" lang="ja-JP" altLang="ja-JP" sz="1200" kern="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53064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p:cNvSpPr/>
          <p:nvPr/>
        </p:nvSpPr>
        <p:spPr>
          <a:xfrm>
            <a:off x="219456" y="36576"/>
            <a:ext cx="11582400" cy="585216"/>
          </a:xfrm>
          <a:prstGeom prst="rect">
            <a:avLst/>
          </a:prstGeom>
          <a:noFill/>
          <a:ln/>
        </p:spPr>
        <p:txBody>
          <a:bodyPr wrap="square" lIns="0" tIns="0" rIns="0" bIns="0" rtlCol="0" anchor="ctr"/>
          <a:lstStyle/>
          <a:p>
            <a:r>
              <a:rPr lang="en-US" sz="2267" b="1">
                <a:solidFill>
                  <a:srgbClr val="1B3A6B"/>
                </a:solidFill>
                <a:latin typeface="Meiryo UI" pitchFamily="34" charset="0"/>
                <a:ea typeface="Meiryo UI" pitchFamily="34" charset="-122"/>
                <a:cs typeface="Meiryo UI" pitchFamily="34" charset="-120"/>
              </a:rPr>
              <a:t>④　</a:t>
            </a:r>
            <a:r>
              <a:rPr lang="en-US" sz="2267" b="1" err="1">
                <a:solidFill>
                  <a:srgbClr val="1B3A6B"/>
                </a:solidFill>
                <a:latin typeface="Meiryo UI" pitchFamily="34" charset="0"/>
                <a:ea typeface="Meiryo UI" pitchFamily="34" charset="-122"/>
                <a:cs typeface="Meiryo UI" pitchFamily="34" charset="-120"/>
              </a:rPr>
              <a:t>提案者による社会実装に向けた方策</a:t>
            </a:r>
            <a:r>
              <a:rPr lang="ja-JP" altLang="en-US" sz="2267" b="1">
                <a:solidFill>
                  <a:srgbClr val="1B3A6B"/>
                </a:solidFill>
                <a:latin typeface="Meiryo UI" pitchFamily="34" charset="0"/>
                <a:ea typeface="Meiryo UI" pitchFamily="34" charset="-122"/>
                <a:cs typeface="Meiryo UI" pitchFamily="34" charset="-120"/>
              </a:rPr>
              <a:t>｜社会実装の際の体制および事業終了後の方針</a:t>
            </a:r>
            <a:endParaRPr lang="en-US" sz="2267"/>
          </a:p>
        </p:txBody>
      </p:sp>
      <p:sp>
        <p:nvSpPr>
          <p:cNvPr id="4" name="Shape 2"/>
          <p:cNvSpPr/>
          <p:nvPr/>
        </p:nvSpPr>
        <p:spPr>
          <a:xfrm>
            <a:off x="0" y="670560"/>
            <a:ext cx="12192000" cy="0"/>
          </a:xfrm>
          <a:prstGeom prst="line">
            <a:avLst/>
          </a:prstGeom>
          <a:noFill/>
          <a:ln w="19050">
            <a:solidFill>
              <a:srgbClr val="1B3A6B"/>
            </a:solidFill>
            <a:prstDash val="solid"/>
          </a:ln>
        </p:spPr>
        <p:txBody>
          <a:bodyPr/>
          <a:lstStyle/>
          <a:p>
            <a:endParaRPr lang="ja-JP" altLang="en-US" sz="1600">
              <a:latin typeface="Meiryo UI" panose="020B0604030504040204" pitchFamily="50" charset="-128"/>
              <a:ea typeface="Meiryo UI" panose="020B0604030504040204" pitchFamily="50" charset="-128"/>
            </a:endParaRPr>
          </a:p>
        </p:txBody>
      </p:sp>
      <p:sp>
        <p:nvSpPr>
          <p:cNvPr id="7" name="Shape 5"/>
          <p:cNvSpPr/>
          <p:nvPr/>
        </p:nvSpPr>
        <p:spPr>
          <a:xfrm>
            <a:off x="304800" y="814831"/>
            <a:ext cx="11582400" cy="4569965"/>
          </a:xfrm>
          <a:prstGeom prst="rect">
            <a:avLst/>
          </a:prstGeom>
          <a:solidFill>
            <a:srgbClr val="FFFFFF"/>
          </a:solidFill>
          <a:ln w="9525">
            <a:noFill/>
            <a:prstDash val="solid"/>
          </a:ln>
        </p:spPr>
        <p:txBody>
          <a:bodyPr/>
          <a:lstStyle/>
          <a:p>
            <a:r>
              <a:rPr lang="en-US" altLang="ja-JP" sz="1600" b="1">
                <a:solidFill>
                  <a:srgbClr val="1B3A6B"/>
                </a:solidFill>
                <a:latin typeface="Meiryo UI" panose="020B0604030504040204" pitchFamily="50" charset="-128"/>
                <a:ea typeface="Meiryo UI" panose="020B0604030504040204" pitchFamily="50" charset="-128"/>
                <a:cs typeface="Meiryo UI" pitchFamily="34" charset="-120"/>
              </a:rPr>
              <a:t>■</a:t>
            </a:r>
            <a:r>
              <a:rPr lang="en-US" altLang="ja-JP" sz="1600" b="1" err="1">
                <a:solidFill>
                  <a:srgbClr val="1B3A6B"/>
                </a:solidFill>
                <a:latin typeface="Meiryo UI" panose="020B0604030504040204" pitchFamily="50" charset="-128"/>
                <a:ea typeface="Meiryo UI" panose="020B0604030504040204" pitchFamily="50" charset="-128"/>
                <a:cs typeface="Meiryo UI" pitchFamily="34" charset="-120"/>
              </a:rPr>
              <a:t>社会実装の際の体制・役割分担</a:t>
            </a:r>
            <a:endParaRPr lang="en-US" altLang="ja-JP" sz="1600" b="1">
              <a:solidFill>
                <a:srgbClr val="1B3A6B"/>
              </a:solidFill>
              <a:latin typeface="Meiryo UI" panose="020B0604030504040204" pitchFamily="50" charset="-128"/>
              <a:ea typeface="Meiryo UI" panose="020B0604030504040204" pitchFamily="50" charset="-128"/>
              <a:cs typeface="Meiryo UI" pitchFamily="34" charset="-120"/>
            </a:endParaRPr>
          </a:p>
          <a:p>
            <a:r>
              <a:rPr lang="en-US" altLang="ja-JP" sz="1600">
                <a:solidFill>
                  <a:srgbClr val="888888"/>
                </a:solidFill>
                <a:latin typeface="Meiryo UI" panose="020B0604030504040204" pitchFamily="50" charset="-128"/>
                <a:ea typeface="Meiryo UI" panose="020B0604030504040204" pitchFamily="50" charset="-128"/>
              </a:rPr>
              <a:t>【</a:t>
            </a:r>
            <a:r>
              <a:rPr lang="ja-JP" altLang="en-US" sz="1600">
                <a:solidFill>
                  <a:srgbClr val="888888"/>
                </a:solidFill>
                <a:latin typeface="Meiryo UI" panose="020B0604030504040204" pitchFamily="50" charset="-128"/>
                <a:ea typeface="Meiryo UI" panose="020B0604030504040204" pitchFamily="50" charset="-128"/>
              </a:rPr>
              <a:t>記載いただきたい内容</a:t>
            </a:r>
            <a:r>
              <a:rPr lang="en-US" altLang="ja-JP" sz="1600">
                <a:solidFill>
                  <a:srgbClr val="888888"/>
                </a:solidFill>
                <a:latin typeface="Meiryo UI" panose="020B0604030504040204" pitchFamily="50" charset="-128"/>
                <a:ea typeface="Meiryo UI" panose="020B0604030504040204" pitchFamily="50" charset="-128"/>
              </a:rPr>
              <a:t>】</a:t>
            </a: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実証終了後、社会実装の際の体制や役割分担等について示すこと。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社会実装フェーズの</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事業</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体制図</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各主体（PHR事業者・サービス提供者等）の役割・責任範囲</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行政・保険者・専門職団体等との連携計画</a:t>
            </a:r>
            <a:endParaRPr lang="en-US" altLang="ja-JP" sz="1600">
              <a:latin typeface="Meiryo UI" panose="020B0604030504040204" pitchFamily="50" charset="-128"/>
              <a:ea typeface="Meiryo UI" panose="020B0604030504040204" pitchFamily="50" charset="-128"/>
            </a:endParaRPr>
          </a:p>
          <a:p>
            <a:endParaRPr lang="en-US" altLang="ja-JP" sz="1600">
              <a:latin typeface="Meiryo UI" panose="020B0604030504040204" pitchFamily="50" charset="-128"/>
              <a:ea typeface="Meiryo UI" panose="020B0604030504040204" pitchFamily="50" charset="-128"/>
            </a:endParaRPr>
          </a:p>
          <a:p>
            <a:endParaRPr lang="en-US" altLang="ja-JP" sz="1600">
              <a:latin typeface="Meiryo UI" panose="020B0604030504040204" pitchFamily="50" charset="-128"/>
              <a:ea typeface="Meiryo UI" panose="020B0604030504040204" pitchFamily="50" charset="-128"/>
            </a:endParaRPr>
          </a:p>
          <a:p>
            <a:endParaRPr lang="en-US" altLang="ja-JP" sz="1600">
              <a:latin typeface="Meiryo UI" panose="020B0604030504040204" pitchFamily="50" charset="-128"/>
              <a:ea typeface="Meiryo UI" panose="020B0604030504040204" pitchFamily="50" charset="-128"/>
            </a:endParaRPr>
          </a:p>
          <a:p>
            <a:r>
              <a:rPr lang="en-US" altLang="ja-JP" sz="1600" b="1">
                <a:solidFill>
                  <a:srgbClr val="1B3A6B"/>
                </a:solidFill>
                <a:latin typeface="Meiryo UI" panose="020B0604030504040204" pitchFamily="50" charset="-128"/>
                <a:ea typeface="Meiryo UI" panose="020B0604030504040204" pitchFamily="50" charset="-128"/>
                <a:cs typeface="Meiryo UI" pitchFamily="34" charset="-120"/>
              </a:rPr>
              <a:t>■</a:t>
            </a:r>
            <a:r>
              <a:rPr lang="en-US" altLang="ja-JP" sz="1600" b="1" err="1">
                <a:solidFill>
                  <a:srgbClr val="1B3A6B"/>
                </a:solidFill>
                <a:latin typeface="Meiryo UI" panose="020B0604030504040204" pitchFamily="50" charset="-128"/>
                <a:ea typeface="Meiryo UI" panose="020B0604030504040204" pitchFamily="50" charset="-128"/>
                <a:cs typeface="Meiryo UI" pitchFamily="34" charset="-120"/>
              </a:rPr>
              <a:t>事業終了後の結果の活用方針・展開方策</a:t>
            </a:r>
            <a:endParaRPr lang="en-US" altLang="ja-JP" sz="1600" b="1">
              <a:solidFill>
                <a:srgbClr val="1B3A6B"/>
              </a:solidFill>
              <a:latin typeface="Meiryo UI" panose="020B0604030504040204" pitchFamily="50" charset="-128"/>
              <a:ea typeface="Meiryo UI" panose="020B0604030504040204" pitchFamily="50" charset="-128"/>
              <a:cs typeface="Meiryo UI" pitchFamily="34" charset="-120"/>
            </a:endParaRPr>
          </a:p>
          <a:p>
            <a:r>
              <a:rPr lang="en-US" altLang="ja-JP" sz="1600">
                <a:solidFill>
                  <a:srgbClr val="888888"/>
                </a:solidFill>
                <a:latin typeface="Meiryo UI" panose="020B0604030504040204" pitchFamily="50" charset="-128"/>
                <a:ea typeface="Meiryo UI" panose="020B0604030504040204" pitchFamily="50" charset="-128"/>
              </a:rPr>
              <a:t>【</a:t>
            </a:r>
            <a:r>
              <a:rPr lang="ja-JP" altLang="en-US" sz="1600">
                <a:solidFill>
                  <a:srgbClr val="888888"/>
                </a:solidFill>
                <a:latin typeface="Meiryo UI" panose="020B0604030504040204" pitchFamily="50" charset="-128"/>
                <a:ea typeface="Meiryo UI" panose="020B0604030504040204" pitchFamily="50" charset="-128"/>
              </a:rPr>
              <a:t>記載いただきたい内容</a:t>
            </a:r>
            <a:r>
              <a:rPr lang="en-US" altLang="ja-JP" sz="1600">
                <a:solidFill>
                  <a:srgbClr val="888888"/>
                </a:solidFill>
                <a:latin typeface="Meiryo UI" panose="020B0604030504040204" pitchFamily="50" charset="-128"/>
                <a:ea typeface="Meiryo UI" panose="020B0604030504040204" pitchFamily="50" charset="-128"/>
              </a:rPr>
              <a:t>】</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実証の成果を活用し、どのように社会実装を進める予定か示すこと。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実証結果の活用方法</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ユースケース案・ビジネスモデル案・</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事業化</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計画</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への反映等</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実証後の事業展開計画（本格</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実装</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拡大の時期・規模・ロードマップ</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等</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社会実装に向けた主要課題と対応方針</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サービスの横展開や実証エリア外への展開策（本実証実施場所や特定の地域に留まらず、広くサービス提供が可能となるものが望ましい）</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endParaRPr lang="en-US" altLang="ja-JP" sz="1600">
              <a:latin typeface="Meiryo UI" panose="020B0604030504040204" pitchFamily="50" charset="-128"/>
              <a:ea typeface="Meiryo UI" panose="020B0604030504040204" pitchFamily="50" charset="-128"/>
            </a:endParaRPr>
          </a:p>
          <a:p>
            <a:endParaRPr lang="en-US" altLang="ja-JP" sz="1600">
              <a:latin typeface="Meiryo UI" panose="020B0604030504040204" pitchFamily="50" charset="-128"/>
              <a:ea typeface="Meiryo UI" panose="020B0604030504040204" pitchFamily="50" charset="-128"/>
            </a:endParaRPr>
          </a:p>
          <a:p>
            <a:endParaRPr lang="en-US" altLang="ja-JP" sz="1600">
              <a:latin typeface="Meiryo UI" panose="020B0604030504040204" pitchFamily="50" charset="-128"/>
              <a:ea typeface="Meiryo UI" panose="020B0604030504040204" pitchFamily="50" charset="-128"/>
            </a:endParaRPr>
          </a:p>
        </p:txBody>
      </p:sp>
      <p:sp>
        <p:nvSpPr>
          <p:cNvPr id="21" name="Shape 19"/>
          <p:cNvSpPr/>
          <p:nvPr/>
        </p:nvSpPr>
        <p:spPr>
          <a:xfrm>
            <a:off x="304800" y="6228472"/>
            <a:ext cx="11582400" cy="233990"/>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④】</a:t>
            </a:r>
            <a:r>
              <a:rPr kumimoji="1" lang="ja-JP" altLang="en-US"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提案するサービスの社会実装に向けたコミットメントがあるか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D5203-2415-38A2-C01E-57E2DF49024B}"/>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8BA399A6-AB3C-9DF1-F1E2-9CF1B4774F51}"/>
              </a:ext>
            </a:extLst>
          </p:cNvPr>
          <p:cNvGraphicFramePr>
            <a:graphicFrameLocks/>
          </p:cNvGraphicFramePr>
          <p:nvPr>
            <p:custDataLst>
              <p:tags r:id="rId1"/>
            </p:custDataLst>
            <p:extLst>
              <p:ext uri="{D42A27DB-BD31-4B8C-83A1-F6EECF244321}">
                <p14:modId xmlns:p14="http://schemas.microsoft.com/office/powerpoint/2010/main" val="4557638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6" name="think-cell data - do not delete" hidden="1">
                        <a:extLst>
                          <a:ext uri="{FF2B5EF4-FFF2-40B4-BE49-F238E27FC236}">
                            <a16:creationId xmlns:a16="http://schemas.microsoft.com/office/drawing/2014/main" id="{8BA399A6-AB3C-9DF1-F1E2-9CF1B4774F5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Shape 9">
            <a:extLst>
              <a:ext uri="{FF2B5EF4-FFF2-40B4-BE49-F238E27FC236}">
                <a16:creationId xmlns:a16="http://schemas.microsoft.com/office/drawing/2014/main" id="{55227A9C-CED7-93AD-BB35-566EC79CB4B4}"/>
              </a:ext>
            </a:extLst>
          </p:cNvPr>
          <p:cNvSpPr/>
          <p:nvPr/>
        </p:nvSpPr>
        <p:spPr>
          <a:xfrm>
            <a:off x="304800" y="904240"/>
            <a:ext cx="11582400" cy="5106416"/>
          </a:xfrm>
          <a:prstGeom prst="rect">
            <a:avLst/>
          </a:prstGeom>
          <a:solidFill>
            <a:srgbClr val="FFFFFF"/>
          </a:solidFill>
          <a:ln w="9525">
            <a:noFill/>
            <a:prstDash val="solid"/>
          </a:ln>
        </p:spPr>
        <p:txBody>
          <a:bodyPr/>
          <a:lstStyle/>
          <a:p>
            <a:r>
              <a:rPr lang="en-US" altLang="ja-JP" sz="1600" b="1">
                <a:solidFill>
                  <a:srgbClr val="1B3A6B"/>
                </a:solidFill>
                <a:latin typeface="Meiryo UI" panose="020B0604030504040204" pitchFamily="50" charset="-128"/>
                <a:ea typeface="Meiryo UI" panose="020B0604030504040204" pitchFamily="50" charset="-128"/>
                <a:cs typeface="Meiryo UI" pitchFamily="34" charset="-120"/>
              </a:rPr>
              <a:t>■</a:t>
            </a:r>
            <a:r>
              <a:rPr lang="en-US" altLang="ja-JP" sz="1600" b="1" err="1">
                <a:solidFill>
                  <a:srgbClr val="1B3A6B"/>
                </a:solidFill>
                <a:latin typeface="Meiryo UI" panose="020B0604030504040204" pitchFamily="50" charset="-128"/>
                <a:ea typeface="Meiryo UI" panose="020B0604030504040204" pitchFamily="50" charset="-128"/>
                <a:cs typeface="Meiryo UI" pitchFamily="34" charset="-120"/>
              </a:rPr>
              <a:t>社会実装に向けたこれまでの活動実績</a:t>
            </a:r>
            <a:endParaRPr lang="en-US" altLang="ja-JP" sz="1600">
              <a:latin typeface="Meiryo UI" panose="020B0604030504040204" pitchFamily="50" charset="-128"/>
              <a:ea typeface="Meiryo UI" panose="020B0604030504040204" pitchFamily="50" charset="-128"/>
            </a:endParaRPr>
          </a:p>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社会実装に向けたこれまでの活動実績を記載すること。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本事業に関連する先行実証・パイロット事業の概要・成果</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現在提供中のサービスの販売実績・導入実績（件数・地域・利用者数等</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b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b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想定するサービスの前身となるサービスの記載も可とする。</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医療機関・介護事業者・自治体・保険者等との連携実績</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行政補助事業・競争的資金の採択実績</a:t>
            </a:r>
            <a:endParaRPr lang="en-US" altLang="ja-JP" sz="1600">
              <a:latin typeface="Meiryo UI" panose="020B0604030504040204" pitchFamily="50" charset="-128"/>
              <a:ea typeface="Meiryo UI" panose="020B0604030504040204" pitchFamily="50" charset="-128"/>
            </a:endParaRPr>
          </a:p>
        </p:txBody>
      </p:sp>
      <p:sp>
        <p:nvSpPr>
          <p:cNvPr id="2" name="Shape 0">
            <a:extLst>
              <a:ext uri="{FF2B5EF4-FFF2-40B4-BE49-F238E27FC236}">
                <a16:creationId xmlns:a16="http://schemas.microsoft.com/office/drawing/2014/main" id="{BA7B57A3-7D35-AA39-8948-C9289480446E}"/>
              </a:ext>
            </a:extLst>
          </p:cNvPr>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a:extLst>
              <a:ext uri="{FF2B5EF4-FFF2-40B4-BE49-F238E27FC236}">
                <a16:creationId xmlns:a16="http://schemas.microsoft.com/office/drawing/2014/main" id="{5CD409B6-133B-50AF-E9BF-15EC601C6E6A}"/>
              </a:ext>
            </a:extLst>
          </p:cNvPr>
          <p:cNvSpPr/>
          <p:nvPr/>
        </p:nvSpPr>
        <p:spPr>
          <a:xfrm>
            <a:off x="219456" y="36576"/>
            <a:ext cx="11582400" cy="585216"/>
          </a:xfrm>
          <a:prstGeom prst="rect">
            <a:avLst/>
          </a:prstGeom>
          <a:noFill/>
          <a:ln/>
        </p:spPr>
        <p:txBody>
          <a:bodyPr wrap="square" lIns="0" tIns="0" rIns="0" bIns="0" rtlCol="0" anchor="ctr"/>
          <a:lstStyle/>
          <a:p>
            <a:r>
              <a:rPr lang="en-US" sz="2267" b="1">
                <a:solidFill>
                  <a:srgbClr val="1B3A6B"/>
                </a:solidFill>
                <a:latin typeface="Meiryo UI" pitchFamily="34" charset="0"/>
                <a:ea typeface="Meiryo UI" pitchFamily="34" charset="-122"/>
                <a:cs typeface="Meiryo UI" pitchFamily="34" charset="-120"/>
              </a:rPr>
              <a:t>④　</a:t>
            </a:r>
            <a:r>
              <a:rPr lang="en-US" sz="2267" b="1" err="1">
                <a:solidFill>
                  <a:srgbClr val="1B3A6B"/>
                </a:solidFill>
                <a:latin typeface="Meiryo UI" pitchFamily="34" charset="0"/>
                <a:ea typeface="Meiryo UI" pitchFamily="34" charset="-122"/>
                <a:cs typeface="Meiryo UI" pitchFamily="34" charset="-120"/>
              </a:rPr>
              <a:t>提案者による社会実装に向けた方策</a:t>
            </a:r>
            <a:r>
              <a:rPr lang="ja-JP" altLang="en-US" sz="2267" b="1">
                <a:solidFill>
                  <a:srgbClr val="1B3A6B"/>
                </a:solidFill>
                <a:latin typeface="Meiryo UI" pitchFamily="34" charset="0"/>
                <a:ea typeface="Meiryo UI" pitchFamily="34" charset="-122"/>
                <a:cs typeface="Meiryo UI" pitchFamily="34" charset="-120"/>
              </a:rPr>
              <a:t>｜これまでの活動実績</a:t>
            </a:r>
            <a:endParaRPr lang="en-US" sz="2267"/>
          </a:p>
        </p:txBody>
      </p:sp>
      <p:sp>
        <p:nvSpPr>
          <p:cNvPr id="4" name="Shape 2">
            <a:extLst>
              <a:ext uri="{FF2B5EF4-FFF2-40B4-BE49-F238E27FC236}">
                <a16:creationId xmlns:a16="http://schemas.microsoft.com/office/drawing/2014/main" id="{7C5B373F-DFA6-033A-70CC-899FB8C252E2}"/>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1600">
              <a:latin typeface="Meiryo UI" panose="020B0604030504040204" pitchFamily="50" charset="-128"/>
              <a:ea typeface="Meiryo UI" panose="020B0604030504040204" pitchFamily="50" charset="-128"/>
            </a:endParaRPr>
          </a:p>
        </p:txBody>
      </p:sp>
      <p:sp>
        <p:nvSpPr>
          <p:cNvPr id="21" name="Shape 19">
            <a:extLst>
              <a:ext uri="{FF2B5EF4-FFF2-40B4-BE49-F238E27FC236}">
                <a16:creationId xmlns:a16="http://schemas.microsoft.com/office/drawing/2014/main" id="{09B4ED4E-DE0C-1F6C-CD7D-37DA8A40E6DD}"/>
              </a:ext>
            </a:extLst>
          </p:cNvPr>
          <p:cNvSpPr/>
          <p:nvPr/>
        </p:nvSpPr>
        <p:spPr>
          <a:xfrm>
            <a:off x="304800" y="6228472"/>
            <a:ext cx="11582400" cy="233990"/>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④】</a:t>
            </a:r>
            <a:r>
              <a:rPr kumimoji="1" lang="ja-JP" altLang="en-US"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提案するサービスの社会実装に向けたコミットメントがあるか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2138060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5B67E-F6E2-B7BC-AF52-DCB40721B2B1}"/>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E956D8C4-536C-AECC-EDD0-B3BF57E038CF}"/>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6" name="think-cell data - do not delete" hidden="1">
                        <a:extLst>
                          <a:ext uri="{FF2B5EF4-FFF2-40B4-BE49-F238E27FC236}">
                            <a16:creationId xmlns:a16="http://schemas.microsoft.com/office/drawing/2014/main" id="{E956D8C4-536C-AECC-EDD0-B3BF57E038C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Shape 9">
            <a:extLst>
              <a:ext uri="{FF2B5EF4-FFF2-40B4-BE49-F238E27FC236}">
                <a16:creationId xmlns:a16="http://schemas.microsoft.com/office/drawing/2014/main" id="{5E89A79F-161E-84B6-7E1D-25E991EF0D6D}"/>
              </a:ext>
            </a:extLst>
          </p:cNvPr>
          <p:cNvSpPr/>
          <p:nvPr/>
        </p:nvSpPr>
        <p:spPr>
          <a:xfrm>
            <a:off x="304800" y="904241"/>
            <a:ext cx="11582400" cy="5106416"/>
          </a:xfrm>
          <a:prstGeom prst="rect">
            <a:avLst/>
          </a:prstGeom>
          <a:solidFill>
            <a:srgbClr val="FFFFFF"/>
          </a:solidFill>
          <a:ln w="9525">
            <a:noFill/>
            <a:prstDash val="solid"/>
          </a:ln>
        </p:spPr>
        <p:txBody>
          <a:bodyPr/>
          <a:lstStyle/>
          <a:p>
            <a:r>
              <a:rPr lang="en-US" altLang="ja-JP" sz="1600" b="1">
                <a:solidFill>
                  <a:srgbClr val="1B3A6B"/>
                </a:solidFill>
                <a:latin typeface="Meiryo UI" panose="020B0604030504040204" pitchFamily="50" charset="-128"/>
                <a:ea typeface="Meiryo UI" panose="020B0604030504040204" pitchFamily="50" charset="-128"/>
                <a:cs typeface="Meiryo UI" pitchFamily="34" charset="-120"/>
              </a:rPr>
              <a:t>■</a:t>
            </a:r>
            <a:r>
              <a:rPr lang="ja-JP" altLang="en-US" sz="1600" b="1">
                <a:solidFill>
                  <a:srgbClr val="1B3A6B"/>
                </a:solidFill>
                <a:latin typeface="Meiryo UI" pitchFamily="34" charset="0"/>
                <a:ea typeface="Meiryo UI" pitchFamily="34" charset="-122"/>
                <a:cs typeface="Meiryo UI" pitchFamily="34" charset="-120"/>
              </a:rPr>
              <a:t>経済産業省又は他省庁に係る類似性の高い事業との役割分担・仕分け</a:t>
            </a:r>
            <a:endParaRPr lang="en-US" altLang="ja-JP" sz="1600">
              <a:latin typeface="Meiryo UI" panose="020B0604030504040204" pitchFamily="50" charset="-128"/>
              <a:ea typeface="Meiryo UI" panose="020B0604030504040204" pitchFamily="50" charset="-128"/>
            </a:endParaRPr>
          </a:p>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経済産業省又は他省庁等に係る類似性の高い事業を実施中又は予定している場合は、提案事業との役割分担や仕分けを明確に記載すること。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p:txBody>
      </p:sp>
      <p:sp>
        <p:nvSpPr>
          <p:cNvPr id="2" name="Shape 0">
            <a:extLst>
              <a:ext uri="{FF2B5EF4-FFF2-40B4-BE49-F238E27FC236}">
                <a16:creationId xmlns:a16="http://schemas.microsoft.com/office/drawing/2014/main" id="{C704CBA0-4107-9ADF-61BB-A6E835C659B2}"/>
              </a:ext>
            </a:extLst>
          </p:cNvPr>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a:extLst>
              <a:ext uri="{FF2B5EF4-FFF2-40B4-BE49-F238E27FC236}">
                <a16:creationId xmlns:a16="http://schemas.microsoft.com/office/drawing/2014/main" id="{3236EE57-5E0E-5F05-568E-4376231BE287}"/>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経済産業省又は他省庁に係る類似性の高い事業との役割分担・仕分け</a:t>
            </a:r>
            <a:r>
              <a:rPr lang="en-US" altLang="ja-JP" sz="2267" b="1">
                <a:solidFill>
                  <a:srgbClr val="1B3A6B"/>
                </a:solidFill>
                <a:latin typeface="Meiryo UI" pitchFamily="34" charset="0"/>
                <a:ea typeface="Meiryo UI" pitchFamily="34" charset="-122"/>
                <a:cs typeface="Meiryo UI" pitchFamily="34" charset="-120"/>
              </a:rPr>
              <a:t>(</a:t>
            </a:r>
            <a:r>
              <a:rPr lang="ja-JP" altLang="en-US" sz="2267" b="1">
                <a:solidFill>
                  <a:srgbClr val="1B3A6B"/>
                </a:solidFill>
                <a:latin typeface="Meiryo UI" pitchFamily="34" charset="0"/>
                <a:ea typeface="Meiryo UI" pitchFamily="34" charset="-122"/>
                <a:cs typeface="Meiryo UI" pitchFamily="34" charset="-120"/>
              </a:rPr>
              <a:t>該当する場合のみ記載</a:t>
            </a:r>
            <a:r>
              <a:rPr lang="en-US" altLang="ja-JP" sz="2267" b="1">
                <a:solidFill>
                  <a:srgbClr val="1B3A6B"/>
                </a:solidFill>
                <a:latin typeface="Meiryo UI" pitchFamily="34" charset="0"/>
                <a:ea typeface="Meiryo UI" pitchFamily="34" charset="-122"/>
                <a:cs typeface="Meiryo UI" pitchFamily="34" charset="-120"/>
              </a:rPr>
              <a:t>)</a:t>
            </a:r>
            <a:endParaRPr lang="ja-JP" altLang="en-US" sz="2267" b="1">
              <a:solidFill>
                <a:srgbClr val="1B3A6B"/>
              </a:solidFill>
              <a:latin typeface="Meiryo UI" pitchFamily="34" charset="0"/>
              <a:ea typeface="Meiryo UI" pitchFamily="34" charset="-122"/>
              <a:cs typeface="Meiryo UI" pitchFamily="34" charset="-120"/>
            </a:endParaRPr>
          </a:p>
        </p:txBody>
      </p:sp>
      <p:sp>
        <p:nvSpPr>
          <p:cNvPr id="4" name="Shape 2">
            <a:extLst>
              <a:ext uri="{FF2B5EF4-FFF2-40B4-BE49-F238E27FC236}">
                <a16:creationId xmlns:a16="http://schemas.microsoft.com/office/drawing/2014/main" id="{73EB925A-0025-ABF2-F991-4DFEE3047D88}"/>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1600">
              <a:latin typeface="Meiryo UI" panose="020B0604030504040204" pitchFamily="50" charset="-128"/>
              <a:ea typeface="Meiryo UI" panose="020B0604030504040204" pitchFamily="50" charset="-128"/>
            </a:endParaRPr>
          </a:p>
        </p:txBody>
      </p:sp>
      <p:sp>
        <p:nvSpPr>
          <p:cNvPr id="21" name="Shape 19">
            <a:extLst>
              <a:ext uri="{FF2B5EF4-FFF2-40B4-BE49-F238E27FC236}">
                <a16:creationId xmlns:a16="http://schemas.microsoft.com/office/drawing/2014/main" id="{2B31070B-DB7C-AE25-07DC-9E764B7C04F5}"/>
              </a:ext>
            </a:extLst>
          </p:cNvPr>
          <p:cNvSpPr/>
          <p:nvPr/>
        </p:nvSpPr>
        <p:spPr>
          <a:xfrm>
            <a:off x="304800" y="5688634"/>
            <a:ext cx="11582400" cy="812227"/>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a:solidFill>
                  <a:srgbClr val="1A1A1A"/>
                </a:solidFill>
                <a:latin typeface="Meiryo UI" pitchFamily="34" charset="0"/>
                <a:ea typeface="Meiryo UI" pitchFamily="34" charset="-122"/>
                <a:cs typeface="Meiryo UI" pitchFamily="34" charset="-120"/>
              </a:rPr>
              <a:t>【</a:t>
            </a:r>
            <a:r>
              <a:rPr lang="ja-JP" altLang="en-US" sz="1000">
                <a:solidFill>
                  <a:srgbClr val="1A1A1A"/>
                </a:solidFill>
                <a:latin typeface="Meiryo UI" pitchFamily="34" charset="0"/>
                <a:ea typeface="Meiryo UI" pitchFamily="34" charset="-122"/>
                <a:cs typeface="Meiryo UI" pitchFamily="34" charset="-120"/>
              </a:rPr>
              <a:t>応募にあたっての留意事項</a:t>
            </a:r>
            <a:r>
              <a:rPr lang="en-US" altLang="ja-JP" sz="1000">
                <a:solidFill>
                  <a:srgbClr val="1A1A1A"/>
                </a:solidFill>
                <a:latin typeface="Meiryo UI" pitchFamily="34" charset="0"/>
                <a:ea typeface="Meiryo UI" pitchFamily="34" charset="-122"/>
                <a:cs typeface="Meiryo UI" pitchFamily="34" charset="-120"/>
              </a:rPr>
              <a:t>】</a:t>
            </a:r>
            <a:endPar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同一の事業内容で、既に経済産業省又は他省庁等の令和</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8</a:t>
            </a:r>
            <a:r>
              <a:rPr kumimoji="1" lang="ja-JP" altLang="en-US"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年度の補助事業等による採択を受けている場合、又は採択が決定している場合は応募できません。</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また、経済産業省又は他省庁等に係る類似性の高い事業を実施中又は予定している場合について、提案事業との役割分担や仕分けが応募書類に明確に記載されていない場合は、採択の対象から除外します。なお、委託契約締結後に判明した場合には、委託契約を取り消すことがあり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また、同一者が代表事業者として複数件申請することはできません。同一者が参加事業者として複数の事業に参画することは差し支えありませんが、その場合には個々の委託事業等の実施に支障が出ないように留意してください。</a:t>
            </a:r>
          </a:p>
        </p:txBody>
      </p:sp>
    </p:spTree>
    <p:extLst>
      <p:ext uri="{BB962C8B-B14F-4D97-AF65-F5344CB8AC3E}">
        <p14:creationId xmlns:p14="http://schemas.microsoft.com/office/powerpoint/2010/main" val="3673010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7660AC15-7A39-90DC-9903-2D769D3A5621}"/>
              </a:ext>
            </a:extLst>
          </p:cNvPr>
          <p:cNvGraphicFramePr>
            <a:graphicFrameLocks/>
          </p:cNvGraphicFramePr>
          <p:nvPr>
            <p:custDataLst>
              <p:tags r:id="rId1"/>
            </p:custDataLst>
            <p:extLst>
              <p:ext uri="{D42A27DB-BD31-4B8C-83A1-F6EECF244321}">
                <p14:modId xmlns:p14="http://schemas.microsoft.com/office/powerpoint/2010/main" val="15382686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8" name="think-cell data - do not delete" hidden="1">
                        <a:extLst>
                          <a:ext uri="{FF2B5EF4-FFF2-40B4-BE49-F238E27FC236}">
                            <a16:creationId xmlns:a16="http://schemas.microsoft.com/office/drawing/2014/main" id="{7660AC15-7A39-90DC-9903-2D769D3A562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hape 0"/>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3" name="Text 1"/>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提案要旨（</a:t>
            </a:r>
            <a:r>
              <a:rPr lang="en-US" altLang="ja-JP" sz="2267" b="1">
                <a:solidFill>
                  <a:srgbClr val="1B3A6B"/>
                </a:solidFill>
                <a:latin typeface="Meiryo UI" pitchFamily="34" charset="0"/>
                <a:ea typeface="Meiryo UI" pitchFamily="34" charset="-122"/>
                <a:cs typeface="Meiryo UI" pitchFamily="34" charset="-120"/>
              </a:rPr>
              <a:t>1/2</a:t>
            </a:r>
            <a:r>
              <a:rPr lang="ja-JP" altLang="en-US" sz="2267" b="1">
                <a:solidFill>
                  <a:srgbClr val="1B3A6B"/>
                </a:solidFill>
                <a:latin typeface="Meiryo UI" pitchFamily="34" charset="0"/>
                <a:ea typeface="Meiryo UI" pitchFamily="34" charset="-122"/>
                <a:cs typeface="Meiryo UI" pitchFamily="34" charset="-120"/>
              </a:rPr>
              <a:t>）</a:t>
            </a:r>
            <a:endParaRPr lang="en-US" sz="2267">
              <a:latin typeface="Meiryo UI" panose="020B0604030504040204" pitchFamily="50" charset="-128"/>
              <a:ea typeface="Meiryo UI" panose="020B0604030504040204" pitchFamily="50" charset="-128"/>
            </a:endParaRPr>
          </a:p>
        </p:txBody>
      </p:sp>
      <p:sp>
        <p:nvSpPr>
          <p:cNvPr id="4" name="Shape 2"/>
          <p:cNvSpPr/>
          <p:nvPr/>
        </p:nvSpPr>
        <p:spPr>
          <a:xfrm>
            <a:off x="0" y="670560"/>
            <a:ext cx="12192000" cy="0"/>
          </a:xfrm>
          <a:prstGeom prst="line">
            <a:avLst/>
          </a:prstGeom>
          <a:noFill/>
          <a:ln w="19050">
            <a:solidFill>
              <a:srgbClr val="1B3A6B"/>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5" name="Text 3"/>
          <p:cNvSpPr/>
          <p:nvPr/>
        </p:nvSpPr>
        <p:spPr>
          <a:xfrm>
            <a:off x="304800" y="755904"/>
            <a:ext cx="11582400" cy="268224"/>
          </a:xfrm>
          <a:prstGeom prst="rect">
            <a:avLst/>
          </a:prstGeom>
          <a:noFill/>
          <a:ln/>
        </p:spPr>
        <p:txBody>
          <a:bodyPr wrap="square" lIns="0" tIns="0" rIns="0" bIns="0" rtlCol="0" anchor="ctr"/>
          <a:lstStyle/>
          <a:p>
            <a:r>
              <a:rPr lang="en-US" sz="1600" b="1">
                <a:solidFill>
                  <a:srgbClr val="1B3A6B"/>
                </a:solidFill>
                <a:latin typeface="Meiryo UI" panose="020B0604030504040204" pitchFamily="50" charset="-128"/>
                <a:ea typeface="Meiryo UI" panose="020B0604030504040204" pitchFamily="50" charset="-128"/>
                <a:cs typeface="Meiryo UI" pitchFamily="34" charset="-120"/>
              </a:rPr>
              <a:t>■ </a:t>
            </a:r>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提案する事業の概要</a:t>
            </a:r>
            <a:endParaRPr lang="en-US" sz="1600">
              <a:latin typeface="Meiryo UI" panose="020B0604030504040204" pitchFamily="50" charset="-128"/>
              <a:ea typeface="Meiryo UI" panose="020B0604030504040204" pitchFamily="50" charset="-128"/>
            </a:endParaRPr>
          </a:p>
        </p:txBody>
      </p:sp>
      <p:sp>
        <p:nvSpPr>
          <p:cNvPr id="7" name="Shape 5"/>
          <p:cNvSpPr/>
          <p:nvPr/>
        </p:nvSpPr>
        <p:spPr>
          <a:xfrm>
            <a:off x="304800" y="1048512"/>
            <a:ext cx="11582400" cy="749473"/>
          </a:xfrm>
          <a:prstGeom prst="rect">
            <a:avLst/>
          </a:prstGeom>
          <a:solidFill>
            <a:srgbClr val="FFFFFF"/>
          </a:solidFill>
          <a:ln w="9525">
            <a:solidFill>
              <a:srgbClr val="555555"/>
            </a:solidFill>
            <a:prstDash val="solid"/>
          </a:ln>
        </p:spPr>
        <p:txBody>
          <a:bodyPr/>
          <a:lstStyle/>
          <a:p>
            <a:r>
              <a:rPr lang="ja-JP" altLang="en-US" sz="1400">
                <a:solidFill>
                  <a:srgbClr val="888888"/>
                </a:solidFill>
                <a:latin typeface="Meiryo UI" panose="020B0604030504040204" pitchFamily="50" charset="-128"/>
                <a:ea typeface="Meiryo UI" panose="020B0604030504040204" pitchFamily="50" charset="-128"/>
                <a:cs typeface="Meiryo UI" pitchFamily="34" charset="-120"/>
              </a:rPr>
              <a:t>どのような状態像の高齢者にどのような</a:t>
            </a:r>
            <a:r>
              <a:rPr lang="en-US" altLang="ja-JP" sz="1400">
                <a:solidFill>
                  <a:srgbClr val="888888"/>
                </a:solidFill>
                <a:latin typeface="Meiryo UI" panose="020B0604030504040204" pitchFamily="50" charset="-128"/>
                <a:ea typeface="Meiryo UI" panose="020B0604030504040204" pitchFamily="50" charset="-128"/>
                <a:cs typeface="Meiryo UI" pitchFamily="34" charset="-120"/>
              </a:rPr>
              <a:t>PHR</a:t>
            </a:r>
            <a:r>
              <a:rPr lang="ja-JP" altLang="en-US" sz="1400">
                <a:solidFill>
                  <a:srgbClr val="888888"/>
                </a:solidFill>
                <a:latin typeface="Meiryo UI" panose="020B0604030504040204" pitchFamily="50" charset="-128"/>
                <a:ea typeface="Meiryo UI" panose="020B0604030504040204" pitchFamily="50" charset="-128"/>
                <a:cs typeface="Meiryo UI" pitchFamily="34" charset="-120"/>
              </a:rPr>
              <a:t>を活用したサービスを提供するか、誰が費用負担者となりどのような価値提供をするか、本事業を通じて何を実証するか、の概要がわかるよう、提案する事業の要約を</a:t>
            </a:r>
            <a:r>
              <a:rPr lang="en-US" altLang="ja-JP" sz="1400">
                <a:solidFill>
                  <a:srgbClr val="888888"/>
                </a:solidFill>
                <a:latin typeface="Meiryo UI" panose="020B0604030504040204" pitchFamily="50" charset="-128"/>
                <a:ea typeface="Meiryo UI" panose="020B0604030504040204" pitchFamily="50" charset="-128"/>
                <a:cs typeface="Meiryo UI" pitchFamily="34" charset="-120"/>
              </a:rPr>
              <a:t>200字以内で記述</a:t>
            </a:r>
            <a:r>
              <a:rPr lang="ja-JP" altLang="en-US" sz="1400">
                <a:solidFill>
                  <a:srgbClr val="888888"/>
                </a:solidFill>
                <a:latin typeface="Meiryo UI" panose="020B0604030504040204" pitchFamily="50" charset="-128"/>
                <a:ea typeface="Meiryo UI" panose="020B0604030504040204" pitchFamily="50" charset="-128"/>
                <a:cs typeface="Meiryo UI" pitchFamily="34" charset="-120"/>
              </a:rPr>
              <a:t>すること。</a:t>
            </a:r>
            <a:endParaRPr lang="en-US" altLang="ja-JP" sz="1400">
              <a:latin typeface="Meiryo UI" panose="020B0604030504040204" pitchFamily="50" charset="-128"/>
              <a:ea typeface="Meiryo UI" panose="020B0604030504040204" pitchFamily="50" charset="-128"/>
            </a:endParaRPr>
          </a:p>
        </p:txBody>
      </p:sp>
      <p:sp>
        <p:nvSpPr>
          <p:cNvPr id="9" name="Text 7"/>
          <p:cNvSpPr/>
          <p:nvPr/>
        </p:nvSpPr>
        <p:spPr>
          <a:xfrm>
            <a:off x="304800" y="1842495"/>
            <a:ext cx="5627077" cy="268224"/>
          </a:xfrm>
          <a:prstGeom prst="rect">
            <a:avLst/>
          </a:prstGeom>
          <a:noFill/>
          <a:ln/>
        </p:spPr>
        <p:txBody>
          <a:bodyPr wrap="square" lIns="0" tIns="0" rIns="0" bIns="0" rtlCol="0" anchor="ctr"/>
          <a:lstStyle/>
          <a:p>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①</a:t>
            </a:r>
            <a:r>
              <a:rPr lang="en-US" sz="1600" b="1">
                <a:solidFill>
                  <a:srgbClr val="1B3A6B"/>
                </a:solidFill>
                <a:latin typeface="Meiryo UI" panose="020B0604030504040204" pitchFamily="50" charset="-128"/>
                <a:ea typeface="Meiryo UI" panose="020B0604030504040204" pitchFamily="50" charset="-128"/>
                <a:cs typeface="Meiryo UI" pitchFamily="34" charset="-120"/>
              </a:rPr>
              <a:t> </a:t>
            </a:r>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ユースケース案の概要</a:t>
            </a:r>
            <a:endParaRPr lang="en-US" sz="1600">
              <a:latin typeface="Meiryo UI" panose="020B0604030504040204" pitchFamily="50" charset="-128"/>
              <a:ea typeface="Meiryo UI" panose="020B0604030504040204" pitchFamily="50" charset="-128"/>
            </a:endParaRPr>
          </a:p>
        </p:txBody>
      </p:sp>
      <p:sp>
        <p:nvSpPr>
          <p:cNvPr id="11" name="Shape 9"/>
          <p:cNvSpPr/>
          <p:nvPr/>
        </p:nvSpPr>
        <p:spPr>
          <a:xfrm>
            <a:off x="304800" y="2170176"/>
            <a:ext cx="5627077" cy="4284901"/>
          </a:xfrm>
          <a:prstGeom prst="rect">
            <a:avLst/>
          </a:prstGeom>
          <a:solidFill>
            <a:srgbClr val="FFFFFF"/>
          </a:solidFill>
          <a:ln w="9525">
            <a:solidFill>
              <a:srgbClr val="555555"/>
            </a:solidFill>
            <a:prstDash val="solid"/>
          </a:ln>
        </p:spPr>
        <p:txBody>
          <a:bodyPr/>
          <a:lstStyle/>
          <a:p>
            <a:pPr defTabSz="1219170">
              <a:defRPr/>
            </a:pPr>
            <a:r>
              <a:rPr lang="ja-JP" altLang="en-US" sz="140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どんなデータを活用して、誰が、どのような高齢者に、どのようなサービスを提供するか</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誰のどのようなニーズに応えるものか</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活用するデータは誰が、どこから、どのように収集するか</a:t>
            </a:r>
          </a:p>
        </p:txBody>
      </p:sp>
      <p:sp>
        <p:nvSpPr>
          <p:cNvPr id="6" name="Text 7">
            <a:extLst>
              <a:ext uri="{FF2B5EF4-FFF2-40B4-BE49-F238E27FC236}">
                <a16:creationId xmlns:a16="http://schemas.microsoft.com/office/drawing/2014/main" id="{1FFFBBE6-9FD0-8E03-8632-DA35B6752AFF}"/>
              </a:ext>
            </a:extLst>
          </p:cNvPr>
          <p:cNvSpPr/>
          <p:nvPr/>
        </p:nvSpPr>
        <p:spPr>
          <a:xfrm>
            <a:off x="6260125" y="1842495"/>
            <a:ext cx="5627077" cy="268224"/>
          </a:xfrm>
          <a:prstGeom prst="rect">
            <a:avLst/>
          </a:prstGeom>
          <a:noFill/>
          <a:ln/>
        </p:spPr>
        <p:txBody>
          <a:bodyPr wrap="square" lIns="0" tIns="0" rIns="0" bIns="0" rtlCol="0" anchor="ctr"/>
          <a:lstStyle/>
          <a:p>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②</a:t>
            </a:r>
            <a:r>
              <a:rPr lang="en-US" sz="1600" b="1">
                <a:solidFill>
                  <a:srgbClr val="1B3A6B"/>
                </a:solidFill>
                <a:latin typeface="Meiryo UI" panose="020B0604030504040204" pitchFamily="50" charset="-128"/>
                <a:ea typeface="Meiryo UI" panose="020B0604030504040204" pitchFamily="50" charset="-128"/>
                <a:cs typeface="Meiryo UI" pitchFamily="34" charset="-120"/>
              </a:rPr>
              <a:t> </a:t>
            </a:r>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ビジネスモデル案の概要</a:t>
            </a:r>
            <a:endParaRPr lang="en-US" sz="1600">
              <a:latin typeface="Meiryo UI" panose="020B0604030504040204" pitchFamily="50" charset="-128"/>
              <a:ea typeface="Meiryo UI" panose="020B0604030504040204" pitchFamily="50" charset="-128"/>
            </a:endParaRPr>
          </a:p>
        </p:txBody>
      </p:sp>
      <p:sp>
        <p:nvSpPr>
          <p:cNvPr id="10" name="Shape 9">
            <a:extLst>
              <a:ext uri="{FF2B5EF4-FFF2-40B4-BE49-F238E27FC236}">
                <a16:creationId xmlns:a16="http://schemas.microsoft.com/office/drawing/2014/main" id="{137D873C-C3AF-D14D-A68A-80D7A7EF470C}"/>
              </a:ext>
            </a:extLst>
          </p:cNvPr>
          <p:cNvSpPr/>
          <p:nvPr/>
        </p:nvSpPr>
        <p:spPr>
          <a:xfrm>
            <a:off x="6260125" y="2170176"/>
            <a:ext cx="5627077" cy="4284901"/>
          </a:xfrm>
          <a:prstGeom prst="rect">
            <a:avLst/>
          </a:prstGeom>
          <a:solidFill>
            <a:srgbClr val="FFFFFF"/>
          </a:solidFill>
          <a:ln w="9525">
            <a:solidFill>
              <a:srgbClr val="555555"/>
            </a:solidFill>
            <a:prstDash val="solid"/>
          </a:ln>
        </p:spPr>
        <p:txBody>
          <a:bodyPr/>
          <a:lstStyle/>
          <a:p>
            <a:pPr defTabSz="1219170">
              <a:defRPr/>
            </a:pPr>
            <a:r>
              <a:rPr lang="ja-JP" altLang="en-US" sz="140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社会実装の際の費用負担者と支払い動機、費用体系の仮説</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費用負担者以外のステークホルダーがある場合はその役割、連携メリット</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政策・市場・社会・技術の各外部環境の動向との整合性</a:t>
            </a:r>
          </a:p>
        </p:txBody>
      </p:sp>
      <p:sp>
        <p:nvSpPr>
          <p:cNvPr id="12" name="AutoShape 10">
            <a:extLst>
              <a:ext uri="{FF2B5EF4-FFF2-40B4-BE49-F238E27FC236}">
                <a16:creationId xmlns:a16="http://schemas.microsoft.com/office/drawing/2014/main" id="{E29C2194-452D-9FCA-5D79-9D145077B049}"/>
              </a:ext>
            </a:extLst>
          </p:cNvPr>
          <p:cNvSpPr>
            <a:spLocks noChangeArrowheads="1"/>
          </p:cNvSpPr>
          <p:nvPr/>
        </p:nvSpPr>
        <p:spPr bwMode="auto">
          <a:xfrm>
            <a:off x="7698155" y="123144"/>
            <a:ext cx="4274390" cy="724720"/>
          </a:xfrm>
          <a:prstGeom prst="roundRect">
            <a:avLst>
              <a:gd name="adj"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提案する事業の要旨を</a:t>
            </a:r>
            <a:r>
              <a:rPr lang="en-US" altLang="ja-JP" sz="1200">
                <a:latin typeface="Meiryo UI" panose="020B0604030504040204" pitchFamily="50" charset="-128"/>
                <a:ea typeface="Meiryo UI" panose="020B0604030504040204" pitchFamily="50" charset="-128"/>
              </a:rPr>
              <a:t>2</a:t>
            </a:r>
            <a:r>
              <a:rPr lang="ja-JP" altLang="en-US" sz="1200">
                <a:latin typeface="Meiryo UI" panose="020B0604030504040204" pitchFamily="50" charset="-128"/>
                <a:ea typeface="Meiryo UI" panose="020B0604030504040204" pitchFamily="50" charset="-128"/>
              </a:rPr>
              <a:t>ページにわたり記載すること。</a:t>
            </a:r>
            <a:endParaRPr lang="en-US" altLang="ja-JP" sz="1200">
              <a:latin typeface="Meiryo UI" panose="020B0604030504040204" pitchFamily="50" charset="-128"/>
              <a:ea typeface="Meiryo UI" panose="020B0604030504040204" pitchFamily="50" charset="-128"/>
            </a:endParaRPr>
          </a:p>
          <a:p>
            <a:pPr indent="0" eaLnBrk="1" hangingPunct="1">
              <a:defRPr/>
            </a:pPr>
            <a:r>
              <a:rPr lang="ja-JP" altLang="en-US" sz="1200">
                <a:latin typeface="Meiryo UI" panose="020B0604030504040204" pitchFamily="50" charset="-128"/>
                <a:ea typeface="Meiryo UI" panose="020B0604030504040204" pitchFamily="50" charset="-128"/>
              </a:rPr>
              <a:t>要旨については、指定された記載欄の枠内に記載すること。</a:t>
            </a:r>
            <a:endParaRPr lang="en-US" altLang="ja-JP" sz="1200">
              <a:latin typeface="Meiryo UI" panose="020B0604030504040204" pitchFamily="50" charset="-128"/>
              <a:ea typeface="Meiryo UI" panose="020B0604030504040204"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E46A1-C354-9503-032D-66A7C7397DFD}"/>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A27C12A-8E77-5631-BD57-E56A3B7EED23}"/>
              </a:ext>
            </a:extLst>
          </p:cNvPr>
          <p:cNvGraphicFramePr>
            <a:graphicFrameLocks/>
          </p:cNvGraphicFramePr>
          <p:nvPr>
            <p:custDataLst>
              <p:tags r:id="rId1"/>
            </p:custDataLst>
            <p:extLst>
              <p:ext uri="{D42A27DB-BD31-4B8C-83A1-F6EECF244321}">
                <p14:modId xmlns:p14="http://schemas.microsoft.com/office/powerpoint/2010/main" val="14171710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8" name="think-cell data - do not delete" hidden="1">
                        <a:extLst>
                          <a:ext uri="{FF2B5EF4-FFF2-40B4-BE49-F238E27FC236}">
                            <a16:creationId xmlns:a16="http://schemas.microsoft.com/office/drawing/2014/main" id="{2A27C12A-8E77-5631-BD57-E56A3B7EED2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hape 0">
            <a:extLst>
              <a:ext uri="{FF2B5EF4-FFF2-40B4-BE49-F238E27FC236}">
                <a16:creationId xmlns:a16="http://schemas.microsoft.com/office/drawing/2014/main" id="{E4391E8B-7019-77C9-B204-5F7525823A9E}"/>
              </a:ext>
            </a:extLst>
          </p:cNvPr>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3" name="Text 1">
            <a:extLst>
              <a:ext uri="{FF2B5EF4-FFF2-40B4-BE49-F238E27FC236}">
                <a16:creationId xmlns:a16="http://schemas.microsoft.com/office/drawing/2014/main" id="{CD857409-56BB-4CCE-3822-C49DE7A3B438}"/>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提案要旨（</a:t>
            </a:r>
            <a:r>
              <a:rPr lang="en-US" altLang="ja-JP" sz="2267" b="1">
                <a:solidFill>
                  <a:srgbClr val="1B3A6B"/>
                </a:solidFill>
                <a:latin typeface="Meiryo UI" pitchFamily="34" charset="0"/>
                <a:ea typeface="Meiryo UI" pitchFamily="34" charset="-122"/>
                <a:cs typeface="Meiryo UI" pitchFamily="34" charset="-120"/>
              </a:rPr>
              <a:t>2/2</a:t>
            </a:r>
            <a:r>
              <a:rPr lang="ja-JP" altLang="en-US" sz="2267" b="1">
                <a:solidFill>
                  <a:srgbClr val="1B3A6B"/>
                </a:solidFill>
                <a:latin typeface="Meiryo UI" pitchFamily="34" charset="0"/>
                <a:ea typeface="Meiryo UI" pitchFamily="34" charset="-122"/>
                <a:cs typeface="Meiryo UI" pitchFamily="34" charset="-120"/>
              </a:rPr>
              <a:t>）</a:t>
            </a:r>
            <a:endParaRPr lang="en-US" sz="2267">
              <a:latin typeface="Meiryo UI" panose="020B0604030504040204" pitchFamily="50" charset="-128"/>
              <a:ea typeface="Meiryo UI" panose="020B0604030504040204" pitchFamily="50" charset="-128"/>
            </a:endParaRPr>
          </a:p>
        </p:txBody>
      </p:sp>
      <p:sp>
        <p:nvSpPr>
          <p:cNvPr id="4" name="Shape 2">
            <a:extLst>
              <a:ext uri="{FF2B5EF4-FFF2-40B4-BE49-F238E27FC236}">
                <a16:creationId xmlns:a16="http://schemas.microsoft.com/office/drawing/2014/main" id="{5FA230DB-9BEB-70E2-097F-5855D89BBB75}"/>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5" name="Text 3">
            <a:extLst>
              <a:ext uri="{FF2B5EF4-FFF2-40B4-BE49-F238E27FC236}">
                <a16:creationId xmlns:a16="http://schemas.microsoft.com/office/drawing/2014/main" id="{AAD2C00A-0636-EC18-9363-38CF0E8ED695}"/>
              </a:ext>
            </a:extLst>
          </p:cNvPr>
          <p:cNvSpPr/>
          <p:nvPr/>
        </p:nvSpPr>
        <p:spPr>
          <a:xfrm>
            <a:off x="304800" y="755904"/>
            <a:ext cx="5627077" cy="268224"/>
          </a:xfrm>
          <a:prstGeom prst="rect">
            <a:avLst/>
          </a:prstGeom>
          <a:noFill/>
          <a:ln/>
        </p:spPr>
        <p:txBody>
          <a:bodyPr wrap="square" lIns="0" tIns="0" rIns="0" bIns="0" rtlCol="0" anchor="ctr"/>
          <a:lstStyle/>
          <a:p>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③</a:t>
            </a:r>
            <a:r>
              <a:rPr lang="en-US" sz="1600" b="1">
                <a:solidFill>
                  <a:srgbClr val="1B3A6B"/>
                </a:solidFill>
                <a:latin typeface="Meiryo UI" panose="020B0604030504040204" pitchFamily="50" charset="-128"/>
                <a:ea typeface="Meiryo UI" panose="020B0604030504040204" pitchFamily="50" charset="-128"/>
                <a:cs typeface="Meiryo UI" pitchFamily="34" charset="-120"/>
              </a:rPr>
              <a:t> </a:t>
            </a:r>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実証計画の概要</a:t>
            </a:r>
            <a:endParaRPr lang="en-US" sz="1600">
              <a:latin typeface="Meiryo UI" panose="020B0604030504040204" pitchFamily="50" charset="-128"/>
              <a:ea typeface="Meiryo UI" panose="020B0604030504040204" pitchFamily="50" charset="-128"/>
            </a:endParaRPr>
          </a:p>
        </p:txBody>
      </p:sp>
      <p:sp>
        <p:nvSpPr>
          <p:cNvPr id="11" name="Shape 9">
            <a:extLst>
              <a:ext uri="{FF2B5EF4-FFF2-40B4-BE49-F238E27FC236}">
                <a16:creationId xmlns:a16="http://schemas.microsoft.com/office/drawing/2014/main" id="{74AEFFE2-9E6C-1F81-EEED-A72E827DEF6E}"/>
              </a:ext>
            </a:extLst>
          </p:cNvPr>
          <p:cNvSpPr/>
          <p:nvPr/>
        </p:nvSpPr>
        <p:spPr>
          <a:xfrm>
            <a:off x="304800" y="1048512"/>
            <a:ext cx="5627077" cy="5406565"/>
          </a:xfrm>
          <a:prstGeom prst="rect">
            <a:avLst/>
          </a:prstGeom>
          <a:solidFill>
            <a:srgbClr val="FFFFFF"/>
          </a:solidFill>
          <a:ln w="9525">
            <a:solidFill>
              <a:srgbClr val="555555"/>
            </a:solidFill>
            <a:prstDash val="solid"/>
          </a:ln>
        </p:spPr>
        <p:txBody>
          <a:bodyPr/>
          <a:lstStyle/>
          <a:p>
            <a:pPr defTabSz="1219170">
              <a:defRPr/>
            </a:pPr>
            <a:r>
              <a:rPr lang="ja-JP" altLang="en-US" sz="140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実証を通じて明らかにしたい内容</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調査・検証方法や評価指標・目標</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実証実施体制</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スケジュール</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リスクマネジメントの方策</a:t>
            </a:r>
          </a:p>
        </p:txBody>
      </p:sp>
      <p:sp>
        <p:nvSpPr>
          <p:cNvPr id="6" name="Text 7">
            <a:extLst>
              <a:ext uri="{FF2B5EF4-FFF2-40B4-BE49-F238E27FC236}">
                <a16:creationId xmlns:a16="http://schemas.microsoft.com/office/drawing/2014/main" id="{60125A96-0BF0-BCFE-DDED-5E62C807E339}"/>
              </a:ext>
            </a:extLst>
          </p:cNvPr>
          <p:cNvSpPr/>
          <p:nvPr/>
        </p:nvSpPr>
        <p:spPr>
          <a:xfrm>
            <a:off x="6260123" y="755904"/>
            <a:ext cx="5627077" cy="268224"/>
          </a:xfrm>
          <a:prstGeom prst="rect">
            <a:avLst/>
          </a:prstGeom>
          <a:noFill/>
          <a:ln/>
        </p:spPr>
        <p:txBody>
          <a:bodyPr wrap="square" lIns="0" tIns="0" rIns="0" bIns="0" rtlCol="0" anchor="ctr"/>
          <a:lstStyle/>
          <a:p>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④</a:t>
            </a:r>
            <a:r>
              <a:rPr lang="en-US" sz="1600" b="1">
                <a:solidFill>
                  <a:srgbClr val="1B3A6B"/>
                </a:solidFill>
                <a:latin typeface="Meiryo UI" panose="020B0604030504040204" pitchFamily="50" charset="-128"/>
                <a:ea typeface="Meiryo UI" panose="020B0604030504040204" pitchFamily="50" charset="-128"/>
                <a:cs typeface="Meiryo UI" pitchFamily="34" charset="-120"/>
              </a:rPr>
              <a:t> </a:t>
            </a:r>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社会実装に向けた方策</a:t>
            </a:r>
            <a:endParaRPr lang="en-US" sz="1600">
              <a:latin typeface="Meiryo UI" panose="020B0604030504040204" pitchFamily="50" charset="-128"/>
              <a:ea typeface="Meiryo UI" panose="020B0604030504040204" pitchFamily="50" charset="-128"/>
            </a:endParaRPr>
          </a:p>
        </p:txBody>
      </p:sp>
      <p:sp>
        <p:nvSpPr>
          <p:cNvPr id="10" name="Shape 9">
            <a:extLst>
              <a:ext uri="{FF2B5EF4-FFF2-40B4-BE49-F238E27FC236}">
                <a16:creationId xmlns:a16="http://schemas.microsoft.com/office/drawing/2014/main" id="{90B12A88-8367-007B-1F46-B364E983FC52}"/>
              </a:ext>
            </a:extLst>
          </p:cNvPr>
          <p:cNvSpPr/>
          <p:nvPr/>
        </p:nvSpPr>
        <p:spPr>
          <a:xfrm>
            <a:off x="6260123" y="1048512"/>
            <a:ext cx="5627077" cy="5406565"/>
          </a:xfrm>
          <a:prstGeom prst="rect">
            <a:avLst/>
          </a:prstGeom>
          <a:solidFill>
            <a:srgbClr val="FFFFFF"/>
          </a:solidFill>
          <a:ln w="9525">
            <a:solidFill>
              <a:srgbClr val="555555"/>
            </a:solidFill>
            <a:prstDash val="solid"/>
          </a:ln>
        </p:spPr>
        <p:txBody>
          <a:bodyPr/>
          <a:lstStyle/>
          <a:p>
            <a:pPr defTabSz="1219170">
              <a:defRPr/>
            </a:pPr>
            <a:r>
              <a:rPr lang="ja-JP" altLang="en-US" sz="1400">
                <a:solidFill>
                  <a:srgbClr val="888888"/>
                </a:solidFill>
                <a:latin typeface="Meiryo UI" panose="020B0604030504040204" pitchFamily="50" charset="-128"/>
                <a:ea typeface="Meiryo UI" panose="020B0604030504040204" pitchFamily="50" charset="-128"/>
              </a:rPr>
              <a:t>以下の観点から要点を記載すること。</a:t>
            </a:r>
            <a:endParaRPr lang="en-US" altLang="ja-JP" sz="1400">
              <a:solidFill>
                <a:srgbClr val="888888"/>
              </a:solidFill>
              <a:latin typeface="Meiryo UI" panose="020B0604030504040204" pitchFamily="50" charset="-128"/>
              <a:ea typeface="Meiryo UI" panose="020B0604030504040204" pitchFamily="50" charset="-128"/>
            </a:endParaRP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社会実装の際の体制・分担</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社会実装に向けたこれまでの活動・実績</a:t>
            </a:r>
          </a:p>
          <a:p>
            <a:pPr marL="228594" indent="-228594" defTabSz="1219170">
              <a:buFont typeface="Arial" panose="020B0604020202020204" pitchFamily="34" charset="0"/>
              <a:buChar char="•"/>
              <a:defRPr/>
            </a:pPr>
            <a:r>
              <a:rPr lang="ja-JP" altLang="en-US" sz="1400">
                <a:solidFill>
                  <a:srgbClr val="888888"/>
                </a:solidFill>
                <a:latin typeface="Meiryo UI" panose="020B0604030504040204" pitchFamily="50" charset="-128"/>
                <a:ea typeface="Meiryo UI" panose="020B0604030504040204" pitchFamily="50" charset="-128"/>
              </a:rPr>
              <a:t>事業終了後の結果の活用方策、サービスの横展開や実証エリア外への展開策</a:t>
            </a:r>
          </a:p>
        </p:txBody>
      </p:sp>
    </p:spTree>
    <p:extLst>
      <p:ext uri="{BB962C8B-B14F-4D97-AF65-F5344CB8AC3E}">
        <p14:creationId xmlns:p14="http://schemas.microsoft.com/office/powerpoint/2010/main" val="713102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738F5-407B-A8EE-6D0B-44E2179CB601}"/>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9BAA6D30-8F61-9DFA-4C76-2973A906CA9E}"/>
              </a:ext>
            </a:extLst>
          </p:cNvPr>
          <p:cNvGraphicFramePr>
            <a:graphicFrameLocks/>
          </p:cNvGraphicFramePr>
          <p:nvPr>
            <p:custDataLst>
              <p:tags r:id="rId1"/>
            </p:custDataLst>
            <p:extLst>
              <p:ext uri="{D42A27DB-BD31-4B8C-83A1-F6EECF244321}">
                <p14:modId xmlns:p14="http://schemas.microsoft.com/office/powerpoint/2010/main" val="7176705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8" name="think-cell data - do not delete" hidden="1">
                        <a:extLst>
                          <a:ext uri="{FF2B5EF4-FFF2-40B4-BE49-F238E27FC236}">
                            <a16:creationId xmlns:a16="http://schemas.microsoft.com/office/drawing/2014/main" id="{9BAA6D30-8F61-9DFA-4C76-2973A906CA9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Shape 0">
            <a:extLst>
              <a:ext uri="{FF2B5EF4-FFF2-40B4-BE49-F238E27FC236}">
                <a16:creationId xmlns:a16="http://schemas.microsoft.com/office/drawing/2014/main" id="{7DF4784D-03D3-BC86-FAD4-F4468DD952D2}"/>
              </a:ext>
            </a:extLst>
          </p:cNvPr>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3" name="Text 1">
            <a:extLst>
              <a:ext uri="{FF2B5EF4-FFF2-40B4-BE49-F238E27FC236}">
                <a16:creationId xmlns:a16="http://schemas.microsoft.com/office/drawing/2014/main" id="{524F45B1-4779-6092-0DFC-409641872E9E}"/>
              </a:ext>
            </a:extLst>
          </p:cNvPr>
          <p:cNvSpPr/>
          <p:nvPr/>
        </p:nvSpPr>
        <p:spPr>
          <a:xfrm>
            <a:off x="219456" y="36576"/>
            <a:ext cx="11582400" cy="585216"/>
          </a:xfrm>
          <a:prstGeom prst="rect">
            <a:avLst/>
          </a:prstGeom>
          <a:noFill/>
          <a:ln/>
        </p:spPr>
        <p:txBody>
          <a:bodyPr wrap="square" lIns="0" tIns="0" rIns="0" bIns="0" rtlCol="0" anchor="ctr"/>
          <a:lstStyle/>
          <a:p>
            <a:r>
              <a:rPr lang="en-US" altLang="ja-JP" sz="2267" b="1">
                <a:solidFill>
                  <a:srgbClr val="1B3A6B"/>
                </a:solidFill>
                <a:latin typeface="Meiryo UI" pitchFamily="34" charset="0"/>
                <a:ea typeface="Meiryo UI" pitchFamily="34" charset="-122"/>
                <a:cs typeface="Meiryo UI" pitchFamily="34" charset="-120"/>
              </a:rPr>
              <a:t>①　</a:t>
            </a:r>
            <a:r>
              <a:rPr lang="ja-JP" altLang="en-US" sz="2267" b="1">
                <a:solidFill>
                  <a:srgbClr val="1B3A6B"/>
                </a:solidFill>
                <a:latin typeface="Meiryo UI" panose="020B0604030504040204" pitchFamily="50" charset="-128"/>
                <a:ea typeface="Meiryo UI" panose="020B0604030504040204" pitchFamily="50" charset="-128"/>
                <a:cs typeface="Meiryo UI" pitchFamily="34" charset="-120"/>
              </a:rPr>
              <a:t>ユースケース案</a:t>
            </a:r>
            <a:endParaRPr lang="en-US" sz="2267">
              <a:latin typeface="Meiryo UI" panose="020B0604030504040204" pitchFamily="50" charset="-128"/>
              <a:ea typeface="Meiryo UI" panose="020B0604030504040204" pitchFamily="50" charset="-128"/>
            </a:endParaRPr>
          </a:p>
        </p:txBody>
      </p:sp>
      <p:sp>
        <p:nvSpPr>
          <p:cNvPr id="4" name="Shape 2">
            <a:extLst>
              <a:ext uri="{FF2B5EF4-FFF2-40B4-BE49-F238E27FC236}">
                <a16:creationId xmlns:a16="http://schemas.microsoft.com/office/drawing/2014/main" id="{2C4B9B73-04A9-297F-A5E4-7C3D0523EC14}"/>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2400">
              <a:latin typeface="Meiryo UI" panose="020B0604030504040204" pitchFamily="50" charset="-128"/>
              <a:ea typeface="Meiryo UI" panose="020B0604030504040204" pitchFamily="50" charset="-128"/>
            </a:endParaRPr>
          </a:p>
        </p:txBody>
      </p:sp>
      <p:sp>
        <p:nvSpPr>
          <p:cNvPr id="7" name="Shape 5">
            <a:extLst>
              <a:ext uri="{FF2B5EF4-FFF2-40B4-BE49-F238E27FC236}">
                <a16:creationId xmlns:a16="http://schemas.microsoft.com/office/drawing/2014/main" id="{6823D54A-ED9D-A2CD-9EAA-E87A009D0BB1}"/>
              </a:ext>
            </a:extLst>
          </p:cNvPr>
          <p:cNvSpPr/>
          <p:nvPr/>
        </p:nvSpPr>
        <p:spPr>
          <a:xfrm>
            <a:off x="304800" y="823596"/>
            <a:ext cx="11582400" cy="5534023"/>
          </a:xfrm>
          <a:prstGeom prst="rect">
            <a:avLst/>
          </a:prstGeom>
          <a:solidFill>
            <a:srgbClr val="FFFFFF"/>
          </a:solidFill>
          <a:ln w="9525">
            <a:noFill/>
            <a:prstDash val="solid"/>
          </a:ln>
        </p:spPr>
        <p:txBody>
          <a:bodyPr/>
          <a:lstStyle/>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将来的に目指す内容も含め、本事業で検証するユースケースについて、以下フロー図に沿って記載すること。枠のサイズは調整してもよいが、要素間のつながりがわかるよう、フロー図は</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1</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ページに収めること。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また、以下についても記載すること。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これまでの実証結果がある場合は、その範囲と今回実証しようとする範囲の別がわかるように図示または説明すること。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対象とする高齢者の状態像・ニーズを具体的に記載すること（定性・定量両面から具体的に示すことが望ましい）。</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ステークホルダーおよびその課題・ニーズを明示すること（同上）。</a:t>
            </a: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想定するサービスの概要がわかる資料（写真・画像・図解等）を貼り付けるなどし、具体的なイメージが伝わるようにすること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想定するサービスが高齢者やステークホルダーのニーズにどう適合するか、ステークホルダーが果たす役割を記載すること。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ユースケースを実現するためのオペレーション設計（誰がどのような作業をするか）を示すこと。また、高齢者やステークホルダーに無理なく</a:t>
            </a:r>
            <a:b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b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導入・利用・継続されるための工夫があれば示すこと。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85750" indent="-285750">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これらの妥当性や有効性を裏付ける実績やエビデンスがあれば示すこと。</a:t>
            </a:r>
          </a:p>
        </p:txBody>
      </p:sp>
      <p:sp>
        <p:nvSpPr>
          <p:cNvPr id="6" name="AutoShape 10">
            <a:extLst>
              <a:ext uri="{FF2B5EF4-FFF2-40B4-BE49-F238E27FC236}">
                <a16:creationId xmlns:a16="http://schemas.microsoft.com/office/drawing/2014/main" id="{31423B8C-B319-9192-EB89-AFEBDFDDB150}"/>
              </a:ext>
            </a:extLst>
          </p:cNvPr>
          <p:cNvSpPr>
            <a:spLocks noChangeArrowheads="1"/>
          </p:cNvSpPr>
          <p:nvPr/>
        </p:nvSpPr>
        <p:spPr bwMode="auto">
          <a:xfrm>
            <a:off x="5493374" y="142491"/>
            <a:ext cx="6242758" cy="724720"/>
          </a:xfrm>
          <a:prstGeom prst="roundRect">
            <a:avLst>
              <a:gd name="adj"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これ以降のページについては、記載のない限り枠やページ数の指定はない。</a:t>
            </a:r>
            <a:endParaRPr lang="en-US" altLang="ja-JP" sz="1200">
              <a:latin typeface="Meiryo UI" panose="020B0604030504040204" pitchFamily="50" charset="-128"/>
              <a:ea typeface="Meiryo UI" panose="020B0604030504040204" pitchFamily="50" charset="-128"/>
            </a:endParaRPr>
          </a:p>
          <a:p>
            <a:pPr indent="0" eaLnBrk="1" hangingPunct="1">
              <a:defRPr/>
            </a:pPr>
            <a:r>
              <a:rPr lang="ja-JP" altLang="en-US" sz="1200">
                <a:latin typeface="Meiryo UI" panose="020B0604030504040204" pitchFamily="50" charset="-128"/>
                <a:ea typeface="Meiryo UI" panose="020B0604030504040204" pitchFamily="50" charset="-128"/>
              </a:rPr>
              <a:t>目安として、「①ユースケース案」、「②ビジネスモデル案」、「④社会実装に向けた方策」は各項目ごとに</a:t>
            </a:r>
            <a:r>
              <a:rPr lang="en-US" altLang="ja-JP" sz="1200">
                <a:latin typeface="Meiryo UI" panose="020B0604030504040204" pitchFamily="50" charset="-128"/>
                <a:ea typeface="Meiryo UI" panose="020B0604030504040204" pitchFamily="50" charset="-128"/>
              </a:rPr>
              <a:t>3</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5</a:t>
            </a:r>
            <a:r>
              <a:rPr lang="ja-JP" altLang="en-US" sz="1200">
                <a:latin typeface="Meiryo UI" panose="020B0604030504040204" pitchFamily="50" charset="-128"/>
                <a:ea typeface="Meiryo UI" panose="020B0604030504040204" pitchFamily="50" charset="-128"/>
              </a:rPr>
              <a:t>ページ程度とすること。</a:t>
            </a:r>
            <a:endParaRPr lang="en-US" altLang="ja-JP" sz="1200">
              <a:latin typeface="Meiryo UI" panose="020B0604030504040204" pitchFamily="50" charset="-128"/>
              <a:ea typeface="Meiryo UI" panose="020B0604030504040204" pitchFamily="50" charset="-128"/>
            </a:endParaRPr>
          </a:p>
        </p:txBody>
      </p:sp>
      <p:sp>
        <p:nvSpPr>
          <p:cNvPr id="5" name="Shape 17">
            <a:extLst>
              <a:ext uri="{FF2B5EF4-FFF2-40B4-BE49-F238E27FC236}">
                <a16:creationId xmlns:a16="http://schemas.microsoft.com/office/drawing/2014/main" id="{B1BE4313-31B0-42EA-23A3-7D8B49B89D34}"/>
              </a:ext>
            </a:extLst>
          </p:cNvPr>
          <p:cNvSpPr/>
          <p:nvPr/>
        </p:nvSpPr>
        <p:spPr>
          <a:xfrm>
            <a:off x="299794" y="6405459"/>
            <a:ext cx="11582400" cy="283128"/>
          </a:xfrm>
          <a:prstGeom prst="rect">
            <a:avLst/>
          </a:prstGeom>
          <a:solidFill>
            <a:srgbClr val="D9E5F5"/>
          </a:solidFill>
          <a:ln w="6350">
            <a:solidFill>
              <a:srgbClr val="AAAAAA"/>
            </a:solidFill>
            <a:prstDash val="solid"/>
          </a:ln>
        </p:spPr>
        <p:txBody>
          <a:bodyPr anchor="ctr"/>
          <a:lstStyle/>
          <a:p>
            <a:pPr lvl="0">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a:t>
            </a:r>
            <a:r>
              <a:rPr kumimoji="1" lang="ja-JP" altLang="en-US"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①</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a:t>
            </a:r>
            <a:r>
              <a:rPr lang="ja-JP" altLang="en-US" sz="1000">
                <a:solidFill>
                  <a:srgbClr val="1A1A1A"/>
                </a:solidFill>
                <a:latin typeface="Meiryo UI" pitchFamily="34" charset="0"/>
                <a:ea typeface="Meiryo UI" pitchFamily="34" charset="-122"/>
                <a:cs typeface="Meiryo UI" pitchFamily="34" charset="-120"/>
              </a:rPr>
              <a:t>想定するユースケースが、対象とする高齢者やステークホルダーのニーズに適合するか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
        <p:nvSpPr>
          <p:cNvPr id="24" name="矢印: 右 23">
            <a:extLst>
              <a:ext uri="{FF2B5EF4-FFF2-40B4-BE49-F238E27FC236}">
                <a16:creationId xmlns:a16="http://schemas.microsoft.com/office/drawing/2014/main" id="{F1BA7347-87A9-BF78-15E1-955694F76EBD}"/>
              </a:ext>
            </a:extLst>
          </p:cNvPr>
          <p:cNvSpPr/>
          <p:nvPr/>
        </p:nvSpPr>
        <p:spPr>
          <a:xfrm>
            <a:off x="408000" y="1688371"/>
            <a:ext cx="3744000" cy="432000"/>
          </a:xfrm>
          <a:prstGeom prst="rightArrow">
            <a:avLst>
              <a:gd name="adj1" fmla="val 100000"/>
              <a:gd name="adj2" fmla="val 50000"/>
            </a:avLst>
          </a:prstGeom>
          <a:solidFill>
            <a:schemeClr val="tx2">
              <a:lumMod val="20000"/>
              <a:lumOff val="80000"/>
            </a:schemeClr>
          </a:solidFill>
          <a:ln w="31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400">
                <a:solidFill>
                  <a:schemeClr val="tx1"/>
                </a:solidFill>
              </a:rPr>
              <a:t>データの取得</a:t>
            </a:r>
          </a:p>
        </p:txBody>
      </p:sp>
      <p:sp>
        <p:nvSpPr>
          <p:cNvPr id="25" name="矢印: 右 24">
            <a:extLst>
              <a:ext uri="{FF2B5EF4-FFF2-40B4-BE49-F238E27FC236}">
                <a16:creationId xmlns:a16="http://schemas.microsoft.com/office/drawing/2014/main" id="{636F9E1E-9C12-A65A-1CEF-BCB6669D23E4}"/>
              </a:ext>
            </a:extLst>
          </p:cNvPr>
          <p:cNvSpPr/>
          <p:nvPr/>
        </p:nvSpPr>
        <p:spPr>
          <a:xfrm>
            <a:off x="4296000" y="1688371"/>
            <a:ext cx="3744000" cy="432000"/>
          </a:xfrm>
          <a:prstGeom prst="rightArrow">
            <a:avLst>
              <a:gd name="adj1" fmla="val 100000"/>
              <a:gd name="adj2" fmla="val 50000"/>
            </a:avLst>
          </a:prstGeom>
          <a:solidFill>
            <a:schemeClr val="tx2">
              <a:lumMod val="20000"/>
              <a:lumOff val="80000"/>
            </a:schemeClr>
          </a:solidFill>
          <a:ln w="31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400">
                <a:solidFill>
                  <a:schemeClr val="tx1"/>
                </a:solidFill>
              </a:rPr>
              <a:t>データの連携・サービス提供</a:t>
            </a:r>
          </a:p>
        </p:txBody>
      </p:sp>
      <p:sp>
        <p:nvSpPr>
          <p:cNvPr id="26" name="矢印: 右 25">
            <a:extLst>
              <a:ext uri="{FF2B5EF4-FFF2-40B4-BE49-F238E27FC236}">
                <a16:creationId xmlns:a16="http://schemas.microsoft.com/office/drawing/2014/main" id="{D8CCD659-23AE-4AF8-AD9F-458C52E7E727}"/>
              </a:ext>
            </a:extLst>
          </p:cNvPr>
          <p:cNvSpPr/>
          <p:nvPr/>
        </p:nvSpPr>
        <p:spPr>
          <a:xfrm>
            <a:off x="8112000" y="1688371"/>
            <a:ext cx="3744000" cy="432000"/>
          </a:xfrm>
          <a:prstGeom prst="rightArrow">
            <a:avLst>
              <a:gd name="adj1" fmla="val 100000"/>
              <a:gd name="adj2" fmla="val 50000"/>
            </a:avLst>
          </a:prstGeom>
          <a:solidFill>
            <a:schemeClr val="tx2">
              <a:lumMod val="20000"/>
              <a:lumOff val="80000"/>
            </a:schemeClr>
          </a:solidFill>
          <a:ln w="31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400">
                <a:solidFill>
                  <a:schemeClr val="tx1"/>
                </a:solidFill>
              </a:rPr>
              <a:t>サービス利用・価値提供</a:t>
            </a:r>
          </a:p>
        </p:txBody>
      </p:sp>
      <p:sp>
        <p:nvSpPr>
          <p:cNvPr id="27" name="正方形/長方形 26">
            <a:extLst>
              <a:ext uri="{FF2B5EF4-FFF2-40B4-BE49-F238E27FC236}">
                <a16:creationId xmlns:a16="http://schemas.microsoft.com/office/drawing/2014/main" id="{39381C5B-54AB-E4E7-335D-8FD3A8809A4F}"/>
              </a:ext>
            </a:extLst>
          </p:cNvPr>
          <p:cNvSpPr/>
          <p:nvPr/>
        </p:nvSpPr>
        <p:spPr>
          <a:xfrm>
            <a:off x="408000" y="2205530"/>
            <a:ext cx="3600000" cy="1801205"/>
          </a:xfrm>
          <a:prstGeom prst="rect">
            <a:avLst/>
          </a:prstGeom>
          <a:noFill/>
          <a:ln w="31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285750" indent="-198438">
              <a:buFont typeface="Arial" panose="020B0604020202020204" pitchFamily="34" charset="0"/>
              <a:buChar char="•"/>
            </a:pPr>
            <a:r>
              <a:rPr lang="ja-JP" altLang="en-US" sz="1400">
                <a:solidFill>
                  <a:srgbClr val="888888"/>
                </a:solidFill>
                <a:latin typeface="Meiryo UI" panose="020B0604030504040204" pitchFamily="50" charset="-128"/>
                <a:ea typeface="Meiryo UI" panose="020B0604030504040204" pitchFamily="50" charset="-128"/>
              </a:rPr>
              <a:t>誰が、誰から、どのような方法で</a:t>
            </a:r>
            <a:r>
              <a:rPr lang="en-US" altLang="ja-JP" sz="1400">
                <a:solidFill>
                  <a:srgbClr val="888888"/>
                </a:solidFill>
                <a:latin typeface="Meiryo UI" panose="020B0604030504040204" pitchFamily="50" charset="-128"/>
                <a:ea typeface="Meiryo UI" panose="020B0604030504040204" pitchFamily="50" charset="-128"/>
              </a:rPr>
              <a:t>/</a:t>
            </a:r>
            <a:r>
              <a:rPr lang="ja-JP" altLang="en-US" sz="1400">
                <a:solidFill>
                  <a:srgbClr val="888888"/>
                </a:solidFill>
                <a:latin typeface="Meiryo UI" panose="020B0604030504040204" pitchFamily="50" charset="-128"/>
                <a:ea typeface="Meiryo UI" panose="020B0604030504040204" pitchFamily="50" charset="-128"/>
              </a:rPr>
              <a:t>何を用いて、どのようなデータを収集するか</a:t>
            </a:r>
          </a:p>
        </p:txBody>
      </p:sp>
      <p:sp>
        <p:nvSpPr>
          <p:cNvPr id="70" name="正方形/長方形 69">
            <a:extLst>
              <a:ext uri="{FF2B5EF4-FFF2-40B4-BE49-F238E27FC236}">
                <a16:creationId xmlns:a16="http://schemas.microsoft.com/office/drawing/2014/main" id="{08E22943-DB00-7891-5235-7F397B97C625}"/>
              </a:ext>
            </a:extLst>
          </p:cNvPr>
          <p:cNvSpPr/>
          <p:nvPr/>
        </p:nvSpPr>
        <p:spPr>
          <a:xfrm>
            <a:off x="4296000" y="2205530"/>
            <a:ext cx="3600000" cy="1801205"/>
          </a:xfrm>
          <a:prstGeom prst="rect">
            <a:avLst/>
          </a:prstGeom>
          <a:noFill/>
          <a:ln w="31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285750" indent="-198438">
              <a:buFont typeface="Arial" panose="020B0604020202020204" pitchFamily="34" charset="0"/>
              <a:buChar char="•"/>
            </a:pPr>
            <a:r>
              <a:rPr lang="ja-JP" altLang="en-US" sz="1400">
                <a:solidFill>
                  <a:srgbClr val="888888"/>
                </a:solidFill>
                <a:latin typeface="Meiryo UI" panose="020B0604030504040204" pitchFamily="50" charset="-128"/>
                <a:ea typeface="Meiryo UI" panose="020B0604030504040204" pitchFamily="50" charset="-128"/>
              </a:rPr>
              <a:t>取得したデータを誰に提供するか、データがどのように連携されるか（ステークホルダー間のデータの流れ）</a:t>
            </a:r>
            <a:endParaRPr lang="en-US" altLang="ja-JP" sz="1400">
              <a:solidFill>
                <a:srgbClr val="888888"/>
              </a:solidFill>
              <a:latin typeface="Meiryo UI" panose="020B0604030504040204" pitchFamily="50" charset="-128"/>
              <a:ea typeface="Meiryo UI" panose="020B0604030504040204" pitchFamily="50" charset="-128"/>
            </a:endParaRPr>
          </a:p>
          <a:p>
            <a:pPr marL="285750" indent="-198438">
              <a:buFont typeface="Arial" panose="020B0604020202020204" pitchFamily="34" charset="0"/>
              <a:buChar char="•"/>
            </a:pPr>
            <a:r>
              <a:rPr lang="ja-JP" altLang="en-US" sz="1400">
                <a:solidFill>
                  <a:srgbClr val="888888"/>
                </a:solidFill>
                <a:latin typeface="Meiryo UI" panose="020B0604030504040204" pitchFamily="50" charset="-128"/>
                <a:ea typeface="Meiryo UI" panose="020B0604030504040204" pitchFamily="50" charset="-128"/>
              </a:rPr>
              <a:t>サービス提供までに各ステークホルダーは何を実施するか</a:t>
            </a:r>
            <a:endParaRPr lang="en-US" altLang="ja-JP" sz="1400">
              <a:solidFill>
                <a:srgbClr val="888888"/>
              </a:solidFill>
              <a:latin typeface="Meiryo UI" panose="020B0604030504040204" pitchFamily="50" charset="-128"/>
              <a:ea typeface="Meiryo UI" panose="020B0604030504040204" pitchFamily="50" charset="-128"/>
            </a:endParaRPr>
          </a:p>
          <a:p>
            <a:pPr marL="285750" indent="-198438">
              <a:buFont typeface="Arial" panose="020B0604020202020204" pitchFamily="34" charset="0"/>
              <a:buChar char="•"/>
            </a:pPr>
            <a:r>
              <a:rPr lang="ja-JP" altLang="en-US" sz="1400">
                <a:solidFill>
                  <a:srgbClr val="888888"/>
                </a:solidFill>
                <a:latin typeface="Meiryo UI" panose="020B0604030504040204" pitchFamily="50" charset="-128"/>
                <a:ea typeface="Meiryo UI" panose="020B0604030504040204" pitchFamily="50" charset="-128"/>
              </a:rPr>
              <a:t>連携されたデータに基づき最終的に提供されるサービスはどのようなものか</a:t>
            </a:r>
          </a:p>
        </p:txBody>
      </p:sp>
      <p:sp>
        <p:nvSpPr>
          <p:cNvPr id="71" name="正方形/長方形 70">
            <a:extLst>
              <a:ext uri="{FF2B5EF4-FFF2-40B4-BE49-F238E27FC236}">
                <a16:creationId xmlns:a16="http://schemas.microsoft.com/office/drawing/2014/main" id="{CAB8FFD1-B1F2-499B-087A-5310CDE84290}"/>
              </a:ext>
            </a:extLst>
          </p:cNvPr>
          <p:cNvSpPr/>
          <p:nvPr/>
        </p:nvSpPr>
        <p:spPr>
          <a:xfrm>
            <a:off x="8112000" y="2205530"/>
            <a:ext cx="3600000" cy="1801205"/>
          </a:xfrm>
          <a:prstGeom prst="rect">
            <a:avLst/>
          </a:prstGeom>
          <a:noFill/>
          <a:ln w="31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285750" indent="-198438">
              <a:buFont typeface="Arial" panose="020B0604020202020204" pitchFamily="34" charset="0"/>
              <a:buChar char="•"/>
            </a:pPr>
            <a:r>
              <a:rPr lang="ja-JP" altLang="en-US" sz="1400">
                <a:solidFill>
                  <a:srgbClr val="888888"/>
                </a:solidFill>
                <a:latin typeface="Meiryo UI" panose="020B0604030504040204" pitchFamily="50" charset="-128"/>
                <a:ea typeface="Meiryo UI" panose="020B0604030504040204" pitchFamily="50" charset="-128"/>
              </a:rPr>
              <a:t>どのような状態像・ニーズのある高齢者・ステークホルダーが、どのようにサービスを利用するか</a:t>
            </a:r>
            <a:endParaRPr lang="en-US" altLang="ja-JP" sz="1400">
              <a:solidFill>
                <a:srgbClr val="888888"/>
              </a:solidFill>
              <a:latin typeface="Meiryo UI" panose="020B0604030504040204" pitchFamily="50" charset="-128"/>
              <a:ea typeface="Meiryo UI" panose="020B0604030504040204" pitchFamily="50" charset="-128"/>
            </a:endParaRPr>
          </a:p>
          <a:p>
            <a:pPr marL="285750" indent="-198438">
              <a:buFont typeface="Arial" panose="020B0604020202020204" pitchFamily="34" charset="0"/>
              <a:buChar char="•"/>
            </a:pPr>
            <a:r>
              <a:rPr lang="ja-JP" altLang="en-US" sz="1400">
                <a:solidFill>
                  <a:srgbClr val="888888"/>
                </a:solidFill>
                <a:latin typeface="Meiryo UI" panose="020B0604030504040204" pitchFamily="50" charset="-128"/>
                <a:ea typeface="Meiryo UI" panose="020B0604030504040204" pitchFamily="50" charset="-128"/>
              </a:rPr>
              <a:t>どのような提供価値をもたらすか</a:t>
            </a:r>
          </a:p>
        </p:txBody>
      </p:sp>
    </p:spTree>
    <p:extLst>
      <p:ext uri="{BB962C8B-B14F-4D97-AF65-F5344CB8AC3E}">
        <p14:creationId xmlns:p14="http://schemas.microsoft.com/office/powerpoint/2010/main" val="1491730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p:cNvSpPr/>
          <p:nvPr/>
        </p:nvSpPr>
        <p:spPr>
          <a:xfrm>
            <a:off x="219456" y="36576"/>
            <a:ext cx="11582400" cy="585216"/>
          </a:xfrm>
          <a:prstGeom prst="rect">
            <a:avLst/>
          </a:prstGeom>
          <a:noFill/>
          <a:ln/>
        </p:spPr>
        <p:txBody>
          <a:bodyPr wrap="square" lIns="0" tIns="0" rIns="0" bIns="0" rtlCol="0" anchor="ctr"/>
          <a:lstStyle/>
          <a:p>
            <a:r>
              <a:rPr lang="en-US" sz="2267" b="1">
                <a:solidFill>
                  <a:srgbClr val="1B3A6B"/>
                </a:solidFill>
                <a:latin typeface="Meiryo UI" pitchFamily="34" charset="0"/>
                <a:ea typeface="Meiryo UI" pitchFamily="34" charset="-122"/>
                <a:cs typeface="Meiryo UI" pitchFamily="34" charset="-120"/>
              </a:rPr>
              <a:t>②　ビジネスモデル案</a:t>
            </a:r>
            <a:endParaRPr lang="en-US" sz="2267"/>
          </a:p>
        </p:txBody>
      </p:sp>
      <p:sp>
        <p:nvSpPr>
          <p:cNvPr id="4" name="Shape 2"/>
          <p:cNvSpPr/>
          <p:nvPr/>
        </p:nvSpPr>
        <p:spPr>
          <a:xfrm>
            <a:off x="0" y="670560"/>
            <a:ext cx="12192000" cy="0"/>
          </a:xfrm>
          <a:prstGeom prst="line">
            <a:avLst/>
          </a:prstGeom>
          <a:noFill/>
          <a:ln w="19050">
            <a:solidFill>
              <a:srgbClr val="1B3A6B"/>
            </a:solidFill>
            <a:prstDash val="solid"/>
          </a:ln>
        </p:spPr>
        <p:txBody>
          <a:bodyPr/>
          <a:lstStyle/>
          <a:p>
            <a:endParaRPr lang="ja-JP" altLang="en-US" sz="2400"/>
          </a:p>
        </p:txBody>
      </p:sp>
      <p:sp>
        <p:nvSpPr>
          <p:cNvPr id="7" name="Shape 5"/>
          <p:cNvSpPr/>
          <p:nvPr/>
        </p:nvSpPr>
        <p:spPr>
          <a:xfrm>
            <a:off x="304800" y="682059"/>
            <a:ext cx="11582400" cy="2344454"/>
          </a:xfrm>
          <a:prstGeom prst="rect">
            <a:avLst/>
          </a:prstGeom>
          <a:solidFill>
            <a:srgbClr val="FFFFFF"/>
          </a:solidFill>
          <a:ln w="9525">
            <a:noFill/>
            <a:prstDash val="solid"/>
          </a:ln>
        </p:spPr>
        <p:txBody>
          <a:bodyPr/>
          <a:lstStyle/>
          <a:p>
            <a:r>
              <a:rPr lang="ja-JP" altLang="en-US" sz="1600" b="1">
                <a:solidFill>
                  <a:srgbClr val="1B3A6B"/>
                </a:solidFill>
                <a:latin typeface="Meiryo UI" panose="020B0604030504040204" pitchFamily="50" charset="-128"/>
                <a:ea typeface="Meiryo UI" panose="020B0604030504040204" pitchFamily="50" charset="-128"/>
              </a:rPr>
              <a:t>■費用負担設計</a:t>
            </a:r>
            <a:endParaRPr lang="en-US" altLang="ja-JP" sz="1600" b="1">
              <a:solidFill>
                <a:srgbClr val="1B3A6B"/>
              </a:solidFill>
              <a:latin typeface="Meiryo UI" panose="020B0604030504040204" pitchFamily="50" charset="-128"/>
              <a:ea typeface="Meiryo UI" panose="020B0604030504040204" pitchFamily="50" charset="-128"/>
            </a:endParaRPr>
          </a:p>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ステークホルダー間の費用、データ（</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PHR</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）およびサービスの流れの全体像を図示すること。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また、サービスの費用負担設計が合理的であることを示すこと。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費用負担者と支払動機、費用体系（サービス提供額やコスト構造、収益見込み・損益見通し）の仮説</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費用負担設計の妥当性（代替する支出・サービスや類似事例、ビジネスモデルとの</a:t>
            </a:r>
            <a:b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b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比較など）</a:t>
            </a:r>
            <a:endParaRPr lang="en-US" altLang="ja-JP" sz="1600">
              <a:solidFill>
                <a:srgbClr val="888888"/>
              </a:solidFill>
              <a:latin typeface="Meiryo UI" panose="020B0604030504040204" pitchFamily="50" charset="-128"/>
              <a:ea typeface="Meiryo UI" panose="020B0604030504040204" pitchFamily="50" charset="-128"/>
            </a:endParaRPr>
          </a:p>
          <a:p>
            <a:endParaRPr lang="en-US" altLang="ja-JP" sz="1600">
              <a:solidFill>
                <a:srgbClr val="888888"/>
              </a:solidFill>
              <a:latin typeface="Meiryo UI" panose="020B0604030504040204" pitchFamily="50" charset="-128"/>
              <a:ea typeface="Meiryo UI" panose="020B0604030504040204" pitchFamily="50" charset="-128"/>
            </a:endParaRPr>
          </a:p>
          <a:p>
            <a:r>
              <a:rPr lang="en-US" altLang="ja-JP" sz="1600" b="1">
                <a:solidFill>
                  <a:srgbClr val="1B3A6B"/>
                </a:solidFill>
                <a:latin typeface="Meiryo UI" panose="020B0604030504040204" pitchFamily="50" charset="-128"/>
                <a:ea typeface="Meiryo UI" panose="020B0604030504040204" pitchFamily="50" charset="-128"/>
              </a:rPr>
              <a:t>■</a:t>
            </a:r>
            <a:r>
              <a:rPr lang="ja-JP" altLang="en-US" sz="1600" b="1">
                <a:solidFill>
                  <a:srgbClr val="1B3A6B"/>
                </a:solidFill>
                <a:latin typeface="Meiryo UI" panose="020B0604030504040204" pitchFamily="50" charset="-128"/>
                <a:ea typeface="Meiryo UI" panose="020B0604030504040204" pitchFamily="50" charset="-128"/>
              </a:rPr>
              <a:t>継続的な利用・費用負担および横展開の可能性</a:t>
            </a:r>
            <a:endParaRPr lang="en-US" altLang="ja-JP" sz="1600" b="1">
              <a:solidFill>
                <a:srgbClr val="1B3A6B"/>
              </a:solidFill>
              <a:latin typeface="Meiryo UI" panose="020B0604030504040204" pitchFamily="50" charset="-128"/>
              <a:ea typeface="Meiryo UI" panose="020B0604030504040204" pitchFamily="50" charset="-128"/>
            </a:endParaRPr>
          </a:p>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実証後も継続的にサービスが利用・維持されると考える根拠や、他地域・他機関への</a:t>
            </a:r>
            <a:b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b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横展開可能性を示すこと。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r>
              <a:rPr lang="en-US" altLang="ja-JP" sz="1600" b="1">
                <a:solidFill>
                  <a:srgbClr val="1B3A6B"/>
                </a:solidFill>
                <a:latin typeface="Meiryo UI" panose="020B0604030504040204" pitchFamily="50" charset="-128"/>
                <a:ea typeface="Meiryo UI" panose="020B0604030504040204" pitchFamily="50" charset="-128"/>
              </a:rPr>
              <a:t>■</a:t>
            </a:r>
            <a:r>
              <a:rPr lang="ja-JP" altLang="en-US" sz="1600" b="1">
                <a:solidFill>
                  <a:srgbClr val="1B3A6B"/>
                </a:solidFill>
                <a:latin typeface="Meiryo UI" panose="020B0604030504040204" pitchFamily="50" charset="-128"/>
                <a:ea typeface="Meiryo UI" panose="020B0604030504040204" pitchFamily="50" charset="-128"/>
              </a:rPr>
              <a:t>外部環境との整合性</a:t>
            </a:r>
            <a:endParaRPr lang="en-US" altLang="ja-JP" sz="1600" b="1">
              <a:solidFill>
                <a:srgbClr val="1B3A6B"/>
              </a:solidFill>
              <a:latin typeface="Meiryo UI" panose="020B0604030504040204" pitchFamily="50" charset="-128"/>
              <a:ea typeface="Meiryo UI" panose="020B0604030504040204" pitchFamily="50" charset="-128"/>
            </a:endParaRPr>
          </a:p>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以下の観点を参考に、外部環境とビジネスモデルが整合しており、社会実装が期待できる根拠を示すこと。</a:t>
            </a:r>
            <a:b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b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特に、高齢者本人や、ステークホルダーによる費用負担のみでは社会実装が困難なモデルについては、自治体の総合事業や保険者努力支援制度、診療報酬・介護報酬制度の活用や、活用のための工夫を盛り込むことが望ましい。</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政策動向（制度の経緯、改正に向けた検討状況、診療・介護報酬、補助金等）</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市場環境（</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PHR</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の提供先市場の動向や類似サービスの動向等）</a:t>
            </a:r>
            <a:endParaRPr lang="ja-JP" altLang="en-US"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社会動向（高齢者やステークホルダーのニーズ・価値観等）</a:t>
            </a: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技術トレンド（活用する</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PHR</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の収集・活用可能性や精度・有効性・安全性等のエビデンス等）</a:t>
            </a:r>
          </a:p>
          <a:p>
            <a:endParaRPr lang="ja-JP" altLang="en-US" sz="1600">
              <a:latin typeface="Meiryo UI" panose="020B0604030504040204" pitchFamily="50" charset="-128"/>
              <a:ea typeface="Meiryo UI" panose="020B0604030504040204" pitchFamily="50" charset="-128"/>
            </a:endParaRPr>
          </a:p>
        </p:txBody>
      </p:sp>
      <p:sp>
        <p:nvSpPr>
          <p:cNvPr id="19" name="Shape 17"/>
          <p:cNvSpPr/>
          <p:nvPr/>
        </p:nvSpPr>
        <p:spPr>
          <a:xfrm>
            <a:off x="304800" y="6151736"/>
            <a:ext cx="11582400" cy="283128"/>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②】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想定するビジネスモデルは社会実装が期待できるか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
        <p:nvSpPr>
          <p:cNvPr id="6" name="Rectangle 6">
            <a:extLst>
              <a:ext uri="{FF2B5EF4-FFF2-40B4-BE49-F238E27FC236}">
                <a16:creationId xmlns:a16="http://schemas.microsoft.com/office/drawing/2014/main" id="{E979EF08-5D9F-84A9-D878-7DF8D4C38B3C}"/>
              </a:ext>
            </a:extLst>
          </p:cNvPr>
          <p:cNvSpPr>
            <a:spLocks noChangeArrowheads="1"/>
          </p:cNvSpPr>
          <p:nvPr/>
        </p:nvSpPr>
        <p:spPr bwMode="auto">
          <a:xfrm>
            <a:off x="9417391" y="972145"/>
            <a:ext cx="2192941" cy="267632"/>
          </a:xfrm>
          <a:prstGeom prst="rect">
            <a:avLst/>
          </a:prstGeom>
          <a:solidFill>
            <a:srgbClr val="99CCFF"/>
          </a:solidFill>
          <a:ln w="9525">
            <a:solidFill>
              <a:srgbClr val="80808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400" b="1" kern="0">
                <a:solidFill>
                  <a:srgbClr val="000000"/>
                </a:solidFill>
                <a:latin typeface="Meiryo UI" panose="020B0604030504040204" pitchFamily="50" charset="-128"/>
                <a:ea typeface="Meiryo UI" panose="020B0604030504040204" pitchFamily="50" charset="-128"/>
              </a:rPr>
              <a:t>図示する場合のイメージ</a:t>
            </a:r>
          </a:p>
        </p:txBody>
      </p:sp>
      <p:sp>
        <p:nvSpPr>
          <p:cNvPr id="8" name="Rectangle 130">
            <a:extLst>
              <a:ext uri="{FF2B5EF4-FFF2-40B4-BE49-F238E27FC236}">
                <a16:creationId xmlns:a16="http://schemas.microsoft.com/office/drawing/2014/main" id="{B3E4EB85-0624-6C73-4D72-A6E269B1C6D6}"/>
              </a:ext>
            </a:extLst>
          </p:cNvPr>
          <p:cNvSpPr>
            <a:spLocks noChangeArrowheads="1"/>
          </p:cNvSpPr>
          <p:nvPr/>
        </p:nvSpPr>
        <p:spPr bwMode="auto">
          <a:xfrm>
            <a:off x="9417391" y="1365910"/>
            <a:ext cx="2189224" cy="267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r>
              <a:rPr lang="en-US" altLang="ja-JP" sz="14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400">
                <a:solidFill>
                  <a:srgbClr val="888888"/>
                </a:solidFill>
                <a:latin typeface="Meiryo UI" panose="020B0604030504040204" pitchFamily="50" charset="-128"/>
                <a:ea typeface="Meiryo UI" panose="020B0604030504040204" pitchFamily="50" charset="-128"/>
                <a:cs typeface="Meiryo UI" pitchFamily="34" charset="-120"/>
              </a:rPr>
              <a:t>図はあくまでイメージであり、</a:t>
            </a:r>
            <a:endParaRPr lang="en-US" altLang="ja-JP" sz="1400">
              <a:solidFill>
                <a:srgbClr val="888888"/>
              </a:solidFill>
              <a:latin typeface="Meiryo UI" panose="020B0604030504040204" pitchFamily="50" charset="-128"/>
              <a:ea typeface="Meiryo UI" panose="020B0604030504040204" pitchFamily="50" charset="-128"/>
              <a:cs typeface="Meiryo UI" pitchFamily="34" charset="-120"/>
            </a:endParaRPr>
          </a:p>
          <a:p>
            <a:r>
              <a:rPr lang="ja-JP" altLang="en-US" sz="1400">
                <a:solidFill>
                  <a:srgbClr val="888888"/>
                </a:solidFill>
                <a:latin typeface="Meiryo UI" panose="020B0604030504040204" pitchFamily="50" charset="-128"/>
                <a:ea typeface="Meiryo UI" panose="020B0604030504040204" pitchFamily="50" charset="-128"/>
                <a:cs typeface="Meiryo UI" pitchFamily="34" charset="-120"/>
              </a:rPr>
              <a:t>　より解像度の高い提案を求めます。</a:t>
            </a:r>
            <a:endParaRPr lang="en-US" altLang="ja-JP" sz="1400">
              <a:solidFill>
                <a:srgbClr val="888888"/>
              </a:solidFill>
              <a:latin typeface="Meiryo UI" panose="020B0604030504040204" pitchFamily="50" charset="-128"/>
              <a:ea typeface="Meiryo UI" panose="020B0604030504040204" pitchFamily="50" charset="-128"/>
              <a:cs typeface="Meiryo UI" pitchFamily="34" charset="-120"/>
            </a:endParaRPr>
          </a:p>
        </p:txBody>
      </p:sp>
      <p:pic>
        <p:nvPicPr>
          <p:cNvPr id="103" name="図 102">
            <a:extLst>
              <a:ext uri="{FF2B5EF4-FFF2-40B4-BE49-F238E27FC236}">
                <a16:creationId xmlns:a16="http://schemas.microsoft.com/office/drawing/2014/main" id="{D7B168EC-453C-7BAD-9DB8-92ED4104C0F6}"/>
              </a:ext>
            </a:extLst>
          </p:cNvPr>
          <p:cNvPicPr>
            <a:picLocks noChangeAspect="1"/>
          </p:cNvPicPr>
          <p:nvPr/>
        </p:nvPicPr>
        <p:blipFill>
          <a:blip r:embed="rId3"/>
          <a:stretch>
            <a:fillRect/>
          </a:stretch>
        </p:blipFill>
        <p:spPr>
          <a:xfrm>
            <a:off x="8005774" y="1943945"/>
            <a:ext cx="4135619" cy="234445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③</a:t>
            </a:r>
            <a:r>
              <a:rPr lang="en-US" altLang="ja-JP" sz="2267" b="1">
                <a:solidFill>
                  <a:srgbClr val="1B3A6B"/>
                </a:solidFill>
                <a:latin typeface="Meiryo UI" pitchFamily="34" charset="0"/>
                <a:ea typeface="Meiryo UI" pitchFamily="34" charset="-122"/>
                <a:cs typeface="Meiryo UI" pitchFamily="34" charset="-120"/>
              </a:rPr>
              <a:t>　</a:t>
            </a:r>
            <a:r>
              <a:rPr lang="ja-JP" altLang="en-US" sz="2267" b="1">
                <a:solidFill>
                  <a:srgbClr val="1B3A6B"/>
                </a:solidFill>
                <a:latin typeface="Meiryo UI" pitchFamily="34" charset="0"/>
                <a:ea typeface="Meiryo UI" pitchFamily="34" charset="-122"/>
                <a:cs typeface="Meiryo UI" pitchFamily="34" charset="-120"/>
              </a:rPr>
              <a:t>実証計画｜実証設計</a:t>
            </a:r>
            <a:endParaRPr lang="en-US" altLang="ja-JP" sz="2267"/>
          </a:p>
        </p:txBody>
      </p:sp>
      <p:sp>
        <p:nvSpPr>
          <p:cNvPr id="4" name="Shape 2"/>
          <p:cNvSpPr/>
          <p:nvPr/>
        </p:nvSpPr>
        <p:spPr>
          <a:xfrm>
            <a:off x="0" y="670560"/>
            <a:ext cx="12192000" cy="0"/>
          </a:xfrm>
          <a:prstGeom prst="line">
            <a:avLst/>
          </a:prstGeom>
          <a:noFill/>
          <a:ln w="19050">
            <a:solidFill>
              <a:srgbClr val="1B3A6B"/>
            </a:solidFill>
            <a:prstDash val="solid"/>
          </a:ln>
        </p:spPr>
        <p:txBody>
          <a:bodyPr/>
          <a:lstStyle/>
          <a:p>
            <a:endParaRPr lang="ja-JP" altLang="en-US" sz="2400"/>
          </a:p>
        </p:txBody>
      </p:sp>
      <p:sp>
        <p:nvSpPr>
          <p:cNvPr id="7" name="Shape 5"/>
          <p:cNvSpPr/>
          <p:nvPr/>
        </p:nvSpPr>
        <p:spPr>
          <a:xfrm>
            <a:off x="304800" y="719329"/>
            <a:ext cx="11582400" cy="3314191"/>
          </a:xfrm>
          <a:prstGeom prst="rect">
            <a:avLst/>
          </a:prstGeom>
          <a:solidFill>
            <a:srgbClr val="FFFFFF"/>
          </a:solidFill>
          <a:ln w="9525">
            <a:noFill/>
            <a:prstDash val="solid"/>
          </a:ln>
        </p:spPr>
        <p:txBody>
          <a:bodyPr/>
          <a:lstStyle/>
          <a:p>
            <a:r>
              <a:rPr lang="ja-JP" altLang="en-US" sz="1600" b="1">
                <a:solidFill>
                  <a:srgbClr val="1B3A6B"/>
                </a:solidFill>
                <a:latin typeface="Meiryo UI" panose="020B0604030504040204" pitchFamily="50" charset="-128"/>
                <a:ea typeface="Meiryo UI" panose="020B0604030504040204" pitchFamily="50" charset="-128"/>
              </a:rPr>
              <a:t>■実証を通じて明らかにしたい内容</a:t>
            </a:r>
            <a:endParaRPr lang="en-US" altLang="ja-JP" sz="1600" b="1">
              <a:solidFill>
                <a:srgbClr val="1B3A6B"/>
              </a:solidFill>
              <a:latin typeface="Meiryo UI" panose="020B0604030504040204" pitchFamily="50" charset="-128"/>
              <a:ea typeface="Meiryo UI" panose="020B0604030504040204" pitchFamily="50" charset="-128"/>
            </a:endParaRPr>
          </a:p>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本事業で</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明らかにすべき事項、</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検証すべき</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リサーチ・クエスチョンを明確に示すこと。</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また、社会実装に向け、上記事項を明らかにする必要がある理由を示すこと。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以下の観点の検証を含むこと。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ユースケースの有効性検証：高齢者とステークホルダーのニーズに応えるユースケースの仮説検証</a:t>
            </a: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ビジネスモデルの可能性検証：ユースケースの社会実装に向けたビジネスモデル仮説や事業性の検証</a:t>
            </a: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事業化に向けた検討：実証結果の分析を通じ、事業化に向けた課題と対策を整理</a:t>
            </a: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阻害要因・促進要因の分析：ユースケースの社会実装・普及に向けた政策・制度・環境面等の阻害・促進要因の分析</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endParaRPr>
          </a:p>
          <a:p>
            <a:endParaRPr lang="en-US" altLang="ja-JP" sz="1600">
              <a:solidFill>
                <a:srgbClr val="888888"/>
              </a:solidFill>
              <a:latin typeface="Meiryo UI" panose="020B0604030504040204" pitchFamily="50" charset="-128"/>
              <a:ea typeface="Meiryo UI" panose="020B0604030504040204" pitchFamily="50" charset="-128"/>
            </a:endParaRPr>
          </a:p>
          <a:p>
            <a:r>
              <a:rPr lang="en-US" altLang="ja-JP" sz="1600" b="1">
                <a:solidFill>
                  <a:srgbClr val="1B3A6B"/>
                </a:solidFill>
                <a:latin typeface="Meiryo UI" panose="020B0604030504040204" pitchFamily="50" charset="-128"/>
                <a:ea typeface="Meiryo UI" panose="020B0604030504040204" pitchFamily="50" charset="-128"/>
                <a:cs typeface="Meiryo UI" pitchFamily="34" charset="-120"/>
              </a:rPr>
              <a:t>■</a:t>
            </a:r>
            <a:r>
              <a:rPr lang="ja-JP" altLang="en-US" sz="1600" b="1">
                <a:solidFill>
                  <a:srgbClr val="1B3A6B"/>
                </a:solidFill>
                <a:latin typeface="Meiryo UI" panose="020B0604030504040204" pitchFamily="50" charset="-128"/>
                <a:ea typeface="Meiryo UI" panose="020B0604030504040204" pitchFamily="50" charset="-128"/>
                <a:cs typeface="Meiryo UI" pitchFamily="34" charset="-120"/>
              </a:rPr>
              <a:t>実証方法・評価指標</a:t>
            </a:r>
            <a:endParaRPr lang="en-US" altLang="ja-JP" sz="1600">
              <a:latin typeface="Meiryo UI" panose="020B0604030504040204" pitchFamily="50" charset="-128"/>
              <a:ea typeface="Meiryo UI" panose="020B0604030504040204" pitchFamily="50" charset="-128"/>
            </a:endParaRPr>
          </a:p>
          <a:p>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p>
          <a:p>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調査・検証方法や評価指標・目標を具体的に示すこと。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参加者人数・属性・選定基準</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実証期間（開始〜終了</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実施場所</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評価指標・目標</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調査</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方法</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アンケート・インタビュー</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等）</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分析手法（統計手法・定性分析等</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endParaRPr lang="en-US" altLang="ja-JP" sz="1600">
              <a:latin typeface="Meiryo UI" panose="020B0604030504040204" pitchFamily="50" charset="-128"/>
              <a:ea typeface="Meiryo UI" panose="020B0604030504040204" pitchFamily="50" charset="-128"/>
            </a:endParaRPr>
          </a:p>
          <a:p>
            <a:pPr marL="228594" indent="-228594">
              <a:buFont typeface="Arial" panose="020B0604020202020204" pitchFamily="34" charset="0"/>
              <a:buChar char="•"/>
            </a:pP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検証に用いるサービスの仕様</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検証に用いるサービスの導入実績や稼働実績</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en-US" altLang="ja-JP" sz="1600" err="1">
                <a:solidFill>
                  <a:srgbClr val="888888"/>
                </a:solidFill>
                <a:latin typeface="Meiryo UI" panose="020B0604030504040204" pitchFamily="50" charset="-128"/>
                <a:ea typeface="Meiryo UI" panose="020B0604030504040204" pitchFamily="50" charset="-128"/>
                <a:cs typeface="Meiryo UI" pitchFamily="34" charset="-120"/>
              </a:rPr>
              <a:t>件数・地域・利用者数等</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 </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また、実証開始までに改修が必要であれば、その内容と実証スケジュールに問題が無いことを示すこと。</a:t>
            </a: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pPr marL="228594" indent="-228594">
              <a:buFont typeface="Arial" panose="020B0604020202020204" pitchFamily="34" charset="0"/>
              <a:buChar char="•"/>
            </a:pPr>
            <a:endParaRPr lang="en-US" altLang="ja-JP" sz="1600">
              <a:solidFill>
                <a:srgbClr val="888888"/>
              </a:solidFill>
              <a:latin typeface="Meiryo UI" panose="020B0604030504040204" pitchFamily="50" charset="-128"/>
              <a:ea typeface="Meiryo UI" panose="020B0604030504040204" pitchFamily="50" charset="-128"/>
              <a:cs typeface="Meiryo UI" pitchFamily="34" charset="-120"/>
            </a:endParaRPr>
          </a:p>
          <a:p>
            <a:endParaRPr lang="en-US" altLang="ja-JP" sz="1600">
              <a:latin typeface="Meiryo UI" panose="020B0604030504040204" pitchFamily="50" charset="-128"/>
              <a:ea typeface="Meiryo UI" panose="020B0604030504040204" pitchFamily="50" charset="-128"/>
            </a:endParaRPr>
          </a:p>
        </p:txBody>
      </p:sp>
      <p:sp>
        <p:nvSpPr>
          <p:cNvPr id="23" name="Shape 19"/>
          <p:cNvSpPr/>
          <p:nvPr/>
        </p:nvSpPr>
        <p:spPr>
          <a:xfrm>
            <a:off x="304800" y="6195611"/>
            <a:ext cx="11582400" cy="257389"/>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③】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実証計画は具体的かつ妥当か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
        <p:nvSpPr>
          <p:cNvPr id="6" name="AutoShape 10">
            <a:extLst>
              <a:ext uri="{FF2B5EF4-FFF2-40B4-BE49-F238E27FC236}">
                <a16:creationId xmlns:a16="http://schemas.microsoft.com/office/drawing/2014/main" id="{96273E1B-FFD6-6214-7394-98C91D7353BD}"/>
              </a:ext>
            </a:extLst>
          </p:cNvPr>
          <p:cNvSpPr>
            <a:spLocks noChangeArrowheads="1"/>
          </p:cNvSpPr>
          <p:nvPr/>
        </p:nvSpPr>
        <p:spPr bwMode="auto">
          <a:xfrm>
            <a:off x="8446419" y="72391"/>
            <a:ext cx="3370901" cy="547416"/>
          </a:xfrm>
          <a:prstGeom prst="roundRect">
            <a:avLst>
              <a:gd name="adj" fmla="val 16667"/>
            </a:avLst>
          </a:prstGeom>
          <a:solidFill>
            <a:srgbClr val="FFFF99"/>
          </a:solidFill>
          <a:ln w="19050">
            <a:solidFill>
              <a:schemeClr val="tx1"/>
            </a:solidFill>
            <a:round/>
            <a:headEnd/>
            <a:tailEnd/>
          </a:ln>
          <a:effectLst/>
        </p:spPr>
        <p:txBody>
          <a:bodyPr anchor="ctr"/>
          <a:lstStyle>
            <a:lvl1pPr indent="85725" eaLnBrk="0" hangingPunct="0">
              <a:defRPr sz="1000">
                <a:solidFill>
                  <a:schemeClr val="tx1"/>
                </a:solidFill>
                <a:latin typeface="ＭＳ Ｐゴシック" charset="-128"/>
                <a:ea typeface="ＭＳ Ｐゴシック" charset="-128"/>
              </a:defRPr>
            </a:lvl1pPr>
            <a:lvl2pPr marL="447675" indent="-182563"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indent="0" eaLnBrk="1" hangingPunct="1">
              <a:defRPr/>
            </a:pPr>
            <a:r>
              <a:rPr lang="ja-JP" altLang="en-US" sz="1200">
                <a:latin typeface="Meiryo UI" panose="020B0604030504040204" pitchFamily="50" charset="-128"/>
                <a:ea typeface="Meiryo UI" panose="020B0604030504040204" pitchFamily="50" charset="-128"/>
              </a:rPr>
              <a:t>「③実証計画」はテーマごとにスライドを分割している。</a:t>
            </a:r>
            <a:endParaRPr lang="en-US" altLang="ja-JP" sz="1200">
              <a:latin typeface="Meiryo UI" panose="020B0604030504040204" pitchFamily="50" charset="-128"/>
              <a:ea typeface="Meiryo UI" panose="020B0604030504040204" pitchFamily="50" charset="-128"/>
            </a:endParaRPr>
          </a:p>
          <a:p>
            <a:pPr indent="0" eaLnBrk="1" hangingPunct="1">
              <a:defRPr/>
            </a:pPr>
            <a:r>
              <a:rPr lang="ja-JP" altLang="en-US" sz="1200">
                <a:latin typeface="Meiryo UI" panose="020B0604030504040204" pitchFamily="50" charset="-128"/>
                <a:ea typeface="Meiryo UI" panose="020B0604030504040204" pitchFamily="50" charset="-128"/>
              </a:rPr>
              <a:t>必要に応じてページを増やしても構わない。</a:t>
            </a:r>
            <a:endParaRPr lang="en-US" altLang="ja-JP" sz="1200">
              <a:latin typeface="Meiryo UI" panose="020B0604030504040204" pitchFamily="50" charset="-128"/>
              <a:ea typeface="Meiryo UI" panose="020B0604030504040204"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97977-2153-D77F-93EC-7C2B5203BF6F}"/>
            </a:ext>
          </a:extLst>
        </p:cNvPr>
        <p:cNvGrpSpPr/>
        <p:nvPr/>
      </p:nvGrpSpPr>
      <p:grpSpPr>
        <a:xfrm>
          <a:off x="0" y="0"/>
          <a:ext cx="0" cy="0"/>
          <a:chOff x="0" y="0"/>
          <a:chExt cx="0" cy="0"/>
        </a:xfrm>
      </p:grpSpPr>
      <p:graphicFrame>
        <p:nvGraphicFramePr>
          <p:cNvPr id="26" name="think-cell data - do not delete" hidden="1">
            <a:extLst>
              <a:ext uri="{FF2B5EF4-FFF2-40B4-BE49-F238E27FC236}">
                <a16:creationId xmlns:a16="http://schemas.microsoft.com/office/drawing/2014/main" id="{D66754A5-7407-A967-5F2F-E7F0F2D0F60E}"/>
              </a:ext>
            </a:extLst>
          </p:cNvPr>
          <p:cNvGraphicFramePr>
            <a:graphicFrameLocks/>
          </p:cNvGraphicFramePr>
          <p:nvPr>
            <p:custDataLst>
              <p:tags r:id="rId1"/>
            </p:custDataLst>
            <p:extLst>
              <p:ext uri="{D42A27DB-BD31-4B8C-83A1-F6EECF244321}">
                <p14:modId xmlns:p14="http://schemas.microsoft.com/office/powerpoint/2010/main" val="1367604459"/>
              </p:ext>
            </p:ext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26" name="think-cell data - do not delete" hidden="1">
                        <a:extLst>
                          <a:ext uri="{FF2B5EF4-FFF2-40B4-BE49-F238E27FC236}">
                            <a16:creationId xmlns:a16="http://schemas.microsoft.com/office/drawing/2014/main" id="{D66754A5-7407-A967-5F2F-E7F0F2D0F60E}"/>
                          </a:ext>
                        </a:extLst>
                      </p:cNvPr>
                      <p:cNvPicPr/>
                      <p:nvPr/>
                    </p:nvPicPr>
                    <p:blipFill>
                      <a:blip r:embed="rId5"/>
                      <a:stretch>
                        <a:fillRect/>
                      </a:stretch>
                    </p:blipFill>
                    <p:spPr>
                      <a:xfrm>
                        <a:off x="2118" y="2118"/>
                        <a:ext cx="2117" cy="2117"/>
                      </a:xfrm>
                      <a:prstGeom prst="rect">
                        <a:avLst/>
                      </a:prstGeom>
                    </p:spPr>
                  </p:pic>
                </p:oleObj>
              </mc:Fallback>
            </mc:AlternateContent>
          </a:graphicData>
        </a:graphic>
      </p:graphicFrame>
      <p:sp>
        <p:nvSpPr>
          <p:cNvPr id="2" name="Shape 0">
            <a:extLst>
              <a:ext uri="{FF2B5EF4-FFF2-40B4-BE49-F238E27FC236}">
                <a16:creationId xmlns:a16="http://schemas.microsoft.com/office/drawing/2014/main" id="{3E286639-5A35-3E58-04E1-5E3BBEDA3D5F}"/>
              </a:ext>
            </a:extLst>
          </p:cNvPr>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a:extLst>
              <a:ext uri="{FF2B5EF4-FFF2-40B4-BE49-F238E27FC236}">
                <a16:creationId xmlns:a16="http://schemas.microsoft.com/office/drawing/2014/main" id="{C11F2E6F-6799-3DBF-58A9-3701F063DB6D}"/>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③</a:t>
            </a:r>
            <a:r>
              <a:rPr lang="en-US" altLang="ja-JP" sz="2267" b="1">
                <a:solidFill>
                  <a:srgbClr val="1B3A6B"/>
                </a:solidFill>
                <a:latin typeface="Meiryo UI" pitchFamily="34" charset="0"/>
                <a:ea typeface="Meiryo UI" pitchFamily="34" charset="-122"/>
                <a:cs typeface="Meiryo UI" pitchFamily="34" charset="-120"/>
              </a:rPr>
              <a:t>　</a:t>
            </a:r>
            <a:r>
              <a:rPr lang="ja-JP" altLang="en-US" sz="2267" b="1">
                <a:solidFill>
                  <a:srgbClr val="1B3A6B"/>
                </a:solidFill>
                <a:latin typeface="Meiryo UI" pitchFamily="34" charset="0"/>
                <a:ea typeface="Meiryo UI" pitchFamily="34" charset="-122"/>
                <a:cs typeface="Meiryo UI" pitchFamily="34" charset="-120"/>
              </a:rPr>
              <a:t>実証計画｜リスクマネジメント</a:t>
            </a:r>
            <a:endParaRPr lang="en-US" altLang="ja-JP" sz="2267"/>
          </a:p>
        </p:txBody>
      </p:sp>
      <p:sp>
        <p:nvSpPr>
          <p:cNvPr id="4" name="Shape 2">
            <a:extLst>
              <a:ext uri="{FF2B5EF4-FFF2-40B4-BE49-F238E27FC236}">
                <a16:creationId xmlns:a16="http://schemas.microsoft.com/office/drawing/2014/main" id="{277A7E6E-8E83-7993-8D4D-3C399F6B5776}"/>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1600">
              <a:latin typeface="Meiryo UI" panose="020B0604030504040204" pitchFamily="50" charset="-128"/>
              <a:ea typeface="Meiryo UI" panose="020B0604030504040204" pitchFamily="50" charset="-128"/>
            </a:endParaRPr>
          </a:p>
        </p:txBody>
      </p:sp>
      <p:graphicFrame>
        <p:nvGraphicFramePr>
          <p:cNvPr id="22" name="Table 1">
            <a:extLst>
              <a:ext uri="{FF2B5EF4-FFF2-40B4-BE49-F238E27FC236}">
                <a16:creationId xmlns:a16="http://schemas.microsoft.com/office/drawing/2014/main" id="{7033C456-DF80-57F9-0DDF-476DFFBFDF7D}"/>
              </a:ext>
            </a:extLst>
          </p:cNvPr>
          <p:cNvGraphicFramePr>
            <a:graphicFrameLocks noGrp="1"/>
          </p:cNvGraphicFramePr>
          <p:nvPr>
            <p:extLst>
              <p:ext uri="{D42A27DB-BD31-4B8C-83A1-F6EECF244321}">
                <p14:modId xmlns:p14="http://schemas.microsoft.com/office/powerpoint/2010/main" val="1885471805"/>
              </p:ext>
            </p:extLst>
          </p:nvPr>
        </p:nvGraphicFramePr>
        <p:xfrm>
          <a:off x="304799" y="2191870"/>
          <a:ext cx="11713299" cy="3779520"/>
        </p:xfrm>
        <a:graphic>
          <a:graphicData uri="http://schemas.openxmlformats.org/drawingml/2006/table">
            <a:tbl>
              <a:tblPr/>
              <a:tblGrid>
                <a:gridCol w="1774093">
                  <a:extLst>
                    <a:ext uri="{9D8B030D-6E8A-4147-A177-3AD203B41FA5}">
                      <a16:colId xmlns:a16="http://schemas.microsoft.com/office/drawing/2014/main" val="20000"/>
                    </a:ext>
                  </a:extLst>
                </a:gridCol>
                <a:gridCol w="3529965">
                  <a:extLst>
                    <a:ext uri="{9D8B030D-6E8A-4147-A177-3AD203B41FA5}">
                      <a16:colId xmlns:a16="http://schemas.microsoft.com/office/drawing/2014/main" val="20001"/>
                    </a:ext>
                  </a:extLst>
                </a:gridCol>
                <a:gridCol w="6409241">
                  <a:extLst>
                    <a:ext uri="{9D8B030D-6E8A-4147-A177-3AD203B41FA5}">
                      <a16:colId xmlns:a16="http://schemas.microsoft.com/office/drawing/2014/main" val="20002"/>
                    </a:ext>
                  </a:extLst>
                </a:gridCol>
              </a:tblGrid>
              <a:tr h="365760">
                <a:tc>
                  <a:txBody>
                    <a:bodyPr/>
                    <a:lstStyle/>
                    <a:p>
                      <a:pPr marL="0" indent="0" algn="l">
                        <a:buNone/>
                      </a:pPr>
                      <a:r>
                        <a:rPr lang="en-US" sz="1600" b="1">
                          <a:solidFill>
                            <a:srgbClr val="FFFFFF"/>
                          </a:solidFill>
                          <a:latin typeface="Meiryo UI" pitchFamily="34" charset="0"/>
                          <a:ea typeface="Meiryo UI" pitchFamily="34" charset="-122"/>
                          <a:cs typeface="Meiryo UI" pitchFamily="34" charset="-120"/>
                        </a:rPr>
                        <a:t>リスク分野</a:t>
                      </a: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600" b="1">
                          <a:solidFill>
                            <a:srgbClr val="FFFFFF"/>
                          </a:solidFill>
                          <a:latin typeface="Meiryo UI" pitchFamily="34" charset="0"/>
                          <a:ea typeface="Meiryo UI" pitchFamily="34" charset="-122"/>
                          <a:cs typeface="Meiryo UI" pitchFamily="34" charset="-120"/>
                        </a:rPr>
                        <a:t>想定</a:t>
                      </a:r>
                      <a:r>
                        <a:rPr lang="ja-JP" altLang="en-US" sz="1600" b="1">
                          <a:solidFill>
                            <a:srgbClr val="FFFFFF"/>
                          </a:solidFill>
                          <a:latin typeface="Meiryo UI" pitchFamily="34" charset="0"/>
                          <a:ea typeface="Meiryo UI" pitchFamily="34" charset="-122"/>
                          <a:cs typeface="Meiryo UI" pitchFamily="34" charset="-120"/>
                        </a:rPr>
                        <a:t>される</a:t>
                      </a:r>
                      <a:r>
                        <a:rPr lang="en-US" sz="1600" b="1">
                          <a:solidFill>
                            <a:srgbClr val="FFFFFF"/>
                          </a:solidFill>
                          <a:latin typeface="Meiryo UI" pitchFamily="34" charset="0"/>
                          <a:ea typeface="Meiryo UI" pitchFamily="34" charset="-122"/>
                          <a:cs typeface="Meiryo UI" pitchFamily="34" charset="-120"/>
                        </a:rPr>
                        <a:t>リスク例</a:t>
                      </a: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600" b="1">
                          <a:solidFill>
                            <a:srgbClr val="FFFFFF"/>
                          </a:solidFill>
                          <a:latin typeface="Meiryo UI" pitchFamily="34" charset="0"/>
                          <a:ea typeface="Meiryo UI" pitchFamily="34" charset="-122"/>
                          <a:cs typeface="Meiryo UI" pitchFamily="34" charset="-120"/>
                        </a:rPr>
                        <a:t>予防策・発生時対応</a:t>
                      </a: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365760">
                <a:tc rowSpan="2">
                  <a:txBody>
                    <a:bodyPr/>
                    <a:lstStyle/>
                    <a:p>
                      <a:pPr marL="0" indent="0" algn="l">
                        <a:buNone/>
                      </a:pPr>
                      <a:r>
                        <a:rPr lang="en-US" altLang="ja-JP" sz="1600">
                          <a:latin typeface="Meiryo UI" charset="0"/>
                          <a:ea typeface="Meiryo UI" charset="0"/>
                          <a:cs typeface="Meiryo UI" charset="0"/>
                        </a:rPr>
                        <a:t>【</a:t>
                      </a:r>
                      <a:r>
                        <a:rPr lang="ja-JP" altLang="en-US" sz="1600">
                          <a:latin typeface="Meiryo UI" charset="0"/>
                          <a:ea typeface="Meiryo UI" charset="0"/>
                          <a:cs typeface="Meiryo UI" charset="0"/>
                        </a:rPr>
                        <a:t>必須</a:t>
                      </a:r>
                      <a:r>
                        <a:rPr lang="en-US" altLang="ja-JP" sz="1600">
                          <a:latin typeface="Meiryo UI" charset="0"/>
                          <a:ea typeface="Meiryo UI" charset="0"/>
                          <a:cs typeface="Meiryo UI" charset="0"/>
                        </a:rPr>
                        <a:t>】</a:t>
                      </a:r>
                    </a:p>
                    <a:p>
                      <a:pPr marL="0" indent="0" algn="l">
                        <a:buNone/>
                      </a:pPr>
                      <a:r>
                        <a:rPr lang="ja-JP" altLang="en-US" sz="1600">
                          <a:latin typeface="Meiryo UI" charset="0"/>
                          <a:ea typeface="Meiryo UI" charset="0"/>
                          <a:cs typeface="Meiryo UI" charset="0"/>
                        </a:rPr>
                        <a:t>実証の実施・完遂に係るリスク</a:t>
                      </a: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fr-FR" altLang="ja-JP" sz="1200">
                          <a:latin typeface="Meiryo UI" charset="0"/>
                          <a:ea typeface="Meiryo UI" charset="0"/>
                          <a:cs typeface="Meiryo UI" charset="0"/>
                        </a:rPr>
                        <a:t>▶</a:t>
                      </a:r>
                      <a:r>
                        <a:rPr lang="ja-JP" altLang="en-US" sz="1200">
                          <a:latin typeface="Meiryo UI" charset="0"/>
                          <a:ea typeface="Meiryo UI" charset="0"/>
                          <a:cs typeface="Meiryo UI" charset="0"/>
                        </a:rPr>
                        <a:t>実証フィールドの確保</a:t>
                      </a:r>
                      <a:endParaRPr lang="en-US" altLang="ja-JP" sz="12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lang="en-US" altLang="ja-JP" sz="1600">
                          <a:solidFill>
                            <a:srgbClr val="1A1A1A"/>
                          </a:solidFill>
                          <a:latin typeface="Meiryo UI" pitchFamily="34" charset="0"/>
                          <a:ea typeface="Meiryo UI" pitchFamily="34" charset="-122"/>
                          <a:cs typeface="Meiryo UI" pitchFamily="34" charset="-120"/>
                        </a:rPr>
                        <a:t>▶XXX</a:t>
                      </a:r>
                      <a:endParaRPr lang="en-US" altLang="ja-JP"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288786544"/>
                  </a:ext>
                </a:extLst>
              </a:tr>
              <a:tr h="365760">
                <a:tc vMerge="1">
                  <a:txBody>
                    <a:bodyPr/>
                    <a:lstStyle/>
                    <a:p>
                      <a:pPr marL="0" indent="0" algn="l">
                        <a:buNone/>
                      </a:pP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lang="fr-FR" altLang="ja-JP" sz="1200">
                          <a:latin typeface="Meiryo UI" charset="0"/>
                          <a:ea typeface="Meiryo UI" charset="0"/>
                          <a:cs typeface="Meiryo UI" charset="0"/>
                        </a:rPr>
                        <a:t>▶</a:t>
                      </a:r>
                      <a:r>
                        <a:rPr lang="ja-JP" altLang="en-US" sz="1200">
                          <a:latin typeface="Meiryo UI" charset="0"/>
                          <a:ea typeface="Meiryo UI" charset="0"/>
                          <a:cs typeface="Meiryo UI" charset="0"/>
                        </a:rPr>
                        <a:t>実証対象者の確保</a:t>
                      </a:r>
                      <a:endParaRPr lang="en-US" sz="12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lang="en-US" altLang="ja-JP" sz="1600">
                          <a:solidFill>
                            <a:srgbClr val="1A1A1A"/>
                          </a:solidFill>
                          <a:latin typeface="Meiryo UI" pitchFamily="34" charset="0"/>
                          <a:ea typeface="Meiryo UI" pitchFamily="34" charset="-122"/>
                          <a:cs typeface="Meiryo UI" pitchFamily="34" charset="-120"/>
                        </a:rPr>
                        <a:t>▶XXX</a:t>
                      </a:r>
                      <a:endParaRPr lang="en-US" altLang="ja-JP"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602971884"/>
                  </a:ext>
                </a:extLst>
              </a:tr>
              <a:tr h="365760">
                <a:tc rowSpan="3">
                  <a:txBody>
                    <a:bodyPr/>
                    <a:lstStyle/>
                    <a:p>
                      <a:pPr marL="0" indent="0" algn="l">
                        <a:buNone/>
                      </a:pPr>
                      <a:r>
                        <a:rPr lang="en-US" altLang="ja-JP" sz="1600">
                          <a:solidFill>
                            <a:srgbClr val="1A1A1A"/>
                          </a:solidFill>
                          <a:latin typeface="Meiryo UI" pitchFamily="34" charset="0"/>
                          <a:ea typeface="Meiryo UI" pitchFamily="34" charset="-122"/>
                          <a:cs typeface="Meiryo UI" pitchFamily="34" charset="-120"/>
                        </a:rPr>
                        <a:t>【</a:t>
                      </a:r>
                      <a:r>
                        <a:rPr lang="ja-JP" altLang="en-US" sz="1600">
                          <a:solidFill>
                            <a:srgbClr val="1A1A1A"/>
                          </a:solidFill>
                          <a:latin typeface="Meiryo UI" pitchFamily="34" charset="0"/>
                          <a:ea typeface="Meiryo UI" pitchFamily="34" charset="-122"/>
                          <a:cs typeface="Meiryo UI" pitchFamily="34" charset="-120"/>
                        </a:rPr>
                        <a:t>任意</a:t>
                      </a:r>
                      <a:r>
                        <a:rPr lang="en-US" altLang="ja-JP" sz="1600">
                          <a:solidFill>
                            <a:srgbClr val="1A1A1A"/>
                          </a:solidFill>
                          <a:latin typeface="Meiryo UI" pitchFamily="34" charset="0"/>
                          <a:ea typeface="Meiryo UI" pitchFamily="34" charset="-122"/>
                          <a:cs typeface="Meiryo UI" pitchFamily="34" charset="-120"/>
                        </a:rPr>
                        <a:t>】</a:t>
                      </a:r>
                    </a:p>
                    <a:p>
                      <a:pPr marL="0" indent="0" algn="l">
                        <a:buNone/>
                      </a:pPr>
                      <a:r>
                        <a:rPr lang="ja-JP" altLang="en-US" sz="1600">
                          <a:solidFill>
                            <a:srgbClr val="1A1A1A"/>
                          </a:solidFill>
                          <a:latin typeface="Meiryo UI" pitchFamily="34" charset="0"/>
                          <a:ea typeface="Meiryo UI" pitchFamily="34" charset="-122"/>
                          <a:cs typeface="Meiryo UI" pitchFamily="34" charset="-120"/>
                        </a:rPr>
                        <a:t>その他リスク</a:t>
                      </a:r>
                      <a:endParaRPr lang="en-US" altLang="ja-JP" sz="1600">
                        <a:solidFill>
                          <a:srgbClr val="1A1A1A"/>
                        </a:solidFill>
                        <a:latin typeface="Meiryo UI" pitchFamily="34" charset="0"/>
                        <a:ea typeface="Meiryo UI" pitchFamily="34" charset="-122"/>
                        <a:cs typeface="Meiryo UI" pitchFamily="34" charset="-12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200">
                          <a:solidFill>
                            <a:srgbClr val="1A1A1A"/>
                          </a:solidFill>
                          <a:latin typeface="Meiryo UI" pitchFamily="34" charset="0"/>
                          <a:ea typeface="Meiryo UI" pitchFamily="34" charset="-122"/>
                          <a:cs typeface="Meiryo UI" pitchFamily="34" charset="-120"/>
                        </a:rPr>
                        <a:t>▶</a:t>
                      </a:r>
                      <a:r>
                        <a:rPr lang="ja-JP" altLang="en-US" sz="1200">
                          <a:solidFill>
                            <a:srgbClr val="1A1A1A"/>
                          </a:solidFill>
                          <a:latin typeface="Meiryo UI" pitchFamily="34" charset="0"/>
                          <a:ea typeface="Meiryo UI" pitchFamily="34" charset="-122"/>
                          <a:cs typeface="Meiryo UI" pitchFamily="34" charset="-120"/>
                        </a:rPr>
                        <a:t>情報管理</a:t>
                      </a:r>
                      <a:endParaRPr lang="en-US" altLang="ja-JP" sz="1200">
                        <a:solidFill>
                          <a:srgbClr val="1A1A1A"/>
                        </a:solidFill>
                        <a:latin typeface="Meiryo UI" pitchFamily="34" charset="0"/>
                        <a:ea typeface="Meiryo UI" pitchFamily="34" charset="-122"/>
                        <a:cs typeface="Meiryo UI" pitchFamily="34" charset="-120"/>
                      </a:endParaRPr>
                    </a:p>
                    <a:p>
                      <a:pPr marL="0" indent="0" algn="l">
                        <a:buNone/>
                      </a:pPr>
                      <a:r>
                        <a:rPr lang="ja-JP" altLang="en-US" sz="1200">
                          <a:solidFill>
                            <a:srgbClr val="1A1A1A"/>
                          </a:solidFill>
                          <a:latin typeface="Meiryo UI" pitchFamily="34" charset="0"/>
                          <a:ea typeface="Meiryo UI" pitchFamily="34" charset="-122"/>
                          <a:cs typeface="Meiryo UI" charset="0"/>
                        </a:rPr>
                        <a:t>例）個人情報・要配慮個人情報の漏洩</a:t>
                      </a:r>
                      <a:br>
                        <a:rPr lang="en-US" altLang="ja-JP" sz="1200">
                          <a:solidFill>
                            <a:srgbClr val="1A1A1A"/>
                          </a:solidFill>
                          <a:latin typeface="Meiryo UI" pitchFamily="34" charset="0"/>
                          <a:ea typeface="Meiryo UI" pitchFamily="34" charset="-122"/>
                          <a:cs typeface="Meiryo UI" charset="0"/>
                        </a:rPr>
                      </a:br>
                      <a:r>
                        <a:rPr lang="ja-JP" altLang="en-US" sz="1200">
                          <a:solidFill>
                            <a:srgbClr val="1A1A1A"/>
                          </a:solidFill>
                          <a:latin typeface="Meiryo UI" pitchFamily="34" charset="0"/>
                          <a:ea typeface="Meiryo UI" pitchFamily="34" charset="-122"/>
                          <a:cs typeface="Meiryo UI" charset="0"/>
                        </a:rPr>
                        <a:t>第三者提供等の範囲規程や同意取得</a:t>
                      </a:r>
                      <a:br>
                        <a:rPr lang="en-US" altLang="ja-JP" sz="1200">
                          <a:solidFill>
                            <a:srgbClr val="1A1A1A"/>
                          </a:solidFill>
                          <a:latin typeface="Meiryo UI" pitchFamily="34" charset="0"/>
                          <a:ea typeface="Meiryo UI" pitchFamily="34" charset="-122"/>
                          <a:cs typeface="Meiryo UI" charset="0"/>
                        </a:rPr>
                      </a:br>
                      <a:r>
                        <a:rPr lang="ja-JP" altLang="en-US" sz="1200">
                          <a:solidFill>
                            <a:srgbClr val="1A1A1A"/>
                          </a:solidFill>
                          <a:latin typeface="Meiryo UI" pitchFamily="34" charset="0"/>
                          <a:ea typeface="Meiryo UI" pitchFamily="34" charset="-122"/>
                          <a:cs typeface="Meiryo UI" charset="0"/>
                        </a:rPr>
                        <a:t>利用目的の逸脱</a:t>
                      </a:r>
                      <a:endParaRPr lang="en-US" altLang="ja-JP" sz="1200">
                        <a:solidFill>
                          <a:srgbClr val="1A1A1A"/>
                        </a:solidFill>
                        <a:latin typeface="Meiryo UI" pitchFamily="34" charset="0"/>
                        <a:ea typeface="Meiryo UI" pitchFamily="34" charset="-122"/>
                        <a:cs typeface="Meiryo UI" charset="0"/>
                      </a:endParaRPr>
                    </a:p>
                    <a:p>
                      <a:pPr marL="0" indent="0" algn="l">
                        <a:buNone/>
                      </a:pPr>
                      <a:r>
                        <a:rPr lang="ja-JP" altLang="en-US" sz="1200">
                          <a:latin typeface="Meiryo UI" charset="0"/>
                          <a:ea typeface="Meiryo UI" charset="0"/>
                          <a:cs typeface="Meiryo UI" charset="0"/>
                        </a:rPr>
                        <a:t>セキュリティリスク（不正アクセス等）</a:t>
                      </a:r>
                      <a:endParaRPr lang="en-US" sz="12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600">
                          <a:solidFill>
                            <a:srgbClr val="1A1A1A"/>
                          </a:solidFill>
                          <a:latin typeface="Meiryo UI" pitchFamily="34" charset="0"/>
                          <a:ea typeface="Meiryo UI" pitchFamily="34" charset="-122"/>
                          <a:cs typeface="Meiryo UI" pitchFamily="34" charset="-120"/>
                        </a:rPr>
                        <a:t>▶</a:t>
                      </a:r>
                      <a:r>
                        <a:rPr lang="en-US" altLang="ja-JP" sz="1600">
                          <a:solidFill>
                            <a:srgbClr val="1A1A1A"/>
                          </a:solidFill>
                          <a:latin typeface="Meiryo UI" pitchFamily="34" charset="0"/>
                          <a:ea typeface="Meiryo UI" pitchFamily="34" charset="-122"/>
                          <a:cs typeface="Meiryo UI" pitchFamily="34" charset="-120"/>
                        </a:rPr>
                        <a:t>XXX</a:t>
                      </a: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65760">
                <a:tc vMerge="1">
                  <a:txBody>
                    <a:bodyPr/>
                    <a:lstStyle/>
                    <a:p>
                      <a:pPr marL="0" indent="0" algn="l">
                        <a:buNone/>
                      </a:pP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200">
                          <a:solidFill>
                            <a:srgbClr val="1A1A1A"/>
                          </a:solidFill>
                          <a:latin typeface="Meiryo UI" pitchFamily="34" charset="0"/>
                          <a:ea typeface="Meiryo UI" pitchFamily="34" charset="-122"/>
                          <a:cs typeface="Meiryo UI" pitchFamily="34" charset="-120"/>
                        </a:rPr>
                        <a:t>▶</a:t>
                      </a:r>
                      <a:r>
                        <a:rPr lang="ja-JP" altLang="en-US" sz="1200">
                          <a:solidFill>
                            <a:srgbClr val="1A1A1A"/>
                          </a:solidFill>
                          <a:latin typeface="Meiryo UI" pitchFamily="34" charset="0"/>
                          <a:ea typeface="Meiryo UI" pitchFamily="34" charset="-122"/>
                          <a:cs typeface="Meiryo UI" pitchFamily="34" charset="-120"/>
                        </a:rPr>
                        <a:t>高齢者の安全</a:t>
                      </a:r>
                      <a:endParaRPr lang="en-US" altLang="ja-JP" sz="1200">
                        <a:solidFill>
                          <a:srgbClr val="1A1A1A"/>
                        </a:solidFill>
                        <a:latin typeface="Meiryo UI" pitchFamily="34" charset="0"/>
                        <a:ea typeface="Meiryo UI" pitchFamily="34" charset="-122"/>
                        <a:cs typeface="Meiryo UI" pitchFamily="34" charset="-120"/>
                      </a:endParaRPr>
                    </a:p>
                    <a:p>
                      <a:pPr marL="0" indent="0" algn="l">
                        <a:buNone/>
                      </a:pPr>
                      <a:r>
                        <a:rPr lang="ja-JP" altLang="en-US" sz="1200">
                          <a:solidFill>
                            <a:srgbClr val="1A1A1A"/>
                          </a:solidFill>
                          <a:latin typeface="Meiryo UI" pitchFamily="34" charset="0"/>
                          <a:ea typeface="Meiryo UI" pitchFamily="34" charset="-122"/>
                          <a:cs typeface="Meiryo UI" charset="0"/>
                        </a:rPr>
                        <a:t>例）判定・提案のアルゴリズム品質</a:t>
                      </a:r>
                      <a:br>
                        <a:rPr lang="en-US" altLang="ja-JP" sz="1200">
                          <a:solidFill>
                            <a:srgbClr val="1A1A1A"/>
                          </a:solidFill>
                          <a:latin typeface="Meiryo UI" pitchFamily="34" charset="0"/>
                          <a:ea typeface="Meiryo UI" pitchFamily="34" charset="-122"/>
                          <a:cs typeface="Meiryo UI" charset="0"/>
                        </a:rPr>
                      </a:br>
                      <a:r>
                        <a:rPr lang="ja-JP" altLang="en-US" sz="1200">
                          <a:solidFill>
                            <a:srgbClr val="1A1A1A"/>
                          </a:solidFill>
                          <a:latin typeface="Meiryo UI" pitchFamily="34" charset="0"/>
                          <a:ea typeface="Meiryo UI" pitchFamily="34" charset="-122"/>
                          <a:cs typeface="Meiryo UI" charset="0"/>
                        </a:rPr>
                        <a:t>医療等専門サービスとの責任分解</a:t>
                      </a:r>
                      <a:endParaRPr lang="en-US" altLang="ja-JP" sz="1200">
                        <a:solidFill>
                          <a:srgbClr val="1A1A1A"/>
                        </a:solidFill>
                        <a:latin typeface="Meiryo UI" pitchFamily="34" charset="0"/>
                        <a:ea typeface="Meiryo UI" pitchFamily="34" charset="-122"/>
                        <a:cs typeface="Meiryo UI" charset="0"/>
                      </a:endParaRPr>
                    </a:p>
                    <a:p>
                      <a:pPr marL="0" indent="0" algn="l">
                        <a:buNone/>
                      </a:pPr>
                      <a:r>
                        <a:rPr lang="ja-JP" altLang="en-US" sz="1200">
                          <a:solidFill>
                            <a:srgbClr val="1A1A1A"/>
                          </a:solidFill>
                          <a:latin typeface="Meiryo UI" pitchFamily="34" charset="0"/>
                          <a:ea typeface="Meiryo UI" pitchFamily="34" charset="-122"/>
                          <a:cs typeface="Meiryo UI" charset="0"/>
                        </a:rPr>
                        <a:t>緊急トラブル発生</a:t>
                      </a:r>
                      <a:endParaRPr lang="en-US" sz="12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600">
                          <a:solidFill>
                            <a:srgbClr val="1A1A1A"/>
                          </a:solidFill>
                          <a:latin typeface="Meiryo UI" pitchFamily="34" charset="0"/>
                          <a:ea typeface="Meiryo UI" pitchFamily="34" charset="-122"/>
                          <a:cs typeface="Meiryo UI" pitchFamily="34" charset="-120"/>
                        </a:rPr>
                        <a:t>▶</a:t>
                      </a:r>
                      <a:r>
                        <a:rPr lang="en-US" altLang="ja-JP" sz="1600">
                          <a:solidFill>
                            <a:srgbClr val="1A1A1A"/>
                          </a:solidFill>
                          <a:latin typeface="Meiryo UI" pitchFamily="34" charset="0"/>
                          <a:ea typeface="Meiryo UI" pitchFamily="34" charset="-122"/>
                          <a:cs typeface="Meiryo UI" pitchFamily="34" charset="-120"/>
                        </a:rPr>
                        <a:t>XXX</a:t>
                      </a: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65760">
                <a:tc vMerge="1">
                  <a:txBody>
                    <a:bodyPr/>
                    <a:lstStyle/>
                    <a:p>
                      <a:pPr marL="0" indent="0" algn="l">
                        <a:buNone/>
                      </a:pP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200">
                          <a:solidFill>
                            <a:srgbClr val="1A1A1A"/>
                          </a:solidFill>
                          <a:latin typeface="Meiryo UI" pitchFamily="34" charset="0"/>
                          <a:ea typeface="Meiryo UI" pitchFamily="34" charset="-122"/>
                          <a:cs typeface="Meiryo UI" pitchFamily="34" charset="-120"/>
                        </a:rPr>
                        <a:t>▶</a:t>
                      </a:r>
                      <a:r>
                        <a:rPr lang="ja-JP" altLang="en-US" sz="1200">
                          <a:solidFill>
                            <a:srgbClr val="1A1A1A"/>
                          </a:solidFill>
                          <a:latin typeface="Meiryo UI" pitchFamily="34" charset="0"/>
                          <a:ea typeface="Meiryo UI" pitchFamily="34" charset="-122"/>
                          <a:cs typeface="Meiryo UI" pitchFamily="34" charset="-120"/>
                        </a:rPr>
                        <a:t>データ品質</a:t>
                      </a:r>
                      <a:endParaRPr lang="en-US" altLang="ja-JP" sz="1200">
                        <a:solidFill>
                          <a:srgbClr val="1A1A1A"/>
                        </a:solidFill>
                        <a:latin typeface="Meiryo UI" pitchFamily="34" charset="0"/>
                        <a:ea typeface="Meiryo UI" pitchFamily="34" charset="-122"/>
                        <a:cs typeface="Meiryo UI" pitchFamily="34" charset="-120"/>
                      </a:endParaRPr>
                    </a:p>
                    <a:p>
                      <a:pPr marL="0" indent="0" algn="l">
                        <a:buNone/>
                      </a:pPr>
                      <a:r>
                        <a:rPr lang="ja-JP" altLang="en-US" sz="1200">
                          <a:solidFill>
                            <a:srgbClr val="1A1A1A"/>
                          </a:solidFill>
                          <a:latin typeface="Meiryo UI" pitchFamily="34" charset="0"/>
                          <a:ea typeface="Meiryo UI" pitchFamily="34" charset="-122"/>
                          <a:cs typeface="Meiryo UI" charset="0"/>
                        </a:rPr>
                        <a:t>例）データ精度・信頼性・欠損</a:t>
                      </a:r>
                      <a:endParaRPr lang="en-US" altLang="ja-JP" sz="1200">
                        <a:solidFill>
                          <a:srgbClr val="1A1A1A"/>
                        </a:solidFill>
                        <a:latin typeface="Meiryo UI" pitchFamily="34" charset="0"/>
                        <a:ea typeface="Meiryo UI" pitchFamily="34" charset="-122"/>
                        <a:cs typeface="Meiryo UI" charset="0"/>
                      </a:endParaRPr>
                    </a:p>
                    <a:p>
                      <a:pPr marL="0" indent="0" algn="l">
                        <a:buNone/>
                      </a:pPr>
                      <a:r>
                        <a:rPr lang="ja-JP" altLang="en-US" sz="1200">
                          <a:solidFill>
                            <a:srgbClr val="1A1A1A"/>
                          </a:solidFill>
                          <a:latin typeface="Meiryo UI" pitchFamily="34" charset="0"/>
                          <a:ea typeface="Meiryo UI" pitchFamily="34" charset="-122"/>
                          <a:cs typeface="Meiryo UI" charset="0"/>
                        </a:rPr>
                        <a:t>データ連結可能性</a:t>
                      </a:r>
                      <a:endParaRPr lang="en-US" sz="12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600">
                          <a:solidFill>
                            <a:srgbClr val="1A1A1A"/>
                          </a:solidFill>
                          <a:latin typeface="Meiryo UI" pitchFamily="34" charset="0"/>
                          <a:ea typeface="Meiryo UI" pitchFamily="34" charset="-122"/>
                          <a:cs typeface="Meiryo UI" pitchFamily="34" charset="-120"/>
                        </a:rPr>
                        <a:t>▶</a:t>
                      </a:r>
                      <a:r>
                        <a:rPr lang="en-US" altLang="ja-JP" sz="1600">
                          <a:solidFill>
                            <a:srgbClr val="1A1A1A"/>
                          </a:solidFill>
                          <a:latin typeface="Meiryo UI" pitchFamily="34" charset="0"/>
                          <a:ea typeface="Meiryo UI" pitchFamily="34" charset="-122"/>
                          <a:cs typeface="Meiryo UI" pitchFamily="34" charset="-120"/>
                        </a:rPr>
                        <a:t>XXX</a:t>
                      </a:r>
                      <a:endParaRPr lang="en-US" sz="16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28" name="Rectangle 5">
            <a:extLst>
              <a:ext uri="{FF2B5EF4-FFF2-40B4-BE49-F238E27FC236}">
                <a16:creationId xmlns:a16="http://schemas.microsoft.com/office/drawing/2014/main" id="{BF31025E-126B-377E-F21D-61150552FE48}"/>
              </a:ext>
            </a:extLst>
          </p:cNvPr>
          <p:cNvSpPr>
            <a:spLocks noChangeArrowheads="1"/>
          </p:cNvSpPr>
          <p:nvPr/>
        </p:nvSpPr>
        <p:spPr bwMode="auto">
          <a:xfrm>
            <a:off x="171452" y="759684"/>
            <a:ext cx="11880848" cy="4890468"/>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charset="-128"/>
                <a:ea typeface="ＭＳ Ｐゴシック" charset="-128"/>
              </a:defRPr>
            </a:lvl1pPr>
            <a:lvl2pPr marL="622300" indent="-16510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marL="0" indent="0" eaLnBrk="1" hangingPunct="1">
              <a:spcBef>
                <a:spcPct val="30000"/>
              </a:spcBef>
              <a:defRPr/>
            </a:pP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endParaRPr lang="en-US" altLang="ja-JP" sz="1600">
              <a:solidFill>
                <a:srgbClr val="888888"/>
              </a:solidFill>
              <a:latin typeface="Meiryo UI" panose="020B0604030504040204" pitchFamily="50" charset="-128"/>
              <a:ea typeface="Meiryo UI" panose="020B0604030504040204" pitchFamily="50" charset="-128"/>
            </a:endParaRP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実証において想定されるリスク、その予防策及び発生時の対応策（誰を責任者としどのような体制で</a:t>
            </a:r>
            <a:r>
              <a:rPr lang="en-US" altLang="ja-JP" sz="1600">
                <a:solidFill>
                  <a:srgbClr val="888888"/>
                </a:solidFill>
                <a:latin typeface="Meiryo UI" panose="020B0604030504040204" pitchFamily="50" charset="-128"/>
                <a:ea typeface="Meiryo UI" panose="020B0604030504040204" pitchFamily="50" charset="-128"/>
              </a:rPr>
              <a:t>/</a:t>
            </a:r>
            <a:r>
              <a:rPr lang="ja-JP" altLang="en-US" sz="1600">
                <a:solidFill>
                  <a:srgbClr val="888888"/>
                </a:solidFill>
                <a:latin typeface="Meiryo UI" panose="020B0604030504040204" pitchFamily="50" charset="-128"/>
                <a:ea typeface="Meiryo UI" panose="020B0604030504040204" pitchFamily="50" charset="-128"/>
              </a:rPr>
              <a:t>どのようなリソースを用いて、どのように対応するか）を記入すること</a:t>
            </a: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適宜行を追加すること</a:t>
            </a:r>
          </a:p>
        </p:txBody>
      </p:sp>
      <p:sp>
        <p:nvSpPr>
          <p:cNvPr id="5" name="Shape 19">
            <a:extLst>
              <a:ext uri="{FF2B5EF4-FFF2-40B4-BE49-F238E27FC236}">
                <a16:creationId xmlns:a16="http://schemas.microsoft.com/office/drawing/2014/main" id="{DB69CDE4-F730-882D-EFB7-CC5BA9EFB5B2}"/>
              </a:ext>
            </a:extLst>
          </p:cNvPr>
          <p:cNvSpPr/>
          <p:nvPr/>
        </p:nvSpPr>
        <p:spPr>
          <a:xfrm>
            <a:off x="304800" y="6133672"/>
            <a:ext cx="11582400" cy="311441"/>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③】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実証計画は具体的かつ妥当か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371929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18EC1-AC83-88DB-7414-3B7613C7D544}"/>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EF5B2CA-9AB5-659A-38D0-AAF9E228B559}"/>
              </a:ext>
            </a:extLst>
          </p:cNvPr>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4" name="Shape 2">
            <a:extLst>
              <a:ext uri="{FF2B5EF4-FFF2-40B4-BE49-F238E27FC236}">
                <a16:creationId xmlns:a16="http://schemas.microsoft.com/office/drawing/2014/main" id="{1E9FCD54-D472-BBD3-F510-9F51199F9595}"/>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2400"/>
          </a:p>
        </p:txBody>
      </p:sp>
      <p:sp>
        <p:nvSpPr>
          <p:cNvPr id="8" name="Text 6">
            <a:extLst>
              <a:ext uri="{FF2B5EF4-FFF2-40B4-BE49-F238E27FC236}">
                <a16:creationId xmlns:a16="http://schemas.microsoft.com/office/drawing/2014/main" id="{0D9F3CA4-DC1C-55BC-4EA6-A1005B3A2E50}"/>
              </a:ext>
            </a:extLst>
          </p:cNvPr>
          <p:cNvSpPr/>
          <p:nvPr/>
        </p:nvSpPr>
        <p:spPr>
          <a:xfrm>
            <a:off x="426720" y="1121664"/>
            <a:ext cx="11338560" cy="97536"/>
          </a:xfrm>
          <a:prstGeom prst="rect">
            <a:avLst/>
          </a:prstGeom>
          <a:noFill/>
          <a:ln/>
        </p:spPr>
        <p:txBody>
          <a:bodyPr wrap="square" lIns="0" tIns="0" rIns="0" bIns="0" rtlCol="0" anchor="t"/>
          <a:lstStyle/>
          <a:p>
            <a:endParaRPr lang="en-US" sz="1600">
              <a:latin typeface="Meiryo UI" panose="020B0604030504040204" pitchFamily="50" charset="-128"/>
              <a:ea typeface="Meiryo UI" panose="020B0604030504040204" pitchFamily="50" charset="-128"/>
            </a:endParaRPr>
          </a:p>
        </p:txBody>
      </p:sp>
      <p:graphicFrame>
        <p:nvGraphicFramePr>
          <p:cNvPr id="11" name="Table 0">
            <a:extLst>
              <a:ext uri="{FF2B5EF4-FFF2-40B4-BE49-F238E27FC236}">
                <a16:creationId xmlns:a16="http://schemas.microsoft.com/office/drawing/2014/main" id="{267D9FCB-F120-53EF-72F2-C55DF3BC9FDC}"/>
              </a:ext>
            </a:extLst>
          </p:cNvPr>
          <p:cNvGraphicFramePr>
            <a:graphicFrameLocks noGrp="1"/>
          </p:cNvGraphicFramePr>
          <p:nvPr>
            <p:extLst>
              <p:ext uri="{D42A27DB-BD31-4B8C-83A1-F6EECF244321}">
                <p14:modId xmlns:p14="http://schemas.microsoft.com/office/powerpoint/2010/main" val="2657668141"/>
              </p:ext>
            </p:extLst>
          </p:nvPr>
        </p:nvGraphicFramePr>
        <p:xfrm>
          <a:off x="740833" y="4322159"/>
          <a:ext cx="4693920" cy="1484376"/>
        </p:xfrm>
        <a:graphic>
          <a:graphicData uri="http://schemas.openxmlformats.org/drawingml/2006/table">
            <a:tbl>
              <a:tblPr/>
              <a:tblGrid>
                <a:gridCol w="1950720">
                  <a:extLst>
                    <a:ext uri="{9D8B030D-6E8A-4147-A177-3AD203B41FA5}">
                      <a16:colId xmlns:a16="http://schemas.microsoft.com/office/drawing/2014/main" val="20000"/>
                    </a:ext>
                  </a:extLst>
                </a:gridCol>
                <a:gridCol w="670560">
                  <a:extLst>
                    <a:ext uri="{9D8B030D-6E8A-4147-A177-3AD203B41FA5}">
                      <a16:colId xmlns:a16="http://schemas.microsoft.com/office/drawing/2014/main" val="20001"/>
                    </a:ext>
                  </a:extLst>
                </a:gridCol>
                <a:gridCol w="2072640">
                  <a:extLst>
                    <a:ext uri="{9D8B030D-6E8A-4147-A177-3AD203B41FA5}">
                      <a16:colId xmlns:a16="http://schemas.microsoft.com/office/drawing/2014/main" val="20002"/>
                    </a:ext>
                  </a:extLst>
                </a:gridCol>
              </a:tblGrid>
              <a:tr h="284480">
                <a:tc>
                  <a:txBody>
                    <a:bodyPr/>
                    <a:lstStyle/>
                    <a:p>
                      <a:pPr marL="0" indent="0" algn="l">
                        <a:buNone/>
                      </a:pPr>
                      <a:r>
                        <a:rPr lang="en-US" sz="1100" b="1">
                          <a:solidFill>
                            <a:srgbClr val="FFFFFF"/>
                          </a:solidFill>
                          <a:latin typeface="Meiryo UI" pitchFamily="34" charset="0"/>
                          <a:ea typeface="Meiryo UI" pitchFamily="34" charset="-122"/>
                          <a:cs typeface="Meiryo UI" pitchFamily="34" charset="-120"/>
                        </a:rPr>
                        <a:t>事業者名・区分</a:t>
                      </a:r>
                      <a:endParaRPr lang="en-US" sz="11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100" b="1">
                          <a:solidFill>
                            <a:srgbClr val="FFFFFF"/>
                          </a:solidFill>
                          <a:latin typeface="Meiryo UI" pitchFamily="34" charset="0"/>
                          <a:ea typeface="Meiryo UI" pitchFamily="34" charset="-122"/>
                          <a:cs typeface="Meiryo UI" pitchFamily="34" charset="-120"/>
                        </a:rPr>
                        <a:t>人数</a:t>
                      </a:r>
                      <a:endParaRPr lang="en-US" sz="11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100" b="1">
                          <a:solidFill>
                            <a:srgbClr val="FFFFFF"/>
                          </a:solidFill>
                          <a:latin typeface="Meiryo UI" pitchFamily="34" charset="0"/>
                          <a:ea typeface="Meiryo UI" pitchFamily="34" charset="-122"/>
                          <a:cs typeface="Meiryo UI" pitchFamily="34" charset="-120"/>
                        </a:rPr>
                        <a:t>本事業での役割</a:t>
                      </a:r>
                      <a:endParaRPr lang="en-US" sz="11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298704">
                <a:tc>
                  <a:txBody>
                    <a:bodyPr/>
                    <a:lstStyle/>
                    <a:p>
                      <a:pPr marL="0" indent="0" algn="l">
                        <a:buNone/>
                      </a:pPr>
                      <a:r>
                        <a:rPr lang="en-US" sz="1000">
                          <a:solidFill>
                            <a:srgbClr val="1A1A1A"/>
                          </a:solidFill>
                          <a:latin typeface="Meiryo UI" pitchFamily="34" charset="0"/>
                          <a:ea typeface="Meiryo UI" pitchFamily="34" charset="-122"/>
                          <a:cs typeface="Meiryo UI" pitchFamily="34" charset="-120"/>
                        </a:rPr>
                        <a:t>代表</a:t>
                      </a:r>
                      <a:r>
                        <a:rPr lang="ja-JP" altLang="en-US" sz="1000">
                          <a:solidFill>
                            <a:srgbClr val="1A1A1A"/>
                          </a:solidFill>
                          <a:latin typeface="Meiryo UI" pitchFamily="34" charset="0"/>
                          <a:ea typeface="Meiryo UI" pitchFamily="34" charset="-122"/>
                          <a:cs typeface="Meiryo UI" pitchFamily="34" charset="-120"/>
                        </a:rPr>
                        <a:t>事業者</a:t>
                      </a:r>
                      <a:r>
                        <a:rPr lang="en-US" sz="1000">
                          <a:solidFill>
                            <a:srgbClr val="1A1A1A"/>
                          </a:solidFill>
                          <a:latin typeface="Meiryo UI" pitchFamily="34" charset="0"/>
                          <a:ea typeface="Meiryo UI" pitchFamily="34" charset="-122"/>
                          <a:cs typeface="Meiryo UI" pitchFamily="34" charset="-120"/>
                        </a:rPr>
                        <a:t>：○○</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000">
                          <a:solidFill>
                            <a:srgbClr val="1A1A1A"/>
                          </a:solidFill>
                          <a:latin typeface="Meiryo UI" pitchFamily="34" charset="0"/>
                          <a:ea typeface="Meiryo UI" pitchFamily="34" charset="-122"/>
                          <a:cs typeface="Meiryo UI" pitchFamily="34" charset="-120"/>
                        </a:rPr>
                        <a:t>×名</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solidFill>
                            <a:srgbClr val="1A1A1A"/>
                          </a:solidFill>
                          <a:latin typeface="Meiryo UI" pitchFamily="34" charset="0"/>
                          <a:ea typeface="Meiryo UI" pitchFamily="34" charset="-122"/>
                          <a:cs typeface="Meiryo UI" charset="0"/>
                        </a:rPr>
                        <a:t>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98704">
                <a:tc>
                  <a:txBody>
                    <a:bodyPr/>
                    <a:lstStyle/>
                    <a:p>
                      <a:pPr marL="0" indent="0" algn="l">
                        <a:buNone/>
                      </a:pPr>
                      <a:r>
                        <a:rPr lang="ja-JP" altLang="en-US" sz="1000">
                          <a:solidFill>
                            <a:srgbClr val="1A1A1A"/>
                          </a:solidFill>
                          <a:latin typeface="Meiryo UI" pitchFamily="34" charset="0"/>
                          <a:ea typeface="Meiryo UI" pitchFamily="34" charset="-122"/>
                          <a:cs typeface="Meiryo UI" pitchFamily="34" charset="-120"/>
                        </a:rPr>
                        <a:t>参加事業者</a:t>
                      </a:r>
                      <a:r>
                        <a:rPr lang="en-US" sz="1000">
                          <a:solidFill>
                            <a:srgbClr val="1A1A1A"/>
                          </a:solidFill>
                          <a:latin typeface="Meiryo UI" pitchFamily="34" charset="0"/>
                          <a:ea typeface="Meiryo UI" pitchFamily="34" charset="-122"/>
                          <a:cs typeface="Meiryo UI" pitchFamily="34" charset="-120"/>
                        </a:rPr>
                        <a:t>：○○</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000">
                          <a:solidFill>
                            <a:srgbClr val="1A1A1A"/>
                          </a:solidFill>
                          <a:latin typeface="Meiryo UI" pitchFamily="34" charset="0"/>
                          <a:ea typeface="Meiryo UI" pitchFamily="34" charset="-122"/>
                          <a:cs typeface="Meiryo UI" pitchFamily="34" charset="-120"/>
                        </a:rPr>
                        <a:t>×名</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solidFill>
                            <a:srgbClr val="1A1A1A"/>
                          </a:solidFill>
                          <a:latin typeface="Meiryo UI" pitchFamily="34" charset="0"/>
                          <a:ea typeface="Meiryo UI" pitchFamily="34" charset="-122"/>
                          <a:cs typeface="Meiryo UI" charset="0"/>
                        </a:rPr>
                        <a:t>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98704">
                <a:tc>
                  <a:txBody>
                    <a:bodyPr/>
                    <a:lstStyle/>
                    <a:p>
                      <a:pPr marL="0" indent="0" algn="l">
                        <a:buNone/>
                      </a:pPr>
                      <a:r>
                        <a:rPr lang="ja-JP" altLang="en-US" sz="1000">
                          <a:solidFill>
                            <a:srgbClr val="1A1A1A"/>
                          </a:solidFill>
                          <a:latin typeface="Meiryo UI" pitchFamily="34" charset="0"/>
                          <a:ea typeface="Meiryo UI" pitchFamily="34" charset="-122"/>
                          <a:cs typeface="Meiryo UI" pitchFamily="34" charset="-120"/>
                        </a:rPr>
                        <a:t>参加事業者</a:t>
                      </a:r>
                      <a:r>
                        <a:rPr lang="en-US" sz="1000">
                          <a:solidFill>
                            <a:srgbClr val="1A1A1A"/>
                          </a:solidFill>
                          <a:latin typeface="Meiryo UI" pitchFamily="34" charset="0"/>
                          <a:ea typeface="Meiryo UI" pitchFamily="34" charset="-122"/>
                          <a:cs typeface="Meiryo UI" pitchFamily="34" charset="-120"/>
                        </a:rPr>
                        <a:t>：○○</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000">
                          <a:solidFill>
                            <a:srgbClr val="1A1A1A"/>
                          </a:solidFill>
                          <a:latin typeface="Meiryo UI" pitchFamily="34" charset="0"/>
                          <a:ea typeface="Meiryo UI" pitchFamily="34" charset="-122"/>
                          <a:cs typeface="Meiryo UI" pitchFamily="34" charset="-120"/>
                        </a:rPr>
                        <a:t>×名</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solidFill>
                            <a:srgbClr val="1A1A1A"/>
                          </a:solidFill>
                          <a:latin typeface="Meiryo UI" pitchFamily="34" charset="0"/>
                          <a:ea typeface="Meiryo UI" pitchFamily="34" charset="-122"/>
                          <a:cs typeface="Meiryo UI" pitchFamily="34" charset="-120"/>
                        </a:rPr>
                        <a:t>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98704">
                <a:tc>
                  <a:txBody>
                    <a:bodyPr/>
                    <a:lstStyle/>
                    <a:p>
                      <a:pPr marL="0" indent="0" algn="l">
                        <a:buNone/>
                      </a:pPr>
                      <a:r>
                        <a:rPr lang="en-US" sz="1000">
                          <a:solidFill>
                            <a:srgbClr val="1A1A1A"/>
                          </a:solidFill>
                          <a:latin typeface="Meiryo UI" pitchFamily="34" charset="0"/>
                          <a:ea typeface="Meiryo UI" pitchFamily="34" charset="-122"/>
                          <a:cs typeface="Meiryo UI" pitchFamily="34" charset="-120"/>
                        </a:rPr>
                        <a:t>協力団体：○○</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000">
                          <a:solidFill>
                            <a:srgbClr val="1A1A1A"/>
                          </a:solidFill>
                          <a:latin typeface="Meiryo UI" pitchFamily="34" charset="0"/>
                          <a:ea typeface="Meiryo UI" pitchFamily="34" charset="-122"/>
                          <a:cs typeface="Meiryo UI" pitchFamily="34" charset="-120"/>
                        </a:rPr>
                        <a:t>—</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latin typeface="Meiryo UI" charset="0"/>
                          <a:ea typeface="Meiryo UI" charset="0"/>
                          <a:cs typeface="Meiryo UI" charset="0"/>
                        </a:rPr>
                        <a:t>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graphicFrame>
        <p:nvGraphicFramePr>
          <p:cNvPr id="9" name="Table 0">
            <a:extLst>
              <a:ext uri="{FF2B5EF4-FFF2-40B4-BE49-F238E27FC236}">
                <a16:creationId xmlns:a16="http://schemas.microsoft.com/office/drawing/2014/main" id="{B760266D-2448-3916-D6BB-DB9B360E2104}"/>
              </a:ext>
            </a:extLst>
          </p:cNvPr>
          <p:cNvGraphicFramePr>
            <a:graphicFrameLocks noGrp="1"/>
          </p:cNvGraphicFramePr>
          <p:nvPr>
            <p:extLst>
              <p:ext uri="{D42A27DB-BD31-4B8C-83A1-F6EECF244321}">
                <p14:modId xmlns:p14="http://schemas.microsoft.com/office/powerpoint/2010/main" val="773909843"/>
              </p:ext>
            </p:extLst>
          </p:nvPr>
        </p:nvGraphicFramePr>
        <p:xfrm>
          <a:off x="6594473" y="4330038"/>
          <a:ext cx="5293368" cy="1740408"/>
        </p:xfrm>
        <a:graphic>
          <a:graphicData uri="http://schemas.openxmlformats.org/drawingml/2006/table">
            <a:tbl>
              <a:tblPr/>
              <a:tblGrid>
                <a:gridCol w="843915">
                  <a:extLst>
                    <a:ext uri="{9D8B030D-6E8A-4147-A177-3AD203B41FA5}">
                      <a16:colId xmlns:a16="http://schemas.microsoft.com/office/drawing/2014/main" val="20000"/>
                    </a:ext>
                  </a:extLst>
                </a:gridCol>
                <a:gridCol w="1461453">
                  <a:extLst>
                    <a:ext uri="{9D8B030D-6E8A-4147-A177-3AD203B41FA5}">
                      <a16:colId xmlns:a16="http://schemas.microsoft.com/office/drawing/2014/main" val="20001"/>
                    </a:ext>
                  </a:extLst>
                </a:gridCol>
                <a:gridCol w="2988000">
                  <a:extLst>
                    <a:ext uri="{9D8B030D-6E8A-4147-A177-3AD203B41FA5}">
                      <a16:colId xmlns:a16="http://schemas.microsoft.com/office/drawing/2014/main" val="20002"/>
                    </a:ext>
                  </a:extLst>
                </a:gridCol>
              </a:tblGrid>
              <a:tr h="284480">
                <a:tc>
                  <a:txBody>
                    <a:bodyPr/>
                    <a:lstStyle/>
                    <a:p>
                      <a:pPr marL="0" indent="0" algn="l">
                        <a:buNone/>
                      </a:pPr>
                      <a:r>
                        <a:rPr lang="ja-JP" altLang="en-US" sz="1100" b="1">
                          <a:solidFill>
                            <a:srgbClr val="FFFFFF"/>
                          </a:solidFill>
                          <a:latin typeface="Meiryo UI" pitchFamily="34" charset="0"/>
                          <a:ea typeface="Meiryo UI" pitchFamily="34" charset="-122"/>
                          <a:cs typeface="Meiryo UI" pitchFamily="34" charset="-120"/>
                        </a:rPr>
                        <a:t>担当者</a:t>
                      </a:r>
                      <a:endParaRPr lang="en-US" sz="11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ja-JP" altLang="en-US" sz="1100" b="1">
                          <a:solidFill>
                            <a:srgbClr val="FFFFFF"/>
                          </a:solidFill>
                          <a:latin typeface="Meiryo UI" pitchFamily="34" charset="0"/>
                          <a:ea typeface="Meiryo UI" pitchFamily="34" charset="-122"/>
                          <a:cs typeface="Meiryo UI" pitchFamily="34" charset="-120"/>
                        </a:rPr>
                        <a:t>役割</a:t>
                      </a:r>
                      <a:endParaRPr lang="en-US" sz="11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ja-JP" altLang="en-US" sz="1100" b="1">
                          <a:solidFill>
                            <a:srgbClr val="FFFFFF"/>
                          </a:solidFill>
                          <a:latin typeface="Meiryo UI" pitchFamily="34" charset="0"/>
                          <a:ea typeface="Meiryo UI" pitchFamily="34" charset="-122"/>
                          <a:cs typeface="Meiryo UI" pitchFamily="34" charset="-120"/>
                        </a:rPr>
                        <a:t>作業内容</a:t>
                      </a:r>
                      <a:endParaRPr lang="en-US" sz="11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298704">
                <a:tc>
                  <a:txBody>
                    <a:bodyPr/>
                    <a:lstStyle/>
                    <a:p>
                      <a:pPr marL="0" indent="0" algn="l">
                        <a:buNone/>
                      </a:pPr>
                      <a:r>
                        <a:rPr lang="en-US" sz="1000">
                          <a:solidFill>
                            <a:srgbClr val="1A1A1A"/>
                          </a:solidFill>
                          <a:latin typeface="Meiryo UI" pitchFamily="34" charset="0"/>
                          <a:ea typeface="Meiryo UI" pitchFamily="34" charset="-122"/>
                          <a:cs typeface="Meiryo UI" charset="0"/>
                        </a:rPr>
                        <a:t>XXXX 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ja-JP" altLang="en-US" sz="1000">
                          <a:solidFill>
                            <a:srgbClr val="1A1A1A"/>
                          </a:solidFill>
                          <a:latin typeface="Meiryo UI" pitchFamily="34" charset="0"/>
                          <a:ea typeface="Meiryo UI" pitchFamily="34" charset="-122"/>
                          <a:cs typeface="Meiryo UI" charset="0"/>
                        </a:rPr>
                        <a:t>総括事業代表者</a:t>
                      </a:r>
                      <a:endParaRPr lang="en-US" altLang="ja-JP" sz="1000">
                        <a:solidFill>
                          <a:srgbClr val="1A1A1A"/>
                        </a:solidFill>
                        <a:latin typeface="Meiryo UI" pitchFamily="34" charset="0"/>
                        <a:ea typeface="Meiryo UI" pitchFamily="34" charset="-122"/>
                        <a:cs typeface="Meiryo UI" charset="0"/>
                      </a:endParaRPr>
                    </a:p>
                    <a:p>
                      <a:pPr marL="0" indent="0" algn="l">
                        <a:buNone/>
                      </a:pPr>
                      <a:r>
                        <a:rPr lang="ja-JP" altLang="en-US" sz="1000">
                          <a:solidFill>
                            <a:srgbClr val="1A1A1A"/>
                          </a:solidFill>
                          <a:latin typeface="Meiryo UI" pitchFamily="34" charset="0"/>
                          <a:ea typeface="Meiryo UI" pitchFamily="34" charset="-122"/>
                          <a:cs typeface="Meiryo UI" charset="0"/>
                        </a:rPr>
                        <a:t>（プロジェクトリーダー）</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solidFill>
                            <a:srgbClr val="1A1A1A"/>
                          </a:solidFill>
                          <a:latin typeface="Meiryo UI" pitchFamily="34" charset="0"/>
                          <a:ea typeface="Meiryo UI" pitchFamily="34" charset="-122"/>
                          <a:cs typeface="Meiryo UI" charset="0"/>
                        </a:rPr>
                        <a:t>XXX</a:t>
                      </a:r>
                    </a:p>
                    <a:p>
                      <a:pPr marL="0" indent="0" algn="l">
                        <a:buNone/>
                      </a:pPr>
                      <a:r>
                        <a:rPr lang="ja-JP" altLang="en-US" sz="1000">
                          <a:solidFill>
                            <a:srgbClr val="1A1A1A"/>
                          </a:solidFill>
                          <a:latin typeface="Meiryo UI" pitchFamily="34" charset="0"/>
                          <a:ea typeface="Meiryo UI" pitchFamily="34" charset="-122"/>
                          <a:cs typeface="Meiryo UI" charset="0"/>
                        </a:rPr>
                        <a:t>ノウハウ・能力：</a:t>
                      </a:r>
                      <a:r>
                        <a:rPr lang="en-US" altLang="ja-JP" sz="1000">
                          <a:solidFill>
                            <a:srgbClr val="1A1A1A"/>
                          </a:solidFill>
                          <a:latin typeface="Meiryo UI" pitchFamily="34" charset="0"/>
                          <a:ea typeface="Meiryo UI" pitchFamily="34" charset="-122"/>
                          <a:cs typeface="Meiryo UI" charset="0"/>
                        </a:rPr>
                        <a:t>XXXX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98704">
                <a:tc>
                  <a:txBody>
                    <a:bodyPr/>
                    <a:lstStyle/>
                    <a:p>
                      <a:pPr marL="0" indent="0" algn="l">
                        <a:buNone/>
                      </a:pPr>
                      <a:r>
                        <a:rPr lang="en-US" altLang="ja-JP" sz="1000">
                          <a:solidFill>
                            <a:srgbClr val="1A1A1A"/>
                          </a:solidFill>
                          <a:latin typeface="Meiryo UI" pitchFamily="34" charset="0"/>
                          <a:ea typeface="Meiryo UI" pitchFamily="34" charset="-122"/>
                          <a:cs typeface="Meiryo UI" charset="0"/>
                        </a:rPr>
                        <a:t>XXXX 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lang="ja-JP" altLang="en-US" sz="1000">
                          <a:solidFill>
                            <a:srgbClr val="1A1A1A"/>
                          </a:solidFill>
                          <a:latin typeface="Meiryo UI" pitchFamily="34" charset="0"/>
                          <a:ea typeface="Meiryo UI" pitchFamily="34" charset="-122"/>
                          <a:cs typeface="Meiryo UI" charset="0"/>
                        </a:rPr>
                        <a:t>副総括事業代表者</a:t>
                      </a:r>
                      <a:endParaRPr lang="en-US" altLang="ja-JP" sz="1000">
                        <a:solidFill>
                          <a:srgbClr val="1A1A1A"/>
                        </a:solidFill>
                        <a:latin typeface="Meiryo UI" pitchFamily="34" charset="0"/>
                        <a:ea typeface="Meiryo UI" pitchFamily="34" charset="-122"/>
                        <a:cs typeface="Meiryo UI" charset="0"/>
                      </a:endParaRPr>
                    </a:p>
                    <a:p>
                      <a:pPr marL="0" indent="0" algn="l">
                        <a:buNone/>
                      </a:pPr>
                      <a:r>
                        <a:rPr lang="ja-JP" altLang="en-US" sz="1000">
                          <a:solidFill>
                            <a:srgbClr val="1A1A1A"/>
                          </a:solidFill>
                          <a:latin typeface="Meiryo UI" pitchFamily="34" charset="0"/>
                          <a:ea typeface="Meiryo UI" pitchFamily="34" charset="-122"/>
                          <a:cs typeface="Meiryo UI" charset="0"/>
                        </a:rPr>
                        <a:t>（サブリーダー）</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solidFill>
                            <a:srgbClr val="1A1A1A"/>
                          </a:solidFill>
                          <a:latin typeface="Meiryo UI" pitchFamily="34" charset="0"/>
                          <a:ea typeface="Meiryo UI" pitchFamily="34" charset="-122"/>
                          <a:cs typeface="Meiryo UI" charset="0"/>
                        </a:rPr>
                        <a:t>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98704">
                <a:tc>
                  <a:txBody>
                    <a:bodyPr/>
                    <a:lstStyle/>
                    <a:p>
                      <a:pPr marL="0" indent="0" algn="l">
                        <a:buNone/>
                      </a:pPr>
                      <a:r>
                        <a:rPr lang="en-US" altLang="ja-JP" sz="1000">
                          <a:solidFill>
                            <a:srgbClr val="1A1A1A"/>
                          </a:solidFill>
                          <a:latin typeface="Meiryo UI" pitchFamily="34" charset="0"/>
                          <a:ea typeface="Meiryo UI" pitchFamily="34" charset="-122"/>
                          <a:cs typeface="Meiryo UI" charset="0"/>
                        </a:rPr>
                        <a:t>XXXX 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ja-JP" altLang="en-US" sz="1000">
                          <a:solidFill>
                            <a:srgbClr val="1A1A1A"/>
                          </a:solidFill>
                          <a:latin typeface="Meiryo UI" pitchFamily="34" charset="0"/>
                          <a:ea typeface="Meiryo UI" pitchFamily="34" charset="-122"/>
                          <a:cs typeface="Meiryo UI" charset="0"/>
                        </a:rPr>
                        <a:t>会計経理担当</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solidFill>
                            <a:srgbClr val="1A1A1A"/>
                          </a:solidFill>
                          <a:latin typeface="Meiryo UI" pitchFamily="34" charset="0"/>
                          <a:ea typeface="Meiryo UI" pitchFamily="34" charset="-122"/>
                          <a:cs typeface="Meiryo UI" pitchFamily="34" charset="-120"/>
                        </a:rPr>
                        <a:t>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98704">
                <a:tc>
                  <a:txBody>
                    <a:bodyPr/>
                    <a:lstStyle/>
                    <a:p>
                      <a:pPr marL="0" indent="0" algn="l">
                        <a:buNone/>
                      </a:pPr>
                      <a:r>
                        <a:rPr lang="en-US" altLang="ja-JP" sz="1000">
                          <a:solidFill>
                            <a:srgbClr val="1A1A1A"/>
                          </a:solidFill>
                          <a:latin typeface="Meiryo UI" pitchFamily="34" charset="0"/>
                          <a:ea typeface="Meiryo UI" pitchFamily="34" charset="-122"/>
                          <a:cs typeface="Meiryo UI" charset="0"/>
                        </a:rPr>
                        <a:t>XXXX 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ja-JP" altLang="en-US" sz="1000">
                          <a:solidFill>
                            <a:srgbClr val="1A1A1A"/>
                          </a:solidFill>
                          <a:latin typeface="Meiryo UI" pitchFamily="34" charset="0"/>
                          <a:ea typeface="Meiryo UI" pitchFamily="34" charset="-122"/>
                          <a:cs typeface="Meiryo UI" charset="0"/>
                        </a:rPr>
                        <a:t>○○</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altLang="ja-JP" sz="1000">
                          <a:latin typeface="Meiryo UI" charset="0"/>
                          <a:ea typeface="Meiryo UI" charset="0"/>
                          <a:cs typeface="Meiryo UI" charset="0"/>
                        </a:rPr>
                        <a:t>XXX</a:t>
                      </a:r>
                      <a:endParaRPr lang="en-US" sz="10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10" name="Rectangle 71">
            <a:extLst>
              <a:ext uri="{FF2B5EF4-FFF2-40B4-BE49-F238E27FC236}">
                <a16:creationId xmlns:a16="http://schemas.microsoft.com/office/drawing/2014/main" id="{9C983361-7C30-554F-0CA1-84A9F9AFBFA5}"/>
              </a:ext>
            </a:extLst>
          </p:cNvPr>
          <p:cNvSpPr>
            <a:spLocks noChangeArrowheads="1"/>
          </p:cNvSpPr>
          <p:nvPr/>
        </p:nvSpPr>
        <p:spPr bwMode="auto">
          <a:xfrm>
            <a:off x="124885" y="652280"/>
            <a:ext cx="12067115" cy="5742431"/>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charset="-128"/>
                <a:ea typeface="ＭＳ Ｐゴシック" charset="-128"/>
              </a:defRPr>
            </a:lvl1pPr>
            <a:lvl2pPr marL="622300" indent="-16510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marL="0" indent="0" eaLnBrk="1" hangingPunct="1">
              <a:spcBef>
                <a:spcPct val="30000"/>
              </a:spcBef>
              <a:defRPr/>
            </a:pP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endParaRPr lang="en-US" altLang="ja-JP" sz="1600">
              <a:solidFill>
                <a:srgbClr val="888888"/>
              </a:solidFill>
              <a:latin typeface="Meiryo UI" panose="020B0604030504040204" pitchFamily="50" charset="-128"/>
              <a:ea typeface="Meiryo UI" panose="020B0604030504040204" pitchFamily="50" charset="-128"/>
            </a:endParaRP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予定している全ての団体を記載するとともに、コンソーシアム内の役割・体制を記載すること。</a:t>
            </a:r>
            <a:endParaRPr lang="en-US" altLang="ja-JP" sz="1600">
              <a:solidFill>
                <a:srgbClr val="888888"/>
              </a:solidFill>
              <a:latin typeface="Meiryo UI" panose="020B0604030504040204" pitchFamily="50" charset="-128"/>
              <a:ea typeface="Meiryo UI" panose="020B0604030504040204" pitchFamily="50" charset="-128"/>
            </a:endParaRP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代表事業者、および参加事業者におけるプロジェクト内の役割・体制を記載すること。</a:t>
            </a:r>
          </a:p>
          <a:p>
            <a:pPr marL="228594" lvl="1"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事業計画の立案、事業実施における全体把握・管理を中心的に担う人員については、保有するノウハウ・能力等について記載し事業全体を問題なく推進できることを説明すること。</a:t>
            </a:r>
          </a:p>
          <a:p>
            <a:pPr marL="228594" lvl="1" indent="-228594" eaLnBrk="1" hangingPunct="1">
              <a:spcBef>
                <a:spcPct val="30000"/>
              </a:spcBef>
              <a:buFont typeface="Arial" panose="020B0604020202020204" pitchFamily="34" charset="0"/>
              <a:buChar char="•"/>
              <a:defRPr/>
            </a:pPr>
            <a:endParaRPr lang="ja-JP" altLang="en-US" sz="1600">
              <a:solidFill>
                <a:srgbClr val="888888"/>
              </a:solidFill>
              <a:latin typeface="Meiryo UI" panose="020B0604030504040204" pitchFamily="50" charset="-128"/>
              <a:ea typeface="Meiryo UI" panose="020B0604030504040204" pitchFamily="50" charset="-128"/>
            </a:endParaRPr>
          </a:p>
        </p:txBody>
      </p:sp>
      <p:sp>
        <p:nvSpPr>
          <p:cNvPr id="103" name="AutoShape 29">
            <a:extLst>
              <a:ext uri="{FF2B5EF4-FFF2-40B4-BE49-F238E27FC236}">
                <a16:creationId xmlns:a16="http://schemas.microsoft.com/office/drawing/2014/main" id="{B30F107F-6032-0F98-C3F3-26D8B32BFF3F}"/>
              </a:ext>
            </a:extLst>
          </p:cNvPr>
          <p:cNvSpPr>
            <a:spLocks noChangeArrowheads="1"/>
          </p:cNvSpPr>
          <p:nvPr/>
        </p:nvSpPr>
        <p:spPr bwMode="auto">
          <a:xfrm>
            <a:off x="1002878" y="3145784"/>
            <a:ext cx="1246716" cy="268816"/>
          </a:xfrm>
          <a:prstGeom prst="roundRect">
            <a:avLst>
              <a:gd name="adj" fmla="val 16667"/>
            </a:avLst>
          </a:prstGeom>
          <a:solidFill>
            <a:srgbClr val="FFFFFF"/>
          </a:solidFill>
          <a:ln w="9525">
            <a:solidFill>
              <a:srgbClr val="808080"/>
            </a:solidFill>
            <a:round/>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参加事業者：</a:t>
            </a:r>
            <a:r>
              <a:rPr kumimoji="0" lang="en-US" altLang="ja-JP" sz="1333" kern="0">
                <a:solidFill>
                  <a:srgbClr val="000000"/>
                </a:solidFill>
                <a:latin typeface="Meiryo UI" panose="020B0604030504040204" pitchFamily="50" charset="-128"/>
                <a:ea typeface="Meiryo UI" panose="020B0604030504040204" pitchFamily="50" charset="-128"/>
              </a:rPr>
              <a:t>××</a:t>
            </a:r>
          </a:p>
        </p:txBody>
      </p:sp>
      <p:sp>
        <p:nvSpPr>
          <p:cNvPr id="104" name="AutoShape 30">
            <a:extLst>
              <a:ext uri="{FF2B5EF4-FFF2-40B4-BE49-F238E27FC236}">
                <a16:creationId xmlns:a16="http://schemas.microsoft.com/office/drawing/2014/main" id="{8E7356F2-296F-4FBF-2554-0F72E79144E7}"/>
              </a:ext>
            </a:extLst>
          </p:cNvPr>
          <p:cNvSpPr>
            <a:spLocks noChangeArrowheads="1"/>
          </p:cNvSpPr>
          <p:nvPr/>
        </p:nvSpPr>
        <p:spPr bwMode="auto">
          <a:xfrm>
            <a:off x="2465493" y="3143667"/>
            <a:ext cx="1246717" cy="268817"/>
          </a:xfrm>
          <a:prstGeom prst="roundRect">
            <a:avLst>
              <a:gd name="adj" fmla="val 16667"/>
            </a:avLst>
          </a:prstGeom>
          <a:solidFill>
            <a:srgbClr val="FFFFFF"/>
          </a:solidFill>
          <a:ln w="9525">
            <a:solidFill>
              <a:srgbClr val="808080"/>
            </a:solidFill>
            <a:round/>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参加事業者：</a:t>
            </a:r>
            <a:r>
              <a:rPr kumimoji="0" lang="en-US" altLang="ja-JP" sz="1333" kern="0">
                <a:solidFill>
                  <a:srgbClr val="000000"/>
                </a:solidFill>
                <a:latin typeface="Meiryo UI" panose="020B0604030504040204" pitchFamily="50" charset="-128"/>
                <a:ea typeface="Meiryo UI" panose="020B0604030504040204" pitchFamily="50" charset="-128"/>
              </a:rPr>
              <a:t>□□</a:t>
            </a:r>
          </a:p>
        </p:txBody>
      </p:sp>
      <p:sp>
        <p:nvSpPr>
          <p:cNvPr id="105" name="AutoShape 31">
            <a:extLst>
              <a:ext uri="{FF2B5EF4-FFF2-40B4-BE49-F238E27FC236}">
                <a16:creationId xmlns:a16="http://schemas.microsoft.com/office/drawing/2014/main" id="{01E22C6B-DD98-FF32-AB50-F39C4CD7DF4E}"/>
              </a:ext>
            </a:extLst>
          </p:cNvPr>
          <p:cNvSpPr>
            <a:spLocks noChangeArrowheads="1"/>
          </p:cNvSpPr>
          <p:nvPr/>
        </p:nvSpPr>
        <p:spPr bwMode="auto">
          <a:xfrm>
            <a:off x="3881544" y="3143667"/>
            <a:ext cx="1246716" cy="268817"/>
          </a:xfrm>
          <a:prstGeom prst="roundRect">
            <a:avLst>
              <a:gd name="adj" fmla="val 16667"/>
            </a:avLst>
          </a:prstGeom>
          <a:solidFill>
            <a:srgbClr val="FFFFFF"/>
          </a:solidFill>
          <a:ln w="9525">
            <a:solidFill>
              <a:srgbClr val="808080"/>
            </a:solidFill>
            <a:round/>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参加事業者：</a:t>
            </a:r>
            <a:r>
              <a:rPr kumimoji="0" lang="en-US" altLang="ja-JP" sz="1333" kern="0">
                <a:solidFill>
                  <a:srgbClr val="000000"/>
                </a:solidFill>
                <a:latin typeface="Meiryo UI" panose="020B0604030504040204" pitchFamily="50" charset="-128"/>
                <a:ea typeface="Meiryo UI" panose="020B0604030504040204" pitchFamily="50" charset="-128"/>
              </a:rPr>
              <a:t>△△</a:t>
            </a:r>
          </a:p>
        </p:txBody>
      </p:sp>
      <p:cxnSp>
        <p:nvCxnSpPr>
          <p:cNvPr id="106" name="AutoShape 32">
            <a:extLst>
              <a:ext uri="{FF2B5EF4-FFF2-40B4-BE49-F238E27FC236}">
                <a16:creationId xmlns:a16="http://schemas.microsoft.com/office/drawing/2014/main" id="{6957B84B-47E0-E1C4-DE2F-4D4606685624}"/>
              </a:ext>
            </a:extLst>
          </p:cNvPr>
          <p:cNvCxnSpPr>
            <a:cxnSpLocks noChangeShapeType="1"/>
            <a:stCxn id="129" idx="2"/>
            <a:endCxn id="103" idx="0"/>
          </p:cNvCxnSpPr>
          <p:nvPr/>
        </p:nvCxnSpPr>
        <p:spPr bwMode="auto">
          <a:xfrm rot="5400000">
            <a:off x="2221018" y="2279008"/>
            <a:ext cx="273051" cy="1460500"/>
          </a:xfrm>
          <a:prstGeom prst="bentConnector3">
            <a:avLst>
              <a:gd name="adj1" fmla="val 50000"/>
            </a:avLst>
          </a:prstGeom>
          <a:noFill/>
          <a:ln w="9525">
            <a:solidFill>
              <a:srgbClr val="808080"/>
            </a:solidFill>
            <a:miter lim="800000"/>
            <a:headEnd/>
            <a:tailEnd/>
          </a:ln>
          <a:extLst>
            <a:ext uri="{909E8E84-426E-40DD-AFC4-6F175D3DCCD1}">
              <a14:hiddenFill xmlns:a14="http://schemas.microsoft.com/office/drawing/2010/main">
                <a:noFill/>
              </a14:hiddenFill>
            </a:ext>
          </a:extLst>
        </p:spPr>
      </p:cxnSp>
      <p:cxnSp>
        <p:nvCxnSpPr>
          <p:cNvPr id="107" name="AutoShape 33">
            <a:extLst>
              <a:ext uri="{FF2B5EF4-FFF2-40B4-BE49-F238E27FC236}">
                <a16:creationId xmlns:a16="http://schemas.microsoft.com/office/drawing/2014/main" id="{95993C35-B452-250A-C91C-F5D823E28E77}"/>
              </a:ext>
            </a:extLst>
          </p:cNvPr>
          <p:cNvCxnSpPr>
            <a:cxnSpLocks noChangeShapeType="1"/>
            <a:stCxn id="129" idx="2"/>
            <a:endCxn id="104" idx="0"/>
          </p:cNvCxnSpPr>
          <p:nvPr/>
        </p:nvCxnSpPr>
        <p:spPr bwMode="auto">
          <a:xfrm>
            <a:off x="3087793" y="2872733"/>
            <a:ext cx="2117" cy="270933"/>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108" name="AutoShape 34">
            <a:extLst>
              <a:ext uri="{FF2B5EF4-FFF2-40B4-BE49-F238E27FC236}">
                <a16:creationId xmlns:a16="http://schemas.microsoft.com/office/drawing/2014/main" id="{88E93EC4-07A0-8D26-94F5-3CE4C2D4A616}"/>
              </a:ext>
            </a:extLst>
          </p:cNvPr>
          <p:cNvCxnSpPr>
            <a:cxnSpLocks noChangeShapeType="1"/>
            <a:stCxn id="129" idx="2"/>
            <a:endCxn id="105" idx="0"/>
          </p:cNvCxnSpPr>
          <p:nvPr/>
        </p:nvCxnSpPr>
        <p:spPr bwMode="auto">
          <a:xfrm rot="16200000" flipH="1">
            <a:off x="3661411" y="2299116"/>
            <a:ext cx="270933" cy="1418167"/>
          </a:xfrm>
          <a:prstGeom prst="bentConnector3">
            <a:avLst>
              <a:gd name="adj1" fmla="val 50000"/>
            </a:avLst>
          </a:prstGeom>
          <a:noFill/>
          <a:ln w="9525">
            <a:solidFill>
              <a:srgbClr val="808080"/>
            </a:solidFill>
            <a:miter lim="800000"/>
            <a:headEnd/>
            <a:tailEnd/>
          </a:ln>
          <a:extLst>
            <a:ext uri="{909E8E84-426E-40DD-AFC4-6F175D3DCCD1}">
              <a14:hiddenFill xmlns:a14="http://schemas.microsoft.com/office/drawing/2010/main">
                <a:noFill/>
              </a14:hiddenFill>
            </a:ext>
          </a:extLst>
        </p:spPr>
      </p:cxnSp>
      <p:sp>
        <p:nvSpPr>
          <p:cNvPr id="109" name="AutoShape 35">
            <a:extLst>
              <a:ext uri="{FF2B5EF4-FFF2-40B4-BE49-F238E27FC236}">
                <a16:creationId xmlns:a16="http://schemas.microsoft.com/office/drawing/2014/main" id="{44C5B9F6-9213-09E8-104F-DA756BE564A1}"/>
              </a:ext>
            </a:extLst>
          </p:cNvPr>
          <p:cNvSpPr>
            <a:spLocks noChangeArrowheads="1"/>
          </p:cNvSpPr>
          <p:nvPr/>
        </p:nvSpPr>
        <p:spPr bwMode="auto">
          <a:xfrm>
            <a:off x="3089911" y="3715166"/>
            <a:ext cx="1951567" cy="355600"/>
          </a:xfrm>
          <a:prstGeom prst="roundRect">
            <a:avLst>
              <a:gd name="adj" fmla="val 16667"/>
            </a:avLst>
          </a:prstGeom>
          <a:solidFill>
            <a:srgbClr val="FFFFFF"/>
          </a:solidFill>
          <a:ln w="9525">
            <a:solidFill>
              <a:srgbClr val="808080"/>
            </a:solidFill>
            <a:round/>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067" kern="0">
                <a:solidFill>
                  <a:srgbClr val="000000"/>
                </a:solidFill>
                <a:latin typeface="Meiryo UI" panose="020B0604030504040204" pitchFamily="50" charset="-128"/>
                <a:ea typeface="Meiryo UI" panose="020B0604030504040204" pitchFamily="50" charset="-128"/>
              </a:rPr>
              <a:t>協力団体：</a:t>
            </a:r>
            <a:r>
              <a:rPr kumimoji="0" lang="en-US" altLang="ja-JP" sz="1067" kern="0">
                <a:solidFill>
                  <a:srgbClr val="000000"/>
                </a:solidFill>
                <a:latin typeface="Meiryo UI" panose="020B0604030504040204" pitchFamily="50" charset="-128"/>
                <a:ea typeface="Meiryo UI" panose="020B0604030504040204" pitchFamily="50" charset="-128"/>
              </a:rPr>
              <a:t>○□</a:t>
            </a:r>
            <a:r>
              <a:rPr kumimoji="0" lang="ja-JP" altLang="en-US" sz="1067" kern="0">
                <a:solidFill>
                  <a:srgbClr val="000000"/>
                </a:solidFill>
                <a:latin typeface="Meiryo UI" panose="020B0604030504040204" pitchFamily="50" charset="-128"/>
                <a:ea typeface="Meiryo UI" panose="020B0604030504040204" pitchFamily="50" charset="-128"/>
              </a:rPr>
              <a:t>（調整中）</a:t>
            </a:r>
          </a:p>
        </p:txBody>
      </p:sp>
      <p:sp>
        <p:nvSpPr>
          <p:cNvPr id="110" name="Rectangle 40">
            <a:extLst>
              <a:ext uri="{FF2B5EF4-FFF2-40B4-BE49-F238E27FC236}">
                <a16:creationId xmlns:a16="http://schemas.microsoft.com/office/drawing/2014/main" id="{62D7B681-861C-9BFF-C541-605382DB9447}"/>
              </a:ext>
            </a:extLst>
          </p:cNvPr>
          <p:cNvSpPr>
            <a:spLocks noChangeArrowheads="1"/>
          </p:cNvSpPr>
          <p:nvPr/>
        </p:nvSpPr>
        <p:spPr bwMode="auto">
          <a:xfrm>
            <a:off x="522394" y="2506551"/>
            <a:ext cx="4993217" cy="1085849"/>
          </a:xfrm>
          <a:prstGeom prst="rect">
            <a:avLst/>
          </a:prstGeom>
          <a:noFill/>
          <a:ln w="22225">
            <a:solidFill>
              <a:srgbClr val="80808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endParaRPr kumimoji="0" lang="ja-JP" altLang="en-US" sz="1333" kern="0">
              <a:solidFill>
                <a:srgbClr val="000000"/>
              </a:solidFill>
              <a:latin typeface="Meiryo UI" panose="020B0604030504040204" pitchFamily="50" charset="-128"/>
              <a:ea typeface="Meiryo UI" panose="020B0604030504040204" pitchFamily="50" charset="-128"/>
            </a:endParaRPr>
          </a:p>
        </p:txBody>
      </p:sp>
      <p:sp>
        <p:nvSpPr>
          <p:cNvPr id="111" name="Text Box 41">
            <a:extLst>
              <a:ext uri="{FF2B5EF4-FFF2-40B4-BE49-F238E27FC236}">
                <a16:creationId xmlns:a16="http://schemas.microsoft.com/office/drawing/2014/main" id="{9DBD2309-2C01-22AF-0FB1-93392F14BF5C}"/>
              </a:ext>
            </a:extLst>
          </p:cNvPr>
          <p:cNvSpPr txBox="1">
            <a:spLocks noChangeArrowheads="1"/>
          </p:cNvSpPr>
          <p:nvPr/>
        </p:nvSpPr>
        <p:spPr bwMode="auto">
          <a:xfrm>
            <a:off x="4216359" y="2316051"/>
            <a:ext cx="1146468" cy="29745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b="1" kern="0">
                <a:solidFill>
                  <a:srgbClr val="000000"/>
                </a:solidFill>
                <a:latin typeface="Meiryo UI" panose="020B0604030504040204" pitchFamily="50" charset="-128"/>
                <a:ea typeface="Meiryo UI" panose="020B0604030504040204" pitchFamily="50" charset="-128"/>
              </a:rPr>
              <a:t>コンソーシアム</a:t>
            </a:r>
          </a:p>
        </p:txBody>
      </p:sp>
      <p:sp>
        <p:nvSpPr>
          <p:cNvPr id="112" name="AutoShape 42">
            <a:extLst>
              <a:ext uri="{FF2B5EF4-FFF2-40B4-BE49-F238E27FC236}">
                <a16:creationId xmlns:a16="http://schemas.microsoft.com/office/drawing/2014/main" id="{5F820C54-6D9F-D710-BB61-1908BE19191B}"/>
              </a:ext>
            </a:extLst>
          </p:cNvPr>
          <p:cNvSpPr>
            <a:spLocks noChangeArrowheads="1"/>
          </p:cNvSpPr>
          <p:nvPr/>
        </p:nvSpPr>
        <p:spPr bwMode="auto">
          <a:xfrm>
            <a:off x="1057911" y="3715166"/>
            <a:ext cx="1960033" cy="355600"/>
          </a:xfrm>
          <a:prstGeom prst="roundRect">
            <a:avLst>
              <a:gd name="adj" fmla="val 16667"/>
            </a:avLst>
          </a:prstGeom>
          <a:solidFill>
            <a:srgbClr val="FFFFFF"/>
          </a:solidFill>
          <a:ln w="9525">
            <a:solidFill>
              <a:srgbClr val="808080"/>
            </a:solidFill>
            <a:round/>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067" kern="0">
                <a:solidFill>
                  <a:srgbClr val="000000"/>
                </a:solidFill>
                <a:latin typeface="Meiryo UI" panose="020B0604030504040204" pitchFamily="50" charset="-128"/>
                <a:ea typeface="Meiryo UI" panose="020B0604030504040204" pitchFamily="50" charset="-128"/>
              </a:rPr>
              <a:t>協力団体：</a:t>
            </a:r>
            <a:r>
              <a:rPr kumimoji="0" lang="en-US" altLang="ja-JP" sz="1067" kern="0">
                <a:solidFill>
                  <a:srgbClr val="000000"/>
                </a:solidFill>
                <a:latin typeface="Meiryo UI" panose="020B0604030504040204" pitchFamily="50" charset="-128"/>
                <a:ea typeface="Meiryo UI" panose="020B0604030504040204" pitchFamily="50" charset="-128"/>
              </a:rPr>
              <a:t>△□</a:t>
            </a:r>
            <a:r>
              <a:rPr kumimoji="0" lang="ja-JP" altLang="en-US" sz="1067" kern="0">
                <a:solidFill>
                  <a:srgbClr val="000000"/>
                </a:solidFill>
                <a:latin typeface="Meiryo UI" panose="020B0604030504040204" pitchFamily="50" charset="-128"/>
                <a:ea typeface="Meiryo UI" panose="020B0604030504040204" pitchFamily="50" charset="-128"/>
              </a:rPr>
              <a:t>地域版協議会</a:t>
            </a:r>
          </a:p>
          <a:p>
            <a:pPr algn="ctr" defTabSz="1219170" eaLnBrk="1" fontAlgn="base" hangingPunct="1">
              <a:spcBef>
                <a:spcPct val="0"/>
              </a:spcBef>
              <a:spcAft>
                <a:spcPct val="0"/>
              </a:spcAft>
            </a:pPr>
            <a:r>
              <a:rPr kumimoji="0" lang="ja-JP" altLang="en-US" sz="1067" kern="0">
                <a:solidFill>
                  <a:srgbClr val="000000"/>
                </a:solidFill>
                <a:latin typeface="Meiryo UI" panose="020B0604030504040204" pitchFamily="50" charset="-128"/>
                <a:ea typeface="Meiryo UI" panose="020B0604030504040204" pitchFamily="50" charset="-128"/>
              </a:rPr>
              <a:t>（調整済み）</a:t>
            </a:r>
          </a:p>
        </p:txBody>
      </p:sp>
      <p:sp>
        <p:nvSpPr>
          <p:cNvPr id="113" name="AutoShape 10">
            <a:extLst>
              <a:ext uri="{FF2B5EF4-FFF2-40B4-BE49-F238E27FC236}">
                <a16:creationId xmlns:a16="http://schemas.microsoft.com/office/drawing/2014/main" id="{E85B71DC-8E92-0828-370F-24B6B81F6CF9}"/>
              </a:ext>
            </a:extLst>
          </p:cNvPr>
          <p:cNvSpPr>
            <a:spLocks noChangeArrowheads="1"/>
          </p:cNvSpPr>
          <p:nvPr/>
        </p:nvSpPr>
        <p:spPr bwMode="auto">
          <a:xfrm>
            <a:off x="5091047" y="80860"/>
            <a:ext cx="6853682" cy="652017"/>
          </a:xfrm>
          <a:prstGeom prst="roundRect">
            <a:avLst>
              <a:gd name="adj" fmla="val 16667"/>
            </a:avLst>
          </a:prstGeom>
          <a:solidFill>
            <a:srgbClr val="FFFF99"/>
          </a:solidFill>
          <a:ln w="19050">
            <a:solidFill>
              <a:srgbClr val="000000"/>
            </a:solidFill>
            <a:round/>
            <a:headEnd/>
            <a:tailEnd/>
          </a:ln>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defTabSz="1219170" eaLnBrk="1" fontAlgn="base" hangingPunct="1">
              <a:spcBef>
                <a:spcPct val="0"/>
              </a:spcBef>
              <a:spcAft>
                <a:spcPct val="0"/>
              </a:spcAft>
            </a:pPr>
            <a:r>
              <a:rPr kumimoji="0" lang="ja-JP" altLang="en-US" sz="1200" kern="0">
                <a:solidFill>
                  <a:srgbClr val="000000"/>
                </a:solidFill>
                <a:latin typeface="Meiryo UI" panose="020B0604030504040204" pitchFamily="50" charset="-128"/>
                <a:ea typeface="Meiryo UI" panose="020B0604030504040204" pitchFamily="50" charset="-128"/>
              </a:rPr>
              <a:t>・以下に示した形式（図・表）で記載すること。</a:t>
            </a:r>
          </a:p>
          <a:p>
            <a:pPr defTabSz="1219170" eaLnBrk="1" fontAlgn="base" hangingPunct="1">
              <a:spcBef>
                <a:spcPct val="0"/>
              </a:spcBef>
              <a:spcAft>
                <a:spcPct val="0"/>
              </a:spcAft>
            </a:pPr>
            <a:r>
              <a:rPr kumimoji="0" lang="ja-JP" altLang="en-US" sz="1200" kern="0">
                <a:solidFill>
                  <a:srgbClr val="000000"/>
                </a:solidFill>
                <a:latin typeface="Meiryo UI" panose="020B0604030504040204" pitchFamily="50" charset="-128"/>
                <a:ea typeface="Meiryo UI" panose="020B0604030504040204" pitchFamily="50" charset="-128"/>
              </a:rPr>
              <a:t>・協力団体については、提案時点での協業確度を記載すること。（調整済み、調整中、今後調整予定など）</a:t>
            </a:r>
            <a:endParaRPr kumimoji="0" lang="en-US" altLang="ja-JP" sz="1200" kern="0">
              <a:solidFill>
                <a:srgbClr val="000000"/>
              </a:solidFill>
              <a:latin typeface="Meiryo UI" panose="020B0604030504040204" pitchFamily="50" charset="-128"/>
              <a:ea typeface="Meiryo UI" panose="020B0604030504040204" pitchFamily="50" charset="-128"/>
            </a:endParaRPr>
          </a:p>
          <a:p>
            <a:pPr defTabSz="1219170" eaLnBrk="1" fontAlgn="base" hangingPunct="1">
              <a:spcBef>
                <a:spcPct val="0"/>
              </a:spcBef>
              <a:spcAft>
                <a:spcPct val="0"/>
              </a:spcAft>
            </a:pPr>
            <a:r>
              <a:rPr kumimoji="0" lang="ja-JP" altLang="en-US" sz="1200" kern="0">
                <a:solidFill>
                  <a:srgbClr val="000000"/>
                </a:solidFill>
                <a:latin typeface="Meiryo UI" panose="020B0604030504040204" pitchFamily="50" charset="-128"/>
                <a:ea typeface="Meiryo UI" panose="020B0604030504040204" pitchFamily="50" charset="-128"/>
              </a:rPr>
              <a:t>・必要に応じてページを増やしても構わない。</a:t>
            </a:r>
            <a:endParaRPr kumimoji="0" lang="ja-JP" altLang="ja-JP" sz="1200" kern="0">
              <a:solidFill>
                <a:srgbClr val="000000"/>
              </a:solidFill>
              <a:latin typeface="Meiryo UI" panose="020B0604030504040204" pitchFamily="50" charset="-128"/>
              <a:ea typeface="Meiryo UI" panose="020B0604030504040204" pitchFamily="50" charset="-128"/>
            </a:endParaRPr>
          </a:p>
        </p:txBody>
      </p:sp>
      <p:sp>
        <p:nvSpPr>
          <p:cNvPr id="114" name="Rectangle 124">
            <a:extLst>
              <a:ext uri="{FF2B5EF4-FFF2-40B4-BE49-F238E27FC236}">
                <a16:creationId xmlns:a16="http://schemas.microsoft.com/office/drawing/2014/main" id="{0E0FD34E-B113-5B76-AFFF-FE25A1A02259}"/>
              </a:ext>
            </a:extLst>
          </p:cNvPr>
          <p:cNvSpPr>
            <a:spLocks noChangeArrowheads="1"/>
          </p:cNvSpPr>
          <p:nvPr/>
        </p:nvSpPr>
        <p:spPr bwMode="auto">
          <a:xfrm>
            <a:off x="6695777" y="2577324"/>
            <a:ext cx="1440000" cy="432000"/>
          </a:xfrm>
          <a:prstGeom prst="rect">
            <a:avLst/>
          </a:prstGeom>
          <a:solidFill>
            <a:srgbClr val="FFFFFF"/>
          </a:solidFill>
          <a:ln w="9525">
            <a:solidFill>
              <a:srgbClr val="00000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総括事業代表者</a:t>
            </a:r>
            <a:endParaRPr kumimoji="0" lang="en-US" altLang="ja-JP" sz="1333" kern="0">
              <a:solidFill>
                <a:srgbClr val="000000"/>
              </a:solidFill>
              <a:latin typeface="Meiryo UI" panose="020B0604030504040204" pitchFamily="50" charset="-128"/>
              <a:ea typeface="Meiryo UI" panose="020B0604030504040204" pitchFamily="50" charset="-128"/>
            </a:endParaRPr>
          </a:p>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（プロジェクトリーダー）</a:t>
            </a:r>
          </a:p>
        </p:txBody>
      </p:sp>
      <p:sp>
        <p:nvSpPr>
          <p:cNvPr id="115" name="Rectangle 125">
            <a:extLst>
              <a:ext uri="{FF2B5EF4-FFF2-40B4-BE49-F238E27FC236}">
                <a16:creationId xmlns:a16="http://schemas.microsoft.com/office/drawing/2014/main" id="{9EF7DC6B-245D-5F73-8BA0-2A14EF26A705}"/>
              </a:ext>
            </a:extLst>
          </p:cNvPr>
          <p:cNvSpPr>
            <a:spLocks noChangeArrowheads="1"/>
          </p:cNvSpPr>
          <p:nvPr/>
        </p:nvSpPr>
        <p:spPr bwMode="auto">
          <a:xfrm>
            <a:off x="6498158" y="3715167"/>
            <a:ext cx="1008000" cy="288000"/>
          </a:xfrm>
          <a:prstGeom prst="rect">
            <a:avLst/>
          </a:prstGeom>
          <a:solidFill>
            <a:srgbClr val="FFFFFF"/>
          </a:solidFill>
          <a:ln w="9525">
            <a:solidFill>
              <a:srgbClr val="00000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●●担当</a:t>
            </a:r>
          </a:p>
        </p:txBody>
      </p:sp>
      <p:sp>
        <p:nvSpPr>
          <p:cNvPr id="116" name="Rectangle 126">
            <a:extLst>
              <a:ext uri="{FF2B5EF4-FFF2-40B4-BE49-F238E27FC236}">
                <a16:creationId xmlns:a16="http://schemas.microsoft.com/office/drawing/2014/main" id="{BE6E216A-8DE9-F40F-2E80-BC9F16F79437}"/>
              </a:ext>
            </a:extLst>
          </p:cNvPr>
          <p:cNvSpPr>
            <a:spLocks noChangeArrowheads="1"/>
          </p:cNvSpPr>
          <p:nvPr/>
        </p:nvSpPr>
        <p:spPr bwMode="auto">
          <a:xfrm>
            <a:off x="7654212" y="3715167"/>
            <a:ext cx="1008000" cy="288000"/>
          </a:xfrm>
          <a:prstGeom prst="rect">
            <a:avLst/>
          </a:prstGeom>
          <a:solidFill>
            <a:srgbClr val="FFFFFF"/>
          </a:solidFill>
          <a:ln w="9525">
            <a:solidFill>
              <a:srgbClr val="00000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■■担当</a:t>
            </a:r>
          </a:p>
        </p:txBody>
      </p:sp>
      <p:sp>
        <p:nvSpPr>
          <p:cNvPr id="117" name="Rectangle 127">
            <a:extLst>
              <a:ext uri="{FF2B5EF4-FFF2-40B4-BE49-F238E27FC236}">
                <a16:creationId xmlns:a16="http://schemas.microsoft.com/office/drawing/2014/main" id="{672AEB5C-563E-F43A-7030-0D5B02A1916E}"/>
              </a:ext>
            </a:extLst>
          </p:cNvPr>
          <p:cNvSpPr>
            <a:spLocks noChangeArrowheads="1"/>
          </p:cNvSpPr>
          <p:nvPr/>
        </p:nvSpPr>
        <p:spPr bwMode="auto">
          <a:xfrm>
            <a:off x="10708243" y="3715167"/>
            <a:ext cx="1008000" cy="288000"/>
          </a:xfrm>
          <a:prstGeom prst="rect">
            <a:avLst/>
          </a:prstGeom>
          <a:solidFill>
            <a:srgbClr val="FFFFFF"/>
          </a:solidFill>
          <a:ln w="9525">
            <a:solidFill>
              <a:srgbClr val="00000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▲▲担当</a:t>
            </a:r>
          </a:p>
        </p:txBody>
      </p:sp>
      <p:sp>
        <p:nvSpPr>
          <p:cNvPr id="118" name="Rectangle 128">
            <a:extLst>
              <a:ext uri="{FF2B5EF4-FFF2-40B4-BE49-F238E27FC236}">
                <a16:creationId xmlns:a16="http://schemas.microsoft.com/office/drawing/2014/main" id="{F17698AE-4F90-CF97-FD7D-B209653E60A9}"/>
              </a:ext>
            </a:extLst>
          </p:cNvPr>
          <p:cNvSpPr>
            <a:spLocks noChangeArrowheads="1"/>
          </p:cNvSpPr>
          <p:nvPr/>
        </p:nvSpPr>
        <p:spPr bwMode="auto">
          <a:xfrm>
            <a:off x="8810265" y="3715167"/>
            <a:ext cx="1008000" cy="288000"/>
          </a:xfrm>
          <a:prstGeom prst="rect">
            <a:avLst/>
          </a:prstGeom>
          <a:solidFill>
            <a:srgbClr val="FFFFFF"/>
          </a:solidFill>
          <a:ln w="9525">
            <a:solidFill>
              <a:srgbClr val="00000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会計担当</a:t>
            </a:r>
          </a:p>
        </p:txBody>
      </p:sp>
      <p:cxnSp>
        <p:nvCxnSpPr>
          <p:cNvPr id="120" name="AutoShape 130">
            <a:extLst>
              <a:ext uri="{FF2B5EF4-FFF2-40B4-BE49-F238E27FC236}">
                <a16:creationId xmlns:a16="http://schemas.microsoft.com/office/drawing/2014/main" id="{D35A80FF-0E5A-79E4-6029-7D28C5274A90}"/>
              </a:ext>
            </a:extLst>
          </p:cNvPr>
          <p:cNvCxnSpPr>
            <a:cxnSpLocks noChangeShapeType="1"/>
            <a:stCxn id="114" idx="2"/>
            <a:endCxn id="118" idx="0"/>
          </p:cNvCxnSpPr>
          <p:nvPr/>
        </p:nvCxnSpPr>
        <p:spPr bwMode="auto">
          <a:xfrm rot="16200000" flipH="1">
            <a:off x="8012100" y="2413001"/>
            <a:ext cx="705843" cy="1898488"/>
          </a:xfrm>
          <a:prstGeom prst="bentConnector3">
            <a:avLst>
              <a:gd name="adj1" fmla="val 50000"/>
            </a:avLst>
          </a:prstGeom>
          <a:noFill/>
          <a:ln w="9525">
            <a:solidFill>
              <a:srgbClr val="808080"/>
            </a:solidFill>
            <a:miter lim="800000"/>
            <a:headEnd/>
            <a:tailEnd/>
          </a:ln>
          <a:extLst>
            <a:ext uri="{909E8E84-426E-40DD-AFC4-6F175D3DCCD1}">
              <a14:hiddenFill xmlns:a14="http://schemas.microsoft.com/office/drawing/2010/main">
                <a:noFill/>
              </a14:hiddenFill>
            </a:ext>
          </a:extLst>
        </p:spPr>
      </p:cxnSp>
      <p:cxnSp>
        <p:nvCxnSpPr>
          <p:cNvPr id="121" name="AutoShape 131">
            <a:extLst>
              <a:ext uri="{FF2B5EF4-FFF2-40B4-BE49-F238E27FC236}">
                <a16:creationId xmlns:a16="http://schemas.microsoft.com/office/drawing/2014/main" id="{A59F658C-E0D3-BECE-105A-36AF0DD618B2}"/>
              </a:ext>
            </a:extLst>
          </p:cNvPr>
          <p:cNvCxnSpPr>
            <a:cxnSpLocks noChangeShapeType="1"/>
            <a:stCxn id="114" idx="2"/>
            <a:endCxn id="116" idx="0"/>
          </p:cNvCxnSpPr>
          <p:nvPr/>
        </p:nvCxnSpPr>
        <p:spPr bwMode="auto">
          <a:xfrm rot="16200000" flipH="1">
            <a:off x="7434073" y="2991027"/>
            <a:ext cx="705843" cy="742435"/>
          </a:xfrm>
          <a:prstGeom prst="bentConnector3">
            <a:avLst>
              <a:gd name="adj1" fmla="val 50000"/>
            </a:avLst>
          </a:prstGeom>
          <a:noFill/>
          <a:ln w="9525">
            <a:solidFill>
              <a:srgbClr val="808080"/>
            </a:solidFill>
            <a:miter lim="800000"/>
            <a:headEnd/>
            <a:tailEnd/>
          </a:ln>
          <a:extLst>
            <a:ext uri="{909E8E84-426E-40DD-AFC4-6F175D3DCCD1}">
              <a14:hiddenFill xmlns:a14="http://schemas.microsoft.com/office/drawing/2010/main">
                <a:noFill/>
              </a14:hiddenFill>
            </a:ext>
          </a:extLst>
        </p:spPr>
      </p:cxnSp>
      <p:cxnSp>
        <p:nvCxnSpPr>
          <p:cNvPr id="122" name="AutoShape 132">
            <a:extLst>
              <a:ext uri="{FF2B5EF4-FFF2-40B4-BE49-F238E27FC236}">
                <a16:creationId xmlns:a16="http://schemas.microsoft.com/office/drawing/2014/main" id="{A0177AE8-409C-EBC5-6EEF-859156C33840}"/>
              </a:ext>
            </a:extLst>
          </p:cNvPr>
          <p:cNvCxnSpPr>
            <a:cxnSpLocks noChangeShapeType="1"/>
            <a:stCxn id="128" idx="2"/>
            <a:endCxn id="117" idx="0"/>
          </p:cNvCxnSpPr>
          <p:nvPr/>
        </p:nvCxnSpPr>
        <p:spPr bwMode="auto">
          <a:xfrm>
            <a:off x="11212243" y="3009324"/>
            <a:ext cx="0" cy="705843"/>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123" name="AutoShape 133">
            <a:extLst>
              <a:ext uri="{FF2B5EF4-FFF2-40B4-BE49-F238E27FC236}">
                <a16:creationId xmlns:a16="http://schemas.microsoft.com/office/drawing/2014/main" id="{A8BB5CDB-2124-E9C1-7DF6-5D30D75AA151}"/>
              </a:ext>
            </a:extLst>
          </p:cNvPr>
          <p:cNvCxnSpPr>
            <a:cxnSpLocks noChangeShapeType="1"/>
            <a:stCxn id="115" idx="0"/>
            <a:endCxn id="114" idx="2"/>
          </p:cNvCxnSpPr>
          <p:nvPr/>
        </p:nvCxnSpPr>
        <p:spPr bwMode="auto">
          <a:xfrm rot="5400000" flipH="1" flipV="1">
            <a:off x="6856046" y="3155437"/>
            <a:ext cx="705843" cy="413619"/>
          </a:xfrm>
          <a:prstGeom prst="bentConnector3">
            <a:avLst>
              <a:gd name="adj1" fmla="val 50000"/>
            </a:avLst>
          </a:prstGeom>
          <a:noFill/>
          <a:ln w="9525">
            <a:solidFill>
              <a:srgbClr val="808080"/>
            </a:solidFill>
            <a:miter lim="800000"/>
            <a:headEnd/>
            <a:tailEnd/>
          </a:ln>
          <a:extLst>
            <a:ext uri="{909E8E84-426E-40DD-AFC4-6F175D3DCCD1}">
              <a14:hiddenFill xmlns:a14="http://schemas.microsoft.com/office/drawing/2010/main">
                <a:noFill/>
              </a14:hiddenFill>
            </a:ext>
          </a:extLst>
        </p:spPr>
      </p:cxnSp>
      <p:cxnSp>
        <p:nvCxnSpPr>
          <p:cNvPr id="124" name="AutoShape 32">
            <a:extLst>
              <a:ext uri="{FF2B5EF4-FFF2-40B4-BE49-F238E27FC236}">
                <a16:creationId xmlns:a16="http://schemas.microsoft.com/office/drawing/2014/main" id="{D6B7E190-4F84-6FDF-B770-A1CF631E1530}"/>
              </a:ext>
            </a:extLst>
          </p:cNvPr>
          <p:cNvCxnSpPr>
            <a:cxnSpLocks noChangeShapeType="1"/>
            <a:stCxn id="129" idx="1"/>
            <a:endCxn id="112" idx="1"/>
          </p:cNvCxnSpPr>
          <p:nvPr/>
        </p:nvCxnSpPr>
        <p:spPr bwMode="auto">
          <a:xfrm rot="10800000" flipV="1">
            <a:off x="1057911" y="2737267"/>
            <a:ext cx="1212849" cy="1155700"/>
          </a:xfrm>
          <a:prstGeom prst="bentConnector3">
            <a:avLst>
              <a:gd name="adj1" fmla="val 125130"/>
            </a:avLst>
          </a:prstGeom>
          <a:noFill/>
          <a:ln w="9525">
            <a:solidFill>
              <a:srgbClr val="808080"/>
            </a:solidFill>
            <a:miter lim="800000"/>
            <a:headEnd/>
            <a:tailEnd/>
          </a:ln>
          <a:extLst>
            <a:ext uri="{909E8E84-426E-40DD-AFC4-6F175D3DCCD1}">
              <a14:hiddenFill xmlns:a14="http://schemas.microsoft.com/office/drawing/2010/main">
                <a:noFill/>
              </a14:hiddenFill>
            </a:ext>
          </a:extLst>
        </p:spPr>
      </p:cxnSp>
      <p:grpSp>
        <p:nvGrpSpPr>
          <p:cNvPr id="125" name="Group 135">
            <a:extLst>
              <a:ext uri="{FF2B5EF4-FFF2-40B4-BE49-F238E27FC236}">
                <a16:creationId xmlns:a16="http://schemas.microsoft.com/office/drawing/2014/main" id="{407054BB-8119-F552-B75D-2F5EF8AE876A}"/>
              </a:ext>
            </a:extLst>
          </p:cNvPr>
          <p:cNvGrpSpPr>
            <a:grpSpLocks/>
          </p:cNvGrpSpPr>
          <p:nvPr/>
        </p:nvGrpSpPr>
        <p:grpSpPr bwMode="auto">
          <a:xfrm>
            <a:off x="415502" y="2220770"/>
            <a:ext cx="1248833" cy="268816"/>
            <a:chOff x="307" y="1434"/>
            <a:chExt cx="590" cy="227"/>
          </a:xfrm>
        </p:grpSpPr>
        <p:sp>
          <p:nvSpPr>
            <p:cNvPr id="126" name="Rectangle 6">
              <a:extLst>
                <a:ext uri="{FF2B5EF4-FFF2-40B4-BE49-F238E27FC236}">
                  <a16:creationId xmlns:a16="http://schemas.microsoft.com/office/drawing/2014/main" id="{802F070B-993D-3D4A-1AB6-FB0C6DEE389C}"/>
                </a:ext>
              </a:extLst>
            </p:cNvPr>
            <p:cNvSpPr>
              <a:spLocks noChangeArrowheads="1"/>
            </p:cNvSpPr>
            <p:nvPr/>
          </p:nvSpPr>
          <p:spPr bwMode="auto">
            <a:xfrm>
              <a:off x="307" y="1435"/>
              <a:ext cx="590" cy="226"/>
            </a:xfrm>
            <a:prstGeom prst="rect">
              <a:avLst/>
            </a:prstGeom>
            <a:solidFill>
              <a:srgbClr val="99CCFF"/>
            </a:solidFill>
            <a:ln w="9525">
              <a:solidFill>
                <a:srgbClr val="80808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endParaRPr kumimoji="0" lang="ja-JP" altLang="en-US" sz="2133" b="1" kern="0">
                <a:solidFill>
                  <a:srgbClr val="000000"/>
                </a:solidFill>
                <a:latin typeface="Meiryo UI" panose="020B0604030504040204" pitchFamily="50" charset="-128"/>
                <a:ea typeface="Meiryo UI" panose="020B0604030504040204" pitchFamily="50" charset="-128"/>
              </a:endParaRPr>
            </a:p>
          </p:txBody>
        </p:sp>
        <p:sp>
          <p:nvSpPr>
            <p:cNvPr id="127" name="Rectangle 130">
              <a:extLst>
                <a:ext uri="{FF2B5EF4-FFF2-40B4-BE49-F238E27FC236}">
                  <a16:creationId xmlns:a16="http://schemas.microsoft.com/office/drawing/2014/main" id="{279D3B92-706D-649F-8580-8F58436EE1F8}"/>
                </a:ext>
              </a:extLst>
            </p:cNvPr>
            <p:cNvSpPr>
              <a:spLocks noChangeArrowheads="1"/>
            </p:cNvSpPr>
            <p:nvPr/>
          </p:nvSpPr>
          <p:spPr bwMode="auto">
            <a:xfrm>
              <a:off x="307" y="1434"/>
              <a:ext cx="589"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2133" b="1" kern="0">
                  <a:solidFill>
                    <a:srgbClr val="000000"/>
                  </a:solidFill>
                  <a:latin typeface="Meiryo UI" panose="020B0604030504040204" pitchFamily="50" charset="-128"/>
                  <a:ea typeface="Meiryo UI" panose="020B0604030504040204" pitchFamily="50" charset="-128"/>
                </a:rPr>
                <a:t>記述例</a:t>
              </a:r>
            </a:p>
          </p:txBody>
        </p:sp>
      </p:grpSp>
      <p:sp>
        <p:nvSpPr>
          <p:cNvPr id="128" name="Rectangle 172">
            <a:extLst>
              <a:ext uri="{FF2B5EF4-FFF2-40B4-BE49-F238E27FC236}">
                <a16:creationId xmlns:a16="http://schemas.microsoft.com/office/drawing/2014/main" id="{231F63F1-B02C-8618-0E74-E35B2BB8173A}"/>
              </a:ext>
            </a:extLst>
          </p:cNvPr>
          <p:cNvSpPr>
            <a:spLocks noChangeArrowheads="1"/>
          </p:cNvSpPr>
          <p:nvPr/>
        </p:nvSpPr>
        <p:spPr bwMode="auto">
          <a:xfrm>
            <a:off x="10492243" y="2577324"/>
            <a:ext cx="1440000" cy="432000"/>
          </a:xfrm>
          <a:prstGeom prst="rect">
            <a:avLst/>
          </a:prstGeom>
          <a:solidFill>
            <a:srgbClr val="FFFFFF"/>
          </a:solidFill>
          <a:ln w="9525">
            <a:solidFill>
              <a:srgbClr val="00000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zh-TW" altLang="en-US" sz="1333" kern="0">
                <a:solidFill>
                  <a:srgbClr val="000000"/>
                </a:solidFill>
                <a:latin typeface="Meiryo UI" panose="020B0604030504040204" pitchFamily="50" charset="-128"/>
                <a:ea typeface="Meiryo UI" panose="020B0604030504040204" pitchFamily="50" charset="-128"/>
              </a:rPr>
              <a:t>副総括事業代表者</a:t>
            </a:r>
            <a:endParaRPr kumimoji="0" lang="en-US" altLang="zh-TW" sz="1333" kern="0">
              <a:solidFill>
                <a:srgbClr val="000000"/>
              </a:solidFill>
              <a:latin typeface="Meiryo UI" panose="020B0604030504040204" pitchFamily="50" charset="-128"/>
              <a:ea typeface="Meiryo UI" panose="020B0604030504040204" pitchFamily="50" charset="-128"/>
            </a:endParaRPr>
          </a:p>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（サブリーダー）</a:t>
            </a:r>
            <a:endParaRPr kumimoji="0" lang="en-US" altLang="ja-JP" sz="1333" kern="0">
              <a:solidFill>
                <a:srgbClr val="000000"/>
              </a:solidFill>
              <a:latin typeface="Meiryo UI" panose="020B0604030504040204" pitchFamily="50" charset="-128"/>
              <a:ea typeface="Meiryo UI" panose="020B0604030504040204" pitchFamily="50" charset="-128"/>
            </a:endParaRPr>
          </a:p>
        </p:txBody>
      </p:sp>
      <p:sp>
        <p:nvSpPr>
          <p:cNvPr id="129" name="AutoShape 28">
            <a:extLst>
              <a:ext uri="{FF2B5EF4-FFF2-40B4-BE49-F238E27FC236}">
                <a16:creationId xmlns:a16="http://schemas.microsoft.com/office/drawing/2014/main" id="{55AA6F31-56C2-F378-24BB-DE14D8826B6F}"/>
              </a:ext>
            </a:extLst>
          </p:cNvPr>
          <p:cNvSpPr>
            <a:spLocks noChangeArrowheads="1"/>
          </p:cNvSpPr>
          <p:nvPr/>
        </p:nvSpPr>
        <p:spPr bwMode="auto">
          <a:xfrm>
            <a:off x="2270760" y="2603917"/>
            <a:ext cx="1634067" cy="268816"/>
          </a:xfrm>
          <a:prstGeom prst="roundRect">
            <a:avLst>
              <a:gd name="adj" fmla="val 16667"/>
            </a:avLst>
          </a:prstGeom>
          <a:solidFill>
            <a:srgbClr val="FFFFFF"/>
          </a:solidFill>
          <a:ln w="9525">
            <a:solidFill>
              <a:srgbClr val="808080"/>
            </a:solidFill>
            <a:round/>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endParaRPr kumimoji="0" lang="ja-JP" altLang="en-US" sz="1333" kern="0">
              <a:solidFill>
                <a:srgbClr val="000000"/>
              </a:solidFill>
              <a:latin typeface="Meiryo UI" panose="020B0604030504040204" pitchFamily="50" charset="-128"/>
              <a:ea typeface="Meiryo UI" panose="020B0604030504040204" pitchFamily="50" charset="-128"/>
            </a:endParaRPr>
          </a:p>
          <a:p>
            <a:pPr algn="ctr" defTabSz="1219170" eaLnBrk="1" fontAlgn="base" hangingPunct="1">
              <a:spcBef>
                <a:spcPct val="0"/>
              </a:spcBef>
              <a:spcAft>
                <a:spcPct val="0"/>
              </a:spcAft>
            </a:pPr>
            <a:r>
              <a:rPr kumimoji="0" lang="ja-JP" altLang="en-US" sz="1333" kern="0">
                <a:solidFill>
                  <a:srgbClr val="000000"/>
                </a:solidFill>
                <a:latin typeface="Meiryo UI" panose="020B0604030504040204" pitchFamily="50" charset="-128"/>
                <a:ea typeface="Meiryo UI" panose="020B0604030504040204" pitchFamily="50" charset="-128"/>
              </a:rPr>
              <a:t>代表事業者：</a:t>
            </a:r>
            <a:r>
              <a:rPr kumimoji="0" lang="en-US" altLang="ja-JP" sz="1333" kern="0">
                <a:solidFill>
                  <a:srgbClr val="000000"/>
                </a:solidFill>
                <a:latin typeface="Meiryo UI" panose="020B0604030504040204" pitchFamily="50" charset="-128"/>
                <a:ea typeface="Meiryo UI" panose="020B0604030504040204" pitchFamily="50" charset="-128"/>
              </a:rPr>
              <a:t>○○</a:t>
            </a:r>
          </a:p>
          <a:p>
            <a:pPr algn="ctr" defTabSz="1219170" eaLnBrk="1" fontAlgn="base" hangingPunct="1">
              <a:spcBef>
                <a:spcPct val="0"/>
              </a:spcBef>
              <a:spcAft>
                <a:spcPct val="0"/>
              </a:spcAft>
            </a:pPr>
            <a:endParaRPr kumimoji="0" lang="ja-JP" altLang="en-US" sz="1333" kern="0">
              <a:solidFill>
                <a:srgbClr val="000000"/>
              </a:solidFill>
              <a:latin typeface="Meiryo UI" panose="020B0604030504040204" pitchFamily="50" charset="-128"/>
              <a:ea typeface="Meiryo UI" panose="020B0604030504040204" pitchFamily="50" charset="-128"/>
            </a:endParaRPr>
          </a:p>
        </p:txBody>
      </p:sp>
      <p:cxnSp>
        <p:nvCxnSpPr>
          <p:cNvPr id="130" name="AutoShape 32">
            <a:extLst>
              <a:ext uri="{FF2B5EF4-FFF2-40B4-BE49-F238E27FC236}">
                <a16:creationId xmlns:a16="http://schemas.microsoft.com/office/drawing/2014/main" id="{A9393177-DD6E-737F-9162-369B556EA739}"/>
              </a:ext>
            </a:extLst>
          </p:cNvPr>
          <p:cNvCxnSpPr>
            <a:cxnSpLocks noChangeShapeType="1"/>
            <a:stCxn id="129" idx="3"/>
          </p:cNvCxnSpPr>
          <p:nvPr/>
        </p:nvCxnSpPr>
        <p:spPr bwMode="auto">
          <a:xfrm>
            <a:off x="3904826" y="2739384"/>
            <a:ext cx="1136651" cy="1153583"/>
          </a:xfrm>
          <a:prstGeom prst="bentConnector3">
            <a:avLst>
              <a:gd name="adj1" fmla="val 126815"/>
            </a:avLst>
          </a:prstGeom>
          <a:noFill/>
          <a:ln w="9525">
            <a:solidFill>
              <a:srgbClr val="808080"/>
            </a:solidFill>
            <a:miter lim="800000"/>
            <a:headEnd/>
            <a:tailEnd/>
          </a:ln>
          <a:extLst>
            <a:ext uri="{909E8E84-426E-40DD-AFC4-6F175D3DCCD1}">
              <a14:hiddenFill xmlns:a14="http://schemas.microsoft.com/office/drawing/2010/main">
                <a:noFill/>
              </a14:hiddenFill>
            </a:ext>
          </a:extLst>
        </p:spPr>
      </p:cxnSp>
      <p:sp>
        <p:nvSpPr>
          <p:cNvPr id="131" name="Rectangle 40">
            <a:extLst>
              <a:ext uri="{FF2B5EF4-FFF2-40B4-BE49-F238E27FC236}">
                <a16:creationId xmlns:a16="http://schemas.microsoft.com/office/drawing/2014/main" id="{412FC33B-862B-F35C-79CC-0BA525215A8B}"/>
              </a:ext>
            </a:extLst>
          </p:cNvPr>
          <p:cNvSpPr>
            <a:spLocks noChangeArrowheads="1"/>
          </p:cNvSpPr>
          <p:nvPr/>
        </p:nvSpPr>
        <p:spPr bwMode="auto">
          <a:xfrm>
            <a:off x="6392758" y="2426118"/>
            <a:ext cx="3537166" cy="1749642"/>
          </a:xfrm>
          <a:prstGeom prst="rect">
            <a:avLst/>
          </a:prstGeom>
          <a:noFill/>
          <a:ln w="22225">
            <a:solidFill>
              <a:srgbClr val="80808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endParaRPr kumimoji="0" lang="ja-JP" altLang="en-US" sz="1333" kern="0">
              <a:solidFill>
                <a:srgbClr val="000000"/>
              </a:solidFill>
              <a:latin typeface="Meiryo UI" panose="020B0604030504040204" pitchFamily="50" charset="-128"/>
              <a:ea typeface="Meiryo UI" panose="020B0604030504040204" pitchFamily="50" charset="-128"/>
            </a:endParaRPr>
          </a:p>
        </p:txBody>
      </p:sp>
      <p:grpSp>
        <p:nvGrpSpPr>
          <p:cNvPr id="132" name="Group 176">
            <a:extLst>
              <a:ext uri="{FF2B5EF4-FFF2-40B4-BE49-F238E27FC236}">
                <a16:creationId xmlns:a16="http://schemas.microsoft.com/office/drawing/2014/main" id="{61042023-4EFD-02B9-7751-1FC98490F779}"/>
              </a:ext>
            </a:extLst>
          </p:cNvPr>
          <p:cNvGrpSpPr>
            <a:grpSpLocks/>
          </p:cNvGrpSpPr>
          <p:nvPr/>
        </p:nvGrpSpPr>
        <p:grpSpPr bwMode="auto">
          <a:xfrm>
            <a:off x="6385846" y="2085769"/>
            <a:ext cx="1248833" cy="268817"/>
            <a:chOff x="2757" y="1706"/>
            <a:chExt cx="590" cy="227"/>
          </a:xfrm>
        </p:grpSpPr>
        <p:sp>
          <p:nvSpPr>
            <p:cNvPr id="133" name="Rectangle 6">
              <a:extLst>
                <a:ext uri="{FF2B5EF4-FFF2-40B4-BE49-F238E27FC236}">
                  <a16:creationId xmlns:a16="http://schemas.microsoft.com/office/drawing/2014/main" id="{ECEDB881-A45B-BDAE-94FA-0B930643EE19}"/>
                </a:ext>
              </a:extLst>
            </p:cNvPr>
            <p:cNvSpPr>
              <a:spLocks noChangeArrowheads="1"/>
            </p:cNvSpPr>
            <p:nvPr/>
          </p:nvSpPr>
          <p:spPr bwMode="auto">
            <a:xfrm>
              <a:off x="2757" y="1707"/>
              <a:ext cx="590" cy="226"/>
            </a:xfrm>
            <a:prstGeom prst="rect">
              <a:avLst/>
            </a:prstGeom>
            <a:solidFill>
              <a:srgbClr val="99CCFF"/>
            </a:solidFill>
            <a:ln w="9525">
              <a:solidFill>
                <a:srgbClr val="808080"/>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endParaRPr kumimoji="0" lang="ja-JP" altLang="en-US" sz="2133" b="1" kern="0">
                <a:solidFill>
                  <a:srgbClr val="000000"/>
                </a:solidFill>
                <a:latin typeface="Meiryo UI" panose="020B0604030504040204" pitchFamily="50" charset="-128"/>
                <a:ea typeface="Meiryo UI" panose="020B0604030504040204" pitchFamily="50" charset="-128"/>
              </a:endParaRPr>
            </a:p>
          </p:txBody>
        </p:sp>
        <p:sp>
          <p:nvSpPr>
            <p:cNvPr id="134" name="Rectangle 130">
              <a:extLst>
                <a:ext uri="{FF2B5EF4-FFF2-40B4-BE49-F238E27FC236}">
                  <a16:creationId xmlns:a16="http://schemas.microsoft.com/office/drawing/2014/main" id="{A640B408-C39A-FD5A-C91A-2026B4CFB530}"/>
                </a:ext>
              </a:extLst>
            </p:cNvPr>
            <p:cNvSpPr>
              <a:spLocks noChangeArrowheads="1"/>
            </p:cNvSpPr>
            <p:nvPr/>
          </p:nvSpPr>
          <p:spPr bwMode="auto">
            <a:xfrm>
              <a:off x="2757" y="1706"/>
              <a:ext cx="589"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2133" b="1" kern="0">
                  <a:solidFill>
                    <a:srgbClr val="000000"/>
                  </a:solidFill>
                  <a:latin typeface="Meiryo UI" panose="020B0604030504040204" pitchFamily="50" charset="-128"/>
                  <a:ea typeface="Meiryo UI" panose="020B0604030504040204" pitchFamily="50" charset="-128"/>
                </a:rPr>
                <a:t>記述例</a:t>
              </a:r>
            </a:p>
          </p:txBody>
        </p:sp>
      </p:grpSp>
      <p:sp>
        <p:nvSpPr>
          <p:cNvPr id="135" name="Text Box 41">
            <a:extLst>
              <a:ext uri="{FF2B5EF4-FFF2-40B4-BE49-F238E27FC236}">
                <a16:creationId xmlns:a16="http://schemas.microsoft.com/office/drawing/2014/main" id="{DFAD2251-1F68-C89F-D236-00C90A373C08}"/>
              </a:ext>
            </a:extLst>
          </p:cNvPr>
          <p:cNvSpPr txBox="1">
            <a:spLocks noChangeArrowheads="1"/>
          </p:cNvSpPr>
          <p:nvPr/>
        </p:nvSpPr>
        <p:spPr bwMode="auto">
          <a:xfrm>
            <a:off x="8409061" y="2251682"/>
            <a:ext cx="1042272" cy="29745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b="1" kern="0">
                <a:solidFill>
                  <a:srgbClr val="000000"/>
                </a:solidFill>
                <a:latin typeface="Meiryo UI" panose="020B0604030504040204" pitchFamily="50" charset="-128"/>
                <a:ea typeface="Meiryo UI" panose="020B0604030504040204" pitchFamily="50" charset="-128"/>
              </a:rPr>
              <a:t>代表事業者</a:t>
            </a:r>
          </a:p>
        </p:txBody>
      </p:sp>
      <p:sp>
        <p:nvSpPr>
          <p:cNvPr id="137" name="Text 1">
            <a:extLst>
              <a:ext uri="{FF2B5EF4-FFF2-40B4-BE49-F238E27FC236}">
                <a16:creationId xmlns:a16="http://schemas.microsoft.com/office/drawing/2014/main" id="{2967057B-0221-F895-FA67-E727451B347D}"/>
              </a:ext>
            </a:extLst>
          </p:cNvPr>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③</a:t>
            </a:r>
            <a:r>
              <a:rPr lang="en-US" altLang="ja-JP" sz="2267" b="1">
                <a:solidFill>
                  <a:srgbClr val="1B3A6B"/>
                </a:solidFill>
                <a:latin typeface="Meiryo UI" pitchFamily="34" charset="0"/>
                <a:ea typeface="Meiryo UI" pitchFamily="34" charset="-122"/>
                <a:cs typeface="Meiryo UI" pitchFamily="34" charset="-120"/>
              </a:rPr>
              <a:t>　</a:t>
            </a:r>
            <a:r>
              <a:rPr lang="ja-JP" altLang="en-US" sz="2267" b="1">
                <a:solidFill>
                  <a:srgbClr val="1B3A6B"/>
                </a:solidFill>
                <a:latin typeface="Meiryo UI" pitchFamily="34" charset="0"/>
                <a:ea typeface="Meiryo UI" pitchFamily="34" charset="-122"/>
                <a:cs typeface="Meiryo UI" pitchFamily="34" charset="-120"/>
              </a:rPr>
              <a:t>実証計画｜実施体制</a:t>
            </a:r>
            <a:endParaRPr lang="en-US" altLang="ja-JP" sz="2267"/>
          </a:p>
        </p:txBody>
      </p:sp>
      <p:sp>
        <p:nvSpPr>
          <p:cNvPr id="3" name="Shape 19">
            <a:extLst>
              <a:ext uri="{FF2B5EF4-FFF2-40B4-BE49-F238E27FC236}">
                <a16:creationId xmlns:a16="http://schemas.microsoft.com/office/drawing/2014/main" id="{D59319CA-CF17-B6F0-CDEA-5815F7FEF71D}"/>
              </a:ext>
            </a:extLst>
          </p:cNvPr>
          <p:cNvSpPr/>
          <p:nvPr/>
        </p:nvSpPr>
        <p:spPr>
          <a:xfrm>
            <a:off x="304800" y="6133672"/>
            <a:ext cx="11582400" cy="311441"/>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③】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実証計画は具体的かつ妥当か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cxnSp>
        <p:nvCxnSpPr>
          <p:cNvPr id="30" name="AutoShape 132">
            <a:extLst>
              <a:ext uri="{FF2B5EF4-FFF2-40B4-BE49-F238E27FC236}">
                <a16:creationId xmlns:a16="http://schemas.microsoft.com/office/drawing/2014/main" id="{B677F631-B2B1-8666-90F7-71727DB35007}"/>
              </a:ext>
            </a:extLst>
          </p:cNvPr>
          <p:cNvCxnSpPr>
            <a:cxnSpLocks noChangeShapeType="1"/>
            <a:stCxn id="114" idx="3"/>
            <a:endCxn id="128" idx="1"/>
          </p:cNvCxnSpPr>
          <p:nvPr/>
        </p:nvCxnSpPr>
        <p:spPr bwMode="auto">
          <a:xfrm>
            <a:off x="8135777" y="2793324"/>
            <a:ext cx="2356466" cy="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sp>
        <p:nvSpPr>
          <p:cNvPr id="33" name="Rectangle 40">
            <a:extLst>
              <a:ext uri="{FF2B5EF4-FFF2-40B4-BE49-F238E27FC236}">
                <a16:creationId xmlns:a16="http://schemas.microsoft.com/office/drawing/2014/main" id="{2970BC74-5E3A-24D6-CA2A-87106C71C3FD}"/>
              </a:ext>
            </a:extLst>
          </p:cNvPr>
          <p:cNvSpPr>
            <a:spLocks noChangeArrowheads="1"/>
          </p:cNvSpPr>
          <p:nvPr/>
        </p:nvSpPr>
        <p:spPr bwMode="auto">
          <a:xfrm>
            <a:off x="10337284" y="2426118"/>
            <a:ext cx="1702955" cy="1749642"/>
          </a:xfrm>
          <a:prstGeom prst="rect">
            <a:avLst/>
          </a:prstGeom>
          <a:noFill/>
          <a:ln w="22225">
            <a:solidFill>
              <a:srgbClr val="80808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endParaRPr kumimoji="0" lang="ja-JP" altLang="en-US" sz="1333" kern="0">
              <a:solidFill>
                <a:srgbClr val="000000"/>
              </a:solidFill>
              <a:latin typeface="Meiryo UI" panose="020B0604030504040204" pitchFamily="50" charset="-128"/>
              <a:ea typeface="Meiryo UI" panose="020B0604030504040204" pitchFamily="50" charset="-128"/>
            </a:endParaRPr>
          </a:p>
        </p:txBody>
      </p:sp>
      <p:sp>
        <p:nvSpPr>
          <p:cNvPr id="34" name="Text Box 41">
            <a:extLst>
              <a:ext uri="{FF2B5EF4-FFF2-40B4-BE49-F238E27FC236}">
                <a16:creationId xmlns:a16="http://schemas.microsoft.com/office/drawing/2014/main" id="{2FA44BFA-00DB-A1EB-DA39-B90ACCB70BC2}"/>
              </a:ext>
            </a:extLst>
          </p:cNvPr>
          <p:cNvSpPr txBox="1">
            <a:spLocks noChangeArrowheads="1"/>
          </p:cNvSpPr>
          <p:nvPr/>
        </p:nvSpPr>
        <p:spPr bwMode="auto">
          <a:xfrm>
            <a:off x="10621872" y="2249636"/>
            <a:ext cx="1042273" cy="29745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ctr" defTabSz="1219170" eaLnBrk="1" fontAlgn="base" hangingPunct="1">
              <a:spcBef>
                <a:spcPct val="0"/>
              </a:spcBef>
              <a:spcAft>
                <a:spcPct val="0"/>
              </a:spcAft>
            </a:pPr>
            <a:r>
              <a:rPr kumimoji="0" lang="ja-JP" altLang="en-US" sz="1333" b="1" kern="0">
                <a:solidFill>
                  <a:srgbClr val="000000"/>
                </a:solidFill>
                <a:latin typeface="Meiryo UI" panose="020B0604030504040204" pitchFamily="50" charset="-128"/>
                <a:ea typeface="Meiryo UI" panose="020B0604030504040204" pitchFamily="50" charset="-128"/>
              </a:rPr>
              <a:t>参加事業者</a:t>
            </a:r>
          </a:p>
        </p:txBody>
      </p:sp>
    </p:spTree>
    <p:extLst>
      <p:ext uri="{BB962C8B-B14F-4D97-AF65-F5344CB8AC3E}">
        <p14:creationId xmlns:p14="http://schemas.microsoft.com/office/powerpoint/2010/main" val="2947491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7" name="think-cell data - do not delete" hidden="1">
            <a:extLst>
              <a:ext uri="{FF2B5EF4-FFF2-40B4-BE49-F238E27FC236}">
                <a16:creationId xmlns:a16="http://schemas.microsoft.com/office/drawing/2014/main" id="{375F4BAE-70AF-072B-2D25-D5BC42279631}"/>
              </a:ext>
            </a:extLst>
          </p:cNvPr>
          <p:cNvGraphicFramePr>
            <a:graphicFrameLocks/>
          </p:cNvGraphicFramePr>
          <p:nvPr>
            <p:custDataLst>
              <p:tags r:id="rId1"/>
            </p:custDataLst>
            <p:extLst>
              <p:ext uri="{D42A27DB-BD31-4B8C-83A1-F6EECF244321}">
                <p14:modId xmlns:p14="http://schemas.microsoft.com/office/powerpoint/2010/main" val="2505726155"/>
              </p:ext>
            </p:ext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87" name="think-cell data - do not delete" hidden="1">
                        <a:extLst>
                          <a:ext uri="{FF2B5EF4-FFF2-40B4-BE49-F238E27FC236}">
                            <a16:creationId xmlns:a16="http://schemas.microsoft.com/office/drawing/2014/main" id="{375F4BAE-70AF-072B-2D25-D5BC42279631}"/>
                          </a:ext>
                        </a:extLst>
                      </p:cNvPr>
                      <p:cNvPicPr/>
                      <p:nvPr/>
                    </p:nvPicPr>
                    <p:blipFill>
                      <a:blip r:embed="rId5"/>
                      <a:stretch>
                        <a:fillRect/>
                      </a:stretch>
                    </p:blipFill>
                    <p:spPr>
                      <a:xfrm>
                        <a:off x="2118" y="2118"/>
                        <a:ext cx="2117" cy="2117"/>
                      </a:xfrm>
                      <a:prstGeom prst="rect">
                        <a:avLst/>
                      </a:prstGeom>
                    </p:spPr>
                  </p:pic>
                </p:oleObj>
              </mc:Fallback>
            </mc:AlternateContent>
          </a:graphicData>
        </a:graphic>
      </p:graphicFrame>
      <p:sp>
        <p:nvSpPr>
          <p:cNvPr id="86" name="Rectangle 5">
            <a:extLst>
              <a:ext uri="{FF2B5EF4-FFF2-40B4-BE49-F238E27FC236}">
                <a16:creationId xmlns:a16="http://schemas.microsoft.com/office/drawing/2014/main" id="{A750673A-11AC-4D35-A23C-96C7A6AB5463}"/>
              </a:ext>
            </a:extLst>
          </p:cNvPr>
          <p:cNvSpPr>
            <a:spLocks noChangeArrowheads="1"/>
          </p:cNvSpPr>
          <p:nvPr/>
        </p:nvSpPr>
        <p:spPr bwMode="auto">
          <a:xfrm>
            <a:off x="155576" y="719329"/>
            <a:ext cx="11880848" cy="4890468"/>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charset="-128"/>
                <a:ea typeface="ＭＳ Ｐゴシック" charset="-128"/>
              </a:defRPr>
            </a:lvl1pPr>
            <a:lvl2pPr marL="622300" indent="-16510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marL="0" indent="0" eaLnBrk="1" hangingPunct="1">
              <a:spcBef>
                <a:spcPct val="30000"/>
              </a:spcBef>
              <a:defRPr/>
            </a:pP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r>
              <a:rPr lang="ja-JP" altLang="en-US" sz="1600">
                <a:solidFill>
                  <a:srgbClr val="888888"/>
                </a:solidFill>
                <a:latin typeface="Meiryo UI" panose="020B0604030504040204" pitchFamily="50" charset="-128"/>
                <a:ea typeface="Meiryo UI" panose="020B0604030504040204" pitchFamily="50" charset="-128"/>
                <a:cs typeface="Meiryo UI" pitchFamily="34" charset="-120"/>
              </a:rPr>
              <a:t>記載いただきたい内容</a:t>
            </a:r>
            <a:r>
              <a:rPr lang="en-US" altLang="ja-JP" sz="1600">
                <a:solidFill>
                  <a:srgbClr val="888888"/>
                </a:solidFill>
                <a:latin typeface="Meiryo UI" panose="020B0604030504040204" pitchFamily="50" charset="-128"/>
                <a:ea typeface="Meiryo UI" panose="020B0604030504040204" pitchFamily="50" charset="-128"/>
                <a:cs typeface="Meiryo UI" pitchFamily="34" charset="-120"/>
              </a:rPr>
              <a:t>】</a:t>
            </a:r>
            <a:endParaRPr lang="en-US" altLang="ja-JP" sz="1600">
              <a:solidFill>
                <a:srgbClr val="888888"/>
              </a:solidFill>
              <a:latin typeface="Meiryo UI" panose="020B0604030504040204" pitchFamily="50" charset="-128"/>
              <a:ea typeface="Meiryo UI" panose="020B0604030504040204" pitchFamily="50" charset="-128"/>
            </a:endParaRP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マイルストン、取り組むタスクと担当する団体について記載すること（代表団体、参加事業者、もしくは外注する場合は「外注先」と記載）</a:t>
            </a:r>
            <a:endParaRPr lang="en-US" altLang="ja-JP" sz="1600">
              <a:solidFill>
                <a:srgbClr val="888888"/>
              </a:solidFill>
              <a:latin typeface="Meiryo UI" panose="020B0604030504040204" pitchFamily="50" charset="-128"/>
              <a:ea typeface="Meiryo UI" panose="020B0604030504040204" pitchFamily="50" charset="-128"/>
            </a:endParaRP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本事業の開始（８月）から終了（</a:t>
            </a:r>
            <a:r>
              <a:rPr lang="en-US" altLang="ja-JP" sz="1600">
                <a:solidFill>
                  <a:srgbClr val="888888"/>
                </a:solidFill>
                <a:latin typeface="Meiryo UI" panose="020B0604030504040204" pitchFamily="50" charset="-128"/>
                <a:ea typeface="Meiryo UI" panose="020B0604030504040204" pitchFamily="50" charset="-128"/>
              </a:rPr>
              <a:t>2027</a:t>
            </a:r>
            <a:r>
              <a:rPr lang="ja-JP" altLang="en-US" sz="1600">
                <a:solidFill>
                  <a:srgbClr val="888888"/>
                </a:solidFill>
                <a:latin typeface="Meiryo UI" panose="020B0604030504040204" pitchFamily="50" charset="-128"/>
                <a:ea typeface="Meiryo UI" panose="020B0604030504040204" pitchFamily="50" charset="-128"/>
              </a:rPr>
              <a:t>年２月）までのスケジュールを記載すること。</a:t>
            </a:r>
            <a:endParaRPr lang="en-US" altLang="ja-JP" sz="1600">
              <a:solidFill>
                <a:srgbClr val="888888"/>
              </a:solidFill>
              <a:latin typeface="Meiryo UI" panose="020B0604030504040204" pitchFamily="50" charset="-128"/>
              <a:ea typeface="Meiryo UI" panose="020B0604030504040204" pitchFamily="50" charset="-128"/>
            </a:endParaRP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原則として、</a:t>
            </a:r>
            <a:r>
              <a:rPr lang="en-US" altLang="ja-JP" sz="1600">
                <a:solidFill>
                  <a:srgbClr val="888888"/>
                </a:solidFill>
                <a:latin typeface="Meiryo UI" panose="020B0604030504040204" pitchFamily="50" charset="-128"/>
                <a:ea typeface="Meiryo UI" panose="020B0604030504040204" pitchFamily="50" charset="-128"/>
              </a:rPr>
              <a:t>10</a:t>
            </a:r>
            <a:r>
              <a:rPr lang="ja-JP" altLang="en-US" sz="1600">
                <a:solidFill>
                  <a:srgbClr val="888888"/>
                </a:solidFill>
                <a:latin typeface="Meiryo UI" panose="020B0604030504040204" pitchFamily="50" charset="-128"/>
                <a:ea typeface="Meiryo UI" panose="020B0604030504040204" pitchFamily="50" charset="-128"/>
              </a:rPr>
              <a:t>月末までに実証準備を終え、</a:t>
            </a:r>
            <a:r>
              <a:rPr lang="en-US" altLang="ja-JP" sz="1600">
                <a:solidFill>
                  <a:srgbClr val="888888"/>
                </a:solidFill>
                <a:latin typeface="Meiryo UI" panose="020B0604030504040204" pitchFamily="50" charset="-128"/>
                <a:ea typeface="Meiryo UI" panose="020B0604030504040204" pitchFamily="50" charset="-128"/>
              </a:rPr>
              <a:t>11</a:t>
            </a:r>
            <a:r>
              <a:rPr lang="ja-JP" altLang="en-US" sz="1600">
                <a:solidFill>
                  <a:srgbClr val="888888"/>
                </a:solidFill>
                <a:latin typeface="Meiryo UI" panose="020B0604030504040204" pitchFamily="50" charset="-128"/>
                <a:ea typeface="Meiryo UI" panose="020B0604030504040204" pitchFamily="50" charset="-128"/>
              </a:rPr>
              <a:t>月から実証開始できることを求める。</a:t>
            </a:r>
            <a:endParaRPr lang="en-US" altLang="ja-JP" sz="1600">
              <a:solidFill>
                <a:srgbClr val="888888"/>
              </a:solidFill>
              <a:latin typeface="Meiryo UI" panose="020B0604030504040204" pitchFamily="50" charset="-128"/>
              <a:ea typeface="Meiryo UI" panose="020B0604030504040204" pitchFamily="50" charset="-128"/>
            </a:endParaRPr>
          </a:p>
          <a:p>
            <a:pPr marL="228594" indent="-228594" eaLnBrk="1" hangingPunct="1">
              <a:spcBef>
                <a:spcPct val="30000"/>
              </a:spcBef>
              <a:buFont typeface="Arial" panose="020B0604020202020204" pitchFamily="34" charset="0"/>
              <a:buChar char="•"/>
              <a:defRPr/>
            </a:pPr>
            <a:r>
              <a:rPr lang="ja-JP" altLang="en-US" sz="1600">
                <a:solidFill>
                  <a:srgbClr val="888888"/>
                </a:solidFill>
                <a:latin typeface="Meiryo UI" panose="020B0604030504040204" pitchFamily="50" charset="-128"/>
                <a:ea typeface="Meiryo UI" panose="020B0604030504040204" pitchFamily="50" charset="-128"/>
              </a:rPr>
              <a:t>事業を効率的に進めるためのスケジュール上の創意工夫等がある場合は示すこと。</a:t>
            </a:r>
          </a:p>
        </p:txBody>
      </p:sp>
      <p:sp>
        <p:nvSpPr>
          <p:cNvPr id="2" name="Shape 0"/>
          <p:cNvSpPr/>
          <p:nvPr/>
        </p:nvSpPr>
        <p:spPr>
          <a:xfrm>
            <a:off x="0" y="0"/>
            <a:ext cx="146304" cy="670560"/>
          </a:xfrm>
          <a:prstGeom prst="rect">
            <a:avLst/>
          </a:prstGeom>
          <a:solidFill>
            <a:srgbClr val="1B3A6B"/>
          </a:solidFill>
          <a:ln w="12700">
            <a:solidFill>
              <a:srgbClr val="1B3A6B"/>
            </a:solidFill>
            <a:prstDash val="solid"/>
          </a:ln>
        </p:spPr>
        <p:txBody>
          <a:bodyPr/>
          <a:lstStyle/>
          <a:p>
            <a:endParaRPr lang="ja-JP" altLang="en-US" sz="2400"/>
          </a:p>
        </p:txBody>
      </p:sp>
      <p:sp>
        <p:nvSpPr>
          <p:cNvPr id="3" name="Text 1"/>
          <p:cNvSpPr/>
          <p:nvPr/>
        </p:nvSpPr>
        <p:spPr>
          <a:xfrm>
            <a:off x="219456" y="36576"/>
            <a:ext cx="11582400" cy="585216"/>
          </a:xfrm>
          <a:prstGeom prst="rect">
            <a:avLst/>
          </a:prstGeom>
          <a:noFill/>
          <a:ln/>
        </p:spPr>
        <p:txBody>
          <a:bodyPr wrap="square" lIns="0" tIns="0" rIns="0" bIns="0" rtlCol="0" anchor="ctr"/>
          <a:lstStyle/>
          <a:p>
            <a:r>
              <a:rPr lang="ja-JP" altLang="en-US" sz="2267" b="1">
                <a:solidFill>
                  <a:srgbClr val="1B3A6B"/>
                </a:solidFill>
                <a:latin typeface="Meiryo UI" pitchFamily="34" charset="0"/>
                <a:ea typeface="Meiryo UI" pitchFamily="34" charset="-122"/>
                <a:cs typeface="Meiryo UI" pitchFamily="34" charset="-120"/>
              </a:rPr>
              <a:t>③</a:t>
            </a:r>
            <a:r>
              <a:rPr lang="en-US" altLang="ja-JP" sz="2267" b="1">
                <a:solidFill>
                  <a:srgbClr val="1B3A6B"/>
                </a:solidFill>
                <a:latin typeface="Meiryo UI" pitchFamily="34" charset="0"/>
                <a:ea typeface="Meiryo UI" pitchFamily="34" charset="-122"/>
                <a:cs typeface="Meiryo UI" pitchFamily="34" charset="-120"/>
              </a:rPr>
              <a:t>　</a:t>
            </a:r>
            <a:r>
              <a:rPr lang="ja-JP" altLang="en-US" sz="2267" b="1">
                <a:solidFill>
                  <a:srgbClr val="1B3A6B"/>
                </a:solidFill>
                <a:latin typeface="Meiryo UI" pitchFamily="34" charset="0"/>
                <a:ea typeface="Meiryo UI" pitchFamily="34" charset="-122"/>
                <a:cs typeface="Meiryo UI" pitchFamily="34" charset="-120"/>
              </a:rPr>
              <a:t>実証計画｜スケジュール</a:t>
            </a:r>
            <a:endParaRPr lang="en-US" altLang="ja-JP" sz="2267"/>
          </a:p>
        </p:txBody>
      </p:sp>
      <p:graphicFrame>
        <p:nvGraphicFramePr>
          <p:cNvPr id="15" name="Table 1"/>
          <p:cNvGraphicFramePr>
            <a:graphicFrameLocks noGrp="1"/>
          </p:cNvGraphicFramePr>
          <p:nvPr>
            <p:extLst>
              <p:ext uri="{D42A27DB-BD31-4B8C-83A1-F6EECF244321}">
                <p14:modId xmlns:p14="http://schemas.microsoft.com/office/powerpoint/2010/main" val="1458446107"/>
              </p:ext>
            </p:extLst>
          </p:nvPr>
        </p:nvGraphicFramePr>
        <p:xfrm>
          <a:off x="304805" y="3076135"/>
          <a:ext cx="11460477" cy="2600960"/>
        </p:xfrm>
        <a:graphic>
          <a:graphicData uri="http://schemas.openxmlformats.org/drawingml/2006/table">
            <a:tbl>
              <a:tblPr/>
              <a:tblGrid>
                <a:gridCol w="3210079">
                  <a:extLst>
                    <a:ext uri="{9D8B030D-6E8A-4147-A177-3AD203B41FA5}">
                      <a16:colId xmlns:a16="http://schemas.microsoft.com/office/drawing/2014/main" val="20000"/>
                    </a:ext>
                  </a:extLst>
                </a:gridCol>
                <a:gridCol w="1493865">
                  <a:extLst>
                    <a:ext uri="{9D8B030D-6E8A-4147-A177-3AD203B41FA5}">
                      <a16:colId xmlns:a16="http://schemas.microsoft.com/office/drawing/2014/main" val="20001"/>
                    </a:ext>
                  </a:extLst>
                </a:gridCol>
                <a:gridCol w="965219">
                  <a:extLst>
                    <a:ext uri="{9D8B030D-6E8A-4147-A177-3AD203B41FA5}">
                      <a16:colId xmlns:a16="http://schemas.microsoft.com/office/drawing/2014/main" val="20003"/>
                    </a:ext>
                  </a:extLst>
                </a:gridCol>
                <a:gridCol w="965219">
                  <a:extLst>
                    <a:ext uri="{9D8B030D-6E8A-4147-A177-3AD203B41FA5}">
                      <a16:colId xmlns:a16="http://schemas.microsoft.com/office/drawing/2014/main" val="20004"/>
                    </a:ext>
                  </a:extLst>
                </a:gridCol>
                <a:gridCol w="965219">
                  <a:extLst>
                    <a:ext uri="{9D8B030D-6E8A-4147-A177-3AD203B41FA5}">
                      <a16:colId xmlns:a16="http://schemas.microsoft.com/office/drawing/2014/main" val="20005"/>
                    </a:ext>
                  </a:extLst>
                </a:gridCol>
                <a:gridCol w="965219">
                  <a:extLst>
                    <a:ext uri="{9D8B030D-6E8A-4147-A177-3AD203B41FA5}">
                      <a16:colId xmlns:a16="http://schemas.microsoft.com/office/drawing/2014/main" val="20006"/>
                    </a:ext>
                  </a:extLst>
                </a:gridCol>
                <a:gridCol w="965219">
                  <a:extLst>
                    <a:ext uri="{9D8B030D-6E8A-4147-A177-3AD203B41FA5}">
                      <a16:colId xmlns:a16="http://schemas.microsoft.com/office/drawing/2014/main" val="20007"/>
                    </a:ext>
                  </a:extLst>
                </a:gridCol>
                <a:gridCol w="965219">
                  <a:extLst>
                    <a:ext uri="{9D8B030D-6E8A-4147-A177-3AD203B41FA5}">
                      <a16:colId xmlns:a16="http://schemas.microsoft.com/office/drawing/2014/main" val="20008"/>
                    </a:ext>
                  </a:extLst>
                </a:gridCol>
                <a:gridCol w="965219">
                  <a:extLst>
                    <a:ext uri="{9D8B030D-6E8A-4147-A177-3AD203B41FA5}">
                      <a16:colId xmlns:a16="http://schemas.microsoft.com/office/drawing/2014/main" val="20009"/>
                    </a:ext>
                  </a:extLst>
                </a:gridCol>
              </a:tblGrid>
              <a:tr h="325120">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実施事項</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担当</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8月</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9月</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10月</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11月</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12月</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1月</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tc>
                  <a:txBody>
                    <a:bodyPr/>
                    <a:lstStyle/>
                    <a:p>
                      <a:pPr marL="0" indent="0" algn="l">
                        <a:buNone/>
                      </a:pPr>
                      <a:r>
                        <a:rPr lang="en-US" sz="1300" b="1">
                          <a:solidFill>
                            <a:srgbClr val="FFFFFF"/>
                          </a:solidFill>
                          <a:latin typeface="Meiryo UI" pitchFamily="34" charset="0"/>
                          <a:ea typeface="Meiryo UI" pitchFamily="34" charset="-122"/>
                          <a:cs typeface="Meiryo UI" pitchFamily="34" charset="-120"/>
                        </a:rPr>
                        <a:t>2/28</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325120">
                <a:tc>
                  <a:txBody>
                    <a:bodyPr/>
                    <a:lstStyle/>
                    <a:p>
                      <a:pPr marL="0" indent="0" algn="l">
                        <a:buNone/>
                      </a:pPr>
                      <a:r>
                        <a:rPr lang="en-US" sz="1300" b="1">
                          <a:solidFill>
                            <a:srgbClr val="444444"/>
                          </a:solidFill>
                          <a:latin typeface="Meiryo UI" pitchFamily="34" charset="0"/>
                          <a:ea typeface="Meiryo UI" pitchFamily="34" charset="-122"/>
                          <a:cs typeface="Meiryo UI" pitchFamily="34" charset="-120"/>
                        </a:rPr>
                        <a:t>★ 中間報告会（必須・11月初旬）</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ja-JP" altLang="en-US" sz="1300">
                          <a:solidFill>
                            <a:srgbClr val="1A1A1A"/>
                          </a:solidFill>
                          <a:latin typeface="Meiryo UI" pitchFamily="34" charset="0"/>
                          <a:ea typeface="Meiryo UI" pitchFamily="34" charset="-122"/>
                          <a:cs typeface="Meiryo UI" charset="0"/>
                        </a:rPr>
                        <a:t>代表</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300" b="1">
                          <a:solidFill>
                            <a:srgbClr val="1B3A6B"/>
                          </a:solidFill>
                          <a:latin typeface="Meiryo UI" pitchFamily="34" charset="0"/>
                          <a:ea typeface="Meiryo UI" pitchFamily="34" charset="-122"/>
                          <a:cs typeface="Meiryo UI" pitchFamily="34" charset="-120"/>
                        </a:rPr>
                        <a:t>▲</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671417544"/>
                  </a:ext>
                </a:extLst>
              </a:tr>
              <a:tr h="325120">
                <a:tc>
                  <a:txBody>
                    <a:bodyPr/>
                    <a:lstStyle/>
                    <a:p>
                      <a:pPr marL="0" indent="0" algn="l">
                        <a:buNone/>
                      </a:pPr>
                      <a:r>
                        <a:rPr lang="en-US" sz="1300" b="1">
                          <a:solidFill>
                            <a:srgbClr val="444444"/>
                          </a:solidFill>
                          <a:latin typeface="Meiryo UI" pitchFamily="34" charset="0"/>
                          <a:ea typeface="Meiryo UI" pitchFamily="34" charset="-122"/>
                          <a:cs typeface="Meiryo UI" pitchFamily="34" charset="-120"/>
                        </a:rPr>
                        <a:t>★ </a:t>
                      </a:r>
                      <a:r>
                        <a:rPr lang="en-US" sz="1300" b="1" err="1">
                          <a:solidFill>
                            <a:srgbClr val="444444"/>
                          </a:solidFill>
                          <a:latin typeface="Meiryo UI" pitchFamily="34" charset="0"/>
                          <a:ea typeface="Meiryo UI" pitchFamily="34" charset="-122"/>
                          <a:cs typeface="Meiryo UI" pitchFamily="34" charset="-120"/>
                        </a:rPr>
                        <a:t>最終報告会・成果報告書提出</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代表</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ctr">
                        <a:buNone/>
                      </a:pPr>
                      <a:r>
                        <a:rPr lang="en-US" sz="1300" b="1">
                          <a:solidFill>
                            <a:srgbClr val="CC0000"/>
                          </a:solidFill>
                          <a:latin typeface="Meiryo UI" pitchFamily="34" charset="0"/>
                          <a:ea typeface="Meiryo UI" pitchFamily="34" charset="-122"/>
                          <a:cs typeface="Meiryo UI" pitchFamily="34" charset="-120"/>
                        </a:rPr>
                        <a:t>▲2/28</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831310539"/>
                  </a:ext>
                </a:extLst>
              </a:tr>
              <a:tr h="325120">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① </a:t>
                      </a:r>
                      <a:r>
                        <a:rPr lang="en-US" altLang="ja-JP" sz="1300">
                          <a:solidFill>
                            <a:srgbClr val="1A1A1A"/>
                          </a:solidFill>
                          <a:latin typeface="Meiryo UI" pitchFamily="34" charset="0"/>
                          <a:ea typeface="Meiryo UI" pitchFamily="34" charset="-122"/>
                          <a:cs typeface="Meiryo UI" pitchFamily="34" charset="-120"/>
                        </a:rPr>
                        <a:t>XXX</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代表</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25120">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② </a:t>
                      </a:r>
                      <a:r>
                        <a:rPr lang="en-US" altLang="ja-JP" sz="1300">
                          <a:solidFill>
                            <a:srgbClr val="1A1A1A"/>
                          </a:solidFill>
                          <a:latin typeface="Meiryo UI" pitchFamily="34" charset="0"/>
                          <a:ea typeface="Meiryo UI" pitchFamily="34" charset="-122"/>
                          <a:cs typeface="Meiryo UI" pitchFamily="34" charset="-120"/>
                        </a:rPr>
                        <a:t>XXX</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ja-JP" altLang="en-US" sz="1300">
                          <a:solidFill>
                            <a:srgbClr val="1A1A1A"/>
                          </a:solidFill>
                          <a:latin typeface="Meiryo UI" pitchFamily="34" charset="0"/>
                          <a:ea typeface="Meiryo UI" pitchFamily="34" charset="-122"/>
                          <a:cs typeface="Meiryo UI" pitchFamily="34" charset="-120"/>
                        </a:rPr>
                        <a:t>参加事業者</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25120">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③ </a:t>
                      </a:r>
                      <a:r>
                        <a:rPr lang="en-US" altLang="ja-JP" sz="1300">
                          <a:solidFill>
                            <a:srgbClr val="1A1A1A"/>
                          </a:solidFill>
                          <a:latin typeface="Meiryo UI" pitchFamily="34" charset="0"/>
                          <a:ea typeface="Meiryo UI" pitchFamily="34" charset="-122"/>
                          <a:cs typeface="Meiryo UI" pitchFamily="34" charset="-120"/>
                        </a:rPr>
                        <a:t>XXX</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ja-JP" altLang="en-US" sz="1300">
                          <a:solidFill>
                            <a:srgbClr val="1A1A1A"/>
                          </a:solidFill>
                          <a:latin typeface="Meiryo UI" pitchFamily="34" charset="0"/>
                          <a:ea typeface="Meiryo UI" pitchFamily="34" charset="-122"/>
                          <a:cs typeface="Meiryo UI" charset="0"/>
                        </a:rPr>
                        <a:t>参加事業者</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25120">
                <a:tc>
                  <a:txBody>
                    <a:bodyPr/>
                    <a:lstStyle/>
                    <a:p>
                      <a:pPr marL="0" indent="0" algn="l">
                        <a:buNone/>
                      </a:pPr>
                      <a:r>
                        <a:rPr lang="ja-JP" altLang="en-US" sz="1300">
                          <a:solidFill>
                            <a:srgbClr val="1A1A1A"/>
                          </a:solidFill>
                          <a:latin typeface="Meiryo UI" pitchFamily="34" charset="0"/>
                          <a:ea typeface="Meiryo UI" pitchFamily="34" charset="-122"/>
                          <a:cs typeface="Meiryo UI" pitchFamily="34" charset="-120"/>
                        </a:rPr>
                        <a:t>④</a:t>
                      </a:r>
                      <a:r>
                        <a:rPr lang="en-US" altLang="ja-JP" sz="1300">
                          <a:solidFill>
                            <a:srgbClr val="1A1A1A"/>
                          </a:solidFill>
                          <a:latin typeface="Meiryo UI" pitchFamily="34" charset="0"/>
                          <a:ea typeface="Meiryo UI" pitchFamily="34" charset="-122"/>
                          <a:cs typeface="Meiryo UI" pitchFamily="34" charset="-120"/>
                        </a:rPr>
                        <a:t> XXX</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全体</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25120">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⑤ </a:t>
                      </a:r>
                      <a:r>
                        <a:rPr lang="en-US" altLang="ja-JP" sz="1300">
                          <a:solidFill>
                            <a:srgbClr val="1A1A1A"/>
                          </a:solidFill>
                          <a:latin typeface="Meiryo UI" pitchFamily="34" charset="0"/>
                          <a:ea typeface="Meiryo UI" pitchFamily="34" charset="-122"/>
                          <a:cs typeface="Meiryo UI" pitchFamily="34" charset="-120"/>
                        </a:rPr>
                        <a:t>XXX</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r>
                        <a:rPr lang="en-US" sz="1300">
                          <a:solidFill>
                            <a:srgbClr val="1A1A1A"/>
                          </a:solidFill>
                          <a:latin typeface="Meiryo UI" pitchFamily="34" charset="0"/>
                          <a:ea typeface="Meiryo UI" pitchFamily="34" charset="-122"/>
                          <a:cs typeface="Meiryo UI" pitchFamily="34" charset="-120"/>
                        </a:rPr>
                        <a:t>代表</a:t>
                      </a: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tc>
                  <a:txBody>
                    <a:bodyPr/>
                    <a:lstStyle/>
                    <a:p>
                      <a:pPr marL="0" indent="0" algn="l">
                        <a:buNone/>
                      </a:pPr>
                      <a:endParaRPr lang="en-US" sz="1300">
                        <a:latin typeface="Meiryo UI" charset="0"/>
                        <a:ea typeface="Meiryo UI" charset="0"/>
                        <a:cs typeface="Meiryo UI" charset="0"/>
                      </a:endParaRPr>
                    </a:p>
                  </a:txBody>
                  <a:tcPr marL="121920" marR="121920" marT="60960" marB="60960">
                    <a:lnL w="6350" cap="flat" cmpd="sng" algn="ctr">
                      <a:solidFill>
                        <a:srgbClr val="AAAAAA"/>
                      </a:solidFill>
                      <a:prstDash val="solid"/>
                      <a:round/>
                      <a:headEnd type="none" w="med" len="med"/>
                      <a:tailEnd type="none" w="med" len="med"/>
                    </a:lnL>
                    <a:lnR w="6350" cap="flat" cmpd="sng" algn="ctr">
                      <a:solidFill>
                        <a:srgbClr val="AAAAAA"/>
                      </a:solidFill>
                      <a:prstDash val="solid"/>
                      <a:round/>
                      <a:headEnd type="none" w="med" len="med"/>
                      <a:tailEnd type="none" w="med" len="med"/>
                    </a:lnR>
                    <a:lnT w="6350" cap="flat" cmpd="sng" algn="ctr">
                      <a:solidFill>
                        <a:srgbClr val="AAAAAA"/>
                      </a:solidFill>
                      <a:prstDash val="solid"/>
                      <a:round/>
                      <a:headEnd type="none" w="med" len="med"/>
                      <a:tailEnd type="none" w="med" len="med"/>
                    </a:lnT>
                    <a:lnB w="635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85" name="Rectangle 9">
            <a:extLst>
              <a:ext uri="{FF2B5EF4-FFF2-40B4-BE49-F238E27FC236}">
                <a16:creationId xmlns:a16="http://schemas.microsoft.com/office/drawing/2014/main" id="{AAC3C6AD-7A5D-9D32-3A22-43A47D25A758}"/>
              </a:ext>
            </a:extLst>
          </p:cNvPr>
          <p:cNvSpPr>
            <a:spLocks noChangeArrowheads="1"/>
          </p:cNvSpPr>
          <p:nvPr/>
        </p:nvSpPr>
        <p:spPr bwMode="auto">
          <a:xfrm>
            <a:off x="304805" y="2410269"/>
            <a:ext cx="2015067" cy="478367"/>
          </a:xfrm>
          <a:prstGeom prst="rect">
            <a:avLst/>
          </a:prstGeom>
          <a:solidFill>
            <a:srgbClr val="99CCFF"/>
          </a:solidFill>
          <a:ln w="9525">
            <a:solidFill>
              <a:schemeClr val="bg2"/>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sz="2133" b="1"/>
              <a:t>記述例</a:t>
            </a:r>
          </a:p>
        </p:txBody>
      </p:sp>
      <p:cxnSp>
        <p:nvCxnSpPr>
          <p:cNvPr id="89" name="直線矢印コネクタ 88">
            <a:extLst>
              <a:ext uri="{FF2B5EF4-FFF2-40B4-BE49-F238E27FC236}">
                <a16:creationId xmlns:a16="http://schemas.microsoft.com/office/drawing/2014/main" id="{95772D68-7640-A665-538C-EBBF6C67C71B}"/>
              </a:ext>
            </a:extLst>
          </p:cNvPr>
          <p:cNvCxnSpPr/>
          <p:nvPr/>
        </p:nvCxnSpPr>
        <p:spPr>
          <a:xfrm>
            <a:off x="5037667" y="4194752"/>
            <a:ext cx="838200"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727FFCCE-2284-2D55-2FBB-01844A4EC2D5}"/>
              </a:ext>
            </a:extLst>
          </p:cNvPr>
          <p:cNvCxnSpPr>
            <a:cxnSpLocks/>
          </p:cNvCxnSpPr>
          <p:nvPr/>
        </p:nvCxnSpPr>
        <p:spPr>
          <a:xfrm>
            <a:off x="5977467" y="4550352"/>
            <a:ext cx="1473200"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2" name="直線矢印コネクタ 91">
            <a:extLst>
              <a:ext uri="{FF2B5EF4-FFF2-40B4-BE49-F238E27FC236}">
                <a16:creationId xmlns:a16="http://schemas.microsoft.com/office/drawing/2014/main" id="{99DAF523-7B49-4CD0-B0E8-AF0CB1A2882F}"/>
              </a:ext>
            </a:extLst>
          </p:cNvPr>
          <p:cNvCxnSpPr>
            <a:cxnSpLocks/>
          </p:cNvCxnSpPr>
          <p:nvPr/>
        </p:nvCxnSpPr>
        <p:spPr>
          <a:xfrm>
            <a:off x="7450667" y="4905952"/>
            <a:ext cx="1473200"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a:extLst>
              <a:ext uri="{FF2B5EF4-FFF2-40B4-BE49-F238E27FC236}">
                <a16:creationId xmlns:a16="http://schemas.microsoft.com/office/drawing/2014/main" id="{60E31759-6C36-39BD-1EC3-844C7017C4E1}"/>
              </a:ext>
            </a:extLst>
          </p:cNvPr>
          <p:cNvCxnSpPr>
            <a:cxnSpLocks/>
          </p:cNvCxnSpPr>
          <p:nvPr/>
        </p:nvCxnSpPr>
        <p:spPr>
          <a:xfrm>
            <a:off x="8923867" y="5151486"/>
            <a:ext cx="99906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127D3951-B03C-7E14-F622-4ACEF9766998}"/>
              </a:ext>
            </a:extLst>
          </p:cNvPr>
          <p:cNvCxnSpPr>
            <a:cxnSpLocks/>
          </p:cNvCxnSpPr>
          <p:nvPr/>
        </p:nvCxnSpPr>
        <p:spPr>
          <a:xfrm>
            <a:off x="9525000" y="5490152"/>
            <a:ext cx="110066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6" name="Shape 2">
            <a:extLst>
              <a:ext uri="{FF2B5EF4-FFF2-40B4-BE49-F238E27FC236}">
                <a16:creationId xmlns:a16="http://schemas.microsoft.com/office/drawing/2014/main" id="{376A9F6F-2D62-A590-C7FD-1DACB482A01C}"/>
              </a:ext>
            </a:extLst>
          </p:cNvPr>
          <p:cNvSpPr/>
          <p:nvPr/>
        </p:nvSpPr>
        <p:spPr>
          <a:xfrm>
            <a:off x="0" y="670560"/>
            <a:ext cx="12192000" cy="0"/>
          </a:xfrm>
          <a:prstGeom prst="line">
            <a:avLst/>
          </a:prstGeom>
          <a:noFill/>
          <a:ln w="19050">
            <a:solidFill>
              <a:srgbClr val="1B3A6B"/>
            </a:solidFill>
            <a:prstDash val="solid"/>
          </a:ln>
        </p:spPr>
        <p:txBody>
          <a:bodyPr/>
          <a:lstStyle/>
          <a:p>
            <a:endParaRPr lang="ja-JP" altLang="en-US" sz="2400"/>
          </a:p>
        </p:txBody>
      </p:sp>
      <p:sp>
        <p:nvSpPr>
          <p:cNvPr id="7" name="Shape 19">
            <a:extLst>
              <a:ext uri="{FF2B5EF4-FFF2-40B4-BE49-F238E27FC236}">
                <a16:creationId xmlns:a16="http://schemas.microsoft.com/office/drawing/2014/main" id="{0119B8E8-67A7-F1D1-74FF-B99C4A31F94D}"/>
              </a:ext>
            </a:extLst>
          </p:cNvPr>
          <p:cNvSpPr/>
          <p:nvPr/>
        </p:nvSpPr>
        <p:spPr>
          <a:xfrm>
            <a:off x="304800" y="6133672"/>
            <a:ext cx="11582400" cy="311441"/>
          </a:xfrm>
          <a:prstGeom prst="rect">
            <a:avLst/>
          </a:prstGeom>
          <a:solidFill>
            <a:srgbClr val="D9E5F5"/>
          </a:solidFill>
          <a:ln w="6350">
            <a:solidFill>
              <a:srgbClr val="AAAAAA"/>
            </a:solidFill>
            <a:prstDash val="solid"/>
          </a:ln>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採点項目</a:t>
            </a:r>
            <a:r>
              <a:rPr kumimoji="1" lang="en-US" altLang="ja-JP" sz="1000" b="0" i="0" u="none" strike="noStrike" kern="1200" cap="none" spc="0" normalizeH="0" baseline="0" noProof="0">
                <a:ln>
                  <a:noFill/>
                </a:ln>
                <a:solidFill>
                  <a:srgbClr val="1A1A1A"/>
                </a:solidFill>
                <a:effectLst/>
                <a:uLnTx/>
                <a:uFillTx/>
                <a:latin typeface="Meiryo UI" pitchFamily="34" charset="0"/>
                <a:ea typeface="Meiryo UI" pitchFamily="34" charset="-122"/>
                <a:cs typeface="Meiryo UI" pitchFamily="34" charset="-120"/>
              </a:rPr>
              <a:t> ③】　</a:t>
            </a:r>
            <a:r>
              <a:rPr kumimoji="1" lang="en-US" altLang="ja-JP" sz="1000" b="0" i="0" u="none" strike="noStrike" kern="1200" cap="none" spc="0" normalizeH="0" baseline="0" noProof="0" err="1">
                <a:ln>
                  <a:noFill/>
                </a:ln>
                <a:solidFill>
                  <a:srgbClr val="1A1A1A"/>
                </a:solidFill>
                <a:effectLst/>
                <a:uLnTx/>
                <a:uFillTx/>
                <a:latin typeface="Meiryo UI" pitchFamily="34" charset="0"/>
                <a:ea typeface="Meiryo UI" pitchFamily="34" charset="-122"/>
                <a:cs typeface="Meiryo UI" pitchFamily="34" charset="-120"/>
              </a:rPr>
              <a:t>実証計画は具体的かつ妥当か</a:t>
            </a:r>
            <a:endParaRPr kumimoji="1" lang="en-US" altLang="ja-JP" sz="1000" b="0" i="0" u="none" strike="noStrike" kern="1200" cap="none" spc="0" normalizeH="0" baseline="0" noProof="0">
              <a:ln>
                <a:noFill/>
              </a:ln>
              <a:solidFill>
                <a:srgbClr val="000000"/>
              </a:solidFill>
              <a:effectLst/>
              <a:uLnTx/>
              <a:uFillTx/>
              <a:latin typeface="Arial"/>
              <a:ea typeface="Meiryo UI"/>
              <a:cs typeface="+mn-cs"/>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表紙_Light">
  <a:themeElements>
    <a:clrScheme name="NTT DATA Group Corp.">
      <a:dk1>
        <a:srgbClr val="000000"/>
      </a:dk1>
      <a:lt1>
        <a:srgbClr val="FFFFFF"/>
      </a:lt1>
      <a:dk2>
        <a:srgbClr val="2E404D"/>
      </a:dk2>
      <a:lt2>
        <a:srgbClr val="19A3FC"/>
      </a:lt2>
      <a:accent1>
        <a:srgbClr val="070F26"/>
      </a:accent1>
      <a:accent2>
        <a:srgbClr val="0071BC"/>
      </a:accent2>
      <a:accent3>
        <a:srgbClr val="005B95"/>
      </a:accent3>
      <a:accent4>
        <a:srgbClr val="00DFED"/>
      </a:accent4>
      <a:accent5>
        <a:srgbClr val="00CB5D"/>
      </a:accent5>
      <a:accent6>
        <a:srgbClr val="949494"/>
      </a:accent6>
      <a:hlink>
        <a:srgbClr val="19A3FC"/>
      </a:hlink>
      <a:folHlink>
        <a:srgbClr val="0071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①作成中＞【プレゼン用】PPTテンプレート16-9‗202401版.pptx" id="{B482ED49-0B98-46D7-845C-9028428AC19F}" vid="{C4806A2A-08B3-4123-A1FA-B5A3CE5DE524}"/>
    </a:ext>
  </a:extLst>
</a:theme>
</file>

<file path=ppt/theme/theme2.xml><?xml version="1.0" encoding="utf-8"?>
<a:theme xmlns:a="http://schemas.openxmlformats.org/drawingml/2006/main" name="中扉_Light">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①作成中＞【プレゼン用】PPTテンプレート16-9‗202401版.pptx" id="{B482ED49-0B98-46D7-845C-9028428AC19F}" vid="{04CC86AF-C0E0-400E-8F61-2646475FE818}"/>
    </a:ext>
  </a:extLst>
</a:theme>
</file>

<file path=ppt/theme/theme3.xml><?xml version="1.0" encoding="utf-8"?>
<a:theme xmlns:a="http://schemas.openxmlformats.org/drawingml/2006/main" name="コンテンツ_Light">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dirty="0" smtClean="0">
            <a:solidFill>
              <a:schemeClr val="tx2"/>
            </a:solidFill>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①作成中＞【プレゼン用】PPTテンプレート16-9‗202401版.pptx" id="{B482ED49-0B98-46D7-845C-9028428AC19F}" vid="{CC975A92-476E-497E-B842-9796D54BDE70}"/>
    </a:ext>
  </a:extLst>
</a:theme>
</file>

<file path=ppt/theme/theme4.xml><?xml version="1.0" encoding="utf-8"?>
<a:theme xmlns:a="http://schemas.openxmlformats.org/drawingml/2006/main" name="ホワイト">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ホワイト">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EC1AA738FBF934983C7B1995E689C33" ma:contentTypeVersion="10" ma:contentTypeDescription="新しいドキュメントを作成します。" ma:contentTypeScope="" ma:versionID="58c003423a51e58c3f4ce2977b0a016f">
  <xsd:schema xmlns:xsd="http://www.w3.org/2001/XMLSchema" xmlns:xs="http://www.w3.org/2001/XMLSchema" xmlns:p="http://schemas.microsoft.com/office/2006/metadata/properties" xmlns:ns2="7d3fe230-e97c-4f6b-8bb3-51e7a84e3b8e" xmlns:ns3="5d7fa5ea-1455-4ec8-9964-2432a4b86f88" targetNamespace="http://schemas.microsoft.com/office/2006/metadata/properties" ma:root="true" ma:fieldsID="018abe7827c0b79700a626a72de849df" ns2:_="" ns3:_="">
    <xsd:import namespace="7d3fe230-e97c-4f6b-8bb3-51e7a84e3b8e"/>
    <xsd:import namespace="5d7fa5ea-1455-4ec8-9964-2432a4b86f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3fe230-e97c-4f6b-8bb3-51e7a84e3b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79c317c-d538-4ed4-85e0-1d22358aeb3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7fa5ea-1455-4ec8-9964-2432a4b86f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b6433b2-9d3a-470d-9585-d0d26a9f4c02}" ma:internalName="TaxCatchAll" ma:showField="CatchAllData" ma:web="5d7fa5ea-1455-4ec8-9964-2432a4b86f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d3fe230-e97c-4f6b-8bb3-51e7a84e3b8e">
      <Terms xmlns="http://schemas.microsoft.com/office/infopath/2007/PartnerControls"/>
    </lcf76f155ced4ddcb4097134ff3c332f>
    <TaxCatchAll xmlns="5d7fa5ea-1455-4ec8-9964-2432a4b86f88" xsi:nil="true"/>
  </documentManagement>
</p:properties>
</file>

<file path=customXml/itemProps1.xml><?xml version="1.0" encoding="utf-8"?>
<ds:datastoreItem xmlns:ds="http://schemas.openxmlformats.org/officeDocument/2006/customXml" ds:itemID="{89386380-E716-4069-825F-7CC338AE7D94}">
  <ds:schemaRefs>
    <ds:schemaRef ds:uri="http://schemas.microsoft.com/sharepoint/v3/contenttype/forms"/>
  </ds:schemaRefs>
</ds:datastoreItem>
</file>

<file path=customXml/itemProps2.xml><?xml version="1.0" encoding="utf-8"?>
<ds:datastoreItem xmlns:ds="http://schemas.openxmlformats.org/officeDocument/2006/customXml" ds:itemID="{B758C0CF-12AE-4F9A-8470-1DB0AF5EDA91}">
  <ds:schemaRefs>
    <ds:schemaRef ds:uri="5d7fa5ea-1455-4ec8-9964-2432a4b86f88"/>
    <ds:schemaRef ds:uri="7d3fe230-e97c-4f6b-8bb3-51e7a84e3b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657E7F0-ABAE-457C-910B-1FE549883574}">
  <ds:schemaRefs>
    <ds:schemaRef ds:uri="0ff3f59f-397a-450c-b255-8f10916b298c"/>
    <ds:schemaRef ds:uri="5327387e-5796-4641-b4bd-b1f96aef2f5c"/>
    <ds:schemaRef ds:uri="5d7fa5ea-1455-4ec8-9964-2432a4b86f88"/>
    <ds:schemaRef ds:uri="7d3fe230-e97c-4f6b-8bb3-51e7a84e3b8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【プレゼン用】PPTテンプレート16-9‗202401版</Template>
  <TotalTime>0</TotalTime>
  <Words>2961</Words>
  <Application>Microsoft Office PowerPoint</Application>
  <PresentationFormat>ワイド画面</PresentationFormat>
  <Paragraphs>358</Paragraphs>
  <Slides>13</Slides>
  <Notes>13</Notes>
  <HiddenSlides>0</HiddenSlides>
  <MMClips>0</MMClips>
  <ScaleCrop>false</ScaleCrop>
  <HeadingPairs>
    <vt:vector size="8" baseType="variant">
      <vt:variant>
        <vt:lpstr>使用されているフォント</vt:lpstr>
      </vt:variant>
      <vt:variant>
        <vt:i4>2</vt:i4>
      </vt:variant>
      <vt:variant>
        <vt:lpstr>テーマ</vt:lpstr>
      </vt:variant>
      <vt:variant>
        <vt:i4>3</vt:i4>
      </vt:variant>
      <vt:variant>
        <vt:lpstr>埋め込まれた OLE サーバー</vt:lpstr>
      </vt:variant>
      <vt:variant>
        <vt:i4>1</vt:i4>
      </vt:variant>
      <vt:variant>
        <vt:lpstr>スライド タイトル</vt:lpstr>
      </vt:variant>
      <vt:variant>
        <vt:i4>13</vt:i4>
      </vt:variant>
    </vt:vector>
  </HeadingPairs>
  <TitlesOfParts>
    <vt:vector size="19" baseType="lpstr">
      <vt:lpstr>Meiryo UI</vt:lpstr>
      <vt:lpstr>Arial</vt:lpstr>
      <vt:lpstr>表紙_Light</vt:lpstr>
      <vt:lpstr>中扉_Light</vt:lpstr>
      <vt:lpstr>コンテンツ_Light</vt:lpstr>
      <vt:lpstr>think-cellスライド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ブランドルールについて</dc:title>
  <dc:creator>足立 圭司</dc:creator>
  <cp:lastModifiedBy>太刀川 遼/Ryo Tachikawa</cp:lastModifiedBy>
  <cp:revision>1</cp:revision>
  <cp:lastPrinted>2026-06-01T23:51:07Z</cp:lastPrinted>
  <dcterms:created xsi:type="dcterms:W3CDTF">2024-02-17T12:45:37Z</dcterms:created>
  <dcterms:modified xsi:type="dcterms:W3CDTF">2026-06-10T06:30:54Z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0x010100EEC1AA738FBF934983C7B1995E689C33</vt:lpwstr>
  </property>
  <property fmtid="{D5CDD505-2E9C-101B-9397-08002B2CF9AE}" pid="3" name="MediaServiceImageTags">
    <vt:lpwstr/>
  </property>
</Properties>
</file>