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648" r:id="rId1"/>
  </p:sldMasterIdLst>
  <p:notesMasterIdLst>
    <p:notesMasterId r:id="rId9"/>
  </p:notesMasterIdLst>
  <p:handoutMasterIdLst>
    <p:handoutMasterId r:id="rId10"/>
  </p:handoutMasterIdLst>
  <p:sldIdLst>
    <p:sldId id="266" r:id="rId2"/>
    <p:sldId id="307" r:id="rId3"/>
    <p:sldId id="353" r:id="rId4"/>
    <p:sldId id="355" r:id="rId5"/>
    <p:sldId id="349" r:id="rId6"/>
    <p:sldId id="350" r:id="rId7"/>
    <p:sldId id="356" r:id="rId8"/>
  </p:sldIdLst>
  <p:sldSz cx="12192000"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6DD"/>
    <a:srgbClr val="F8F8CC"/>
    <a:srgbClr val="FDF1E9"/>
    <a:srgbClr val="000000"/>
    <a:srgbClr val="FFCCCC"/>
    <a:srgbClr val="2C85AE"/>
    <a:srgbClr val="FFFFFF"/>
    <a:srgbClr val="FFC000"/>
    <a:srgbClr val="F2F2F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B909A-A3CE-44B6-82A3-67938BDFB725}" v="6" dt="2025-04-04T11:39:39.9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47" autoAdjust="0"/>
    <p:restoredTop sz="94177" autoAdjust="0"/>
  </p:normalViewPr>
  <p:slideViewPr>
    <p:cSldViewPr snapToGrid="0">
      <p:cViewPr varScale="1">
        <p:scale>
          <a:sx n="87" d="100"/>
          <a:sy n="87" d="100"/>
        </p:scale>
        <p:origin x="341" y="62"/>
      </p:cViewPr>
      <p:guideLst>
        <p:guide orient="horz" pos="890"/>
        <p:guide pos="3840"/>
      </p:guideLst>
    </p:cSldViewPr>
  </p:slideViewPr>
  <p:notesTextViewPr>
    <p:cViewPr>
      <p:scale>
        <a:sx n="1" d="1"/>
        <a:sy n="1" d="1"/>
      </p:scale>
      <p:origin x="0" y="0"/>
    </p:cViewPr>
  </p:notesTextViewPr>
  <p:sorterViewPr>
    <p:cViewPr>
      <p:scale>
        <a:sx n="100" d="100"/>
        <a:sy n="100" d="100"/>
      </p:scale>
      <p:origin x="0" y="-1579"/>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nttdiomc.sharepoint.com/sites/XX908/Shared%20Documents/03_&#23550;&#22806;&#30330;&#20449;&#36039;&#26009;/&#12464;&#12521;&#12501;/&#22806;&#22269;&#20154;&#22312;&#30041;&#32773;&#25968;&#22522;&#30990;&#12487;&#12540;&#12479;&#65288;2017-2023&#6528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9.6746940523051411E-2"/>
          <c:y val="4.634044292219671E-2"/>
          <c:w val="0.89640916467569509"/>
          <c:h val="0.85047483750437858"/>
        </c:manualLayout>
      </c:layout>
      <c:barChart>
        <c:barDir val="col"/>
        <c:grouping val="clustered"/>
        <c:varyColors val="0"/>
        <c:ser>
          <c:idx val="0"/>
          <c:order val="0"/>
          <c:spPr>
            <a:solidFill>
              <a:schemeClr val="accent2"/>
            </a:solidFill>
            <a:ln>
              <a:noFill/>
            </a:ln>
            <a:effectLst/>
          </c:spPr>
          <c:invertIfNegative val="0"/>
          <c:dLbls>
            <c:dLbl>
              <c:idx val="0"/>
              <c:numFmt formatCode="#,##0_);[Red]\(#,##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0-2082-4BC6-AEA8-19E80D3AEFA1}"/>
                </c:ext>
              </c:extLst>
            </c:dLbl>
            <c:dLbl>
              <c:idx val="1"/>
              <c:numFmt formatCode="#,##0_);[Red]\(#,##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1-2082-4BC6-AEA8-19E80D3AEFA1}"/>
                </c:ext>
              </c:extLst>
            </c:dLbl>
            <c:dLbl>
              <c:idx val="2"/>
              <c:numFmt formatCode="#,##0_);[Red]\(#,##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2-2082-4BC6-AEA8-19E80D3AEFA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'棒グラフ (事例集掲載用)2023'!$F$8:$H$8</c:f>
              <c:numCache>
                <c:formatCode>General</c:formatCode>
                <c:ptCount val="3"/>
                <c:pt idx="0">
                  <c:v>23196</c:v>
                </c:pt>
                <c:pt idx="1">
                  <c:v>40306</c:v>
                </c:pt>
                <c:pt idx="2">
                  <c:v>49787</c:v>
                </c:pt>
              </c:numCache>
            </c:numRef>
          </c:val>
          <c:extLst>
            <c:ext xmlns:c15="http://schemas.microsoft.com/office/drawing/2012/chart" uri="{02D57815-91ED-43cb-92C2-25804820EDAC}">
              <c15:filteredSeriesTitle>
                <c15:tx>
                  <c:strRef>
                    <c:extLst>
                      <c:ext uri="{02D57815-91ED-43cb-92C2-25804820EDAC}">
                        <c15:formulaRef>
                          <c15:sqref>'棒グラフ (事例集掲載用)2023'!$A$8</c15:sqref>
                        </c15:formulaRef>
                      </c:ext>
                    </c:extLst>
                    <c:strCache>
                      <c:ptCount val="1"/>
                      <c:pt idx="0">
                        <c:v>合計</c:v>
                      </c:pt>
                    </c:strCache>
                  </c:strRef>
                </c15:tx>
              </c15:filteredSeriesTitle>
            </c:ext>
            <c:ext xmlns:c15="http://schemas.microsoft.com/office/drawing/2012/chart" uri="{02D57815-91ED-43cb-92C2-25804820EDAC}">
              <c15:filteredCategoryTitle>
                <c15:cat>
                  <c:strRef>
                    <c:extLst>
                      <c:ext uri="{02D57815-91ED-43cb-92C2-25804820EDAC}">
                        <c15:formulaRef>
                          <c15:sqref>'棒グラフ (事例集掲載用)2023'!$F$3:$H$3</c15:sqref>
                        </c15:formulaRef>
                      </c:ext>
                    </c:extLst>
                    <c:strCache>
                      <c:ptCount val="3"/>
                      <c:pt idx="0">
                        <c:v>2021年</c:v>
                      </c:pt>
                      <c:pt idx="1">
                        <c:v>2022年</c:v>
                      </c:pt>
                      <c:pt idx="2">
                        <c:v>2023年</c:v>
                      </c:pt>
                    </c:strCache>
                  </c:strRef>
                </c15:cat>
              </c15:filteredCategoryTitle>
            </c:ext>
            <c:ext xmlns:c16="http://schemas.microsoft.com/office/drawing/2014/chart" uri="{C3380CC4-5D6E-409C-BE32-E72D297353CC}">
              <c16:uniqueId val="{00000000-73A2-47F4-A8B8-BAF08F67C547}"/>
            </c:ext>
          </c:extLst>
        </c:ser>
        <c:dLbls>
          <c:dLblPos val="outEnd"/>
          <c:showLegendKey val="0"/>
          <c:showVal val="1"/>
          <c:showCatName val="0"/>
          <c:showSerName val="0"/>
          <c:showPercent val="0"/>
          <c:showBubbleSize val="0"/>
        </c:dLbls>
        <c:gapWidth val="150"/>
        <c:axId val="1917899871"/>
        <c:axId val="1929460111"/>
      </c:barChart>
      <c:catAx>
        <c:axId val="191789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9460111"/>
        <c:crosses val="autoZero"/>
        <c:auto val="1"/>
        <c:lblAlgn val="ctr"/>
        <c:lblOffset val="100"/>
        <c:noMultiLvlLbl val="0"/>
      </c:catAx>
      <c:valAx>
        <c:axId val="1929460111"/>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17899871"/>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CAAC74A-664E-43D3-859E-B35855730D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710C658-31F9-4A67-8267-E3463B262A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04D13CA-7790-490E-BB75-9585A0B3B326}" type="datetime1">
              <a:rPr lang="en-US" altLang="ja-JP" smtClean="0">
                <a:latin typeface="Meiryo UI" panose="020B0604030504040204" pitchFamily="50" charset="-128"/>
                <a:ea typeface="Meiryo UI" panose="020B0604030504040204" pitchFamily="50" charset="-128"/>
              </a:rPr>
              <a:t>4/4/2025</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7BBBF1-3A7A-4F4B-8592-578ABE65B7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02F046-B531-4374-9A89-AC21BCA06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D2DFAA7-D3C3-4D01-9299-453E25D16D4E}"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F8973289-1868-46AE-ABFC-46465B97666F}" type="datetime1">
              <a:rPr lang="en-US" altLang="ja-JP" noProof="0" smtClean="0"/>
              <a:pPr/>
              <a:t>4/4/2025</a:t>
            </a:fld>
            <a:endParaRPr lang="ja-JP" altLang="en-US" noProof="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6DC51814-3B91-4036-94D2-3977634EE214}" type="slidenum">
              <a:rPr lang="en-US" altLang="ja-JP" noProof="0" smtClean="0"/>
              <a:pPr/>
              <a:t>‹#›</a:t>
            </a:fld>
            <a:endParaRPr lang="ja-JP" altLang="en-US" noProof="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0</a:t>
            </a:fld>
            <a:endParaRPr lang="ja-JP" altLang="en-US"/>
          </a:p>
        </p:txBody>
      </p:sp>
    </p:spTree>
    <p:extLst>
      <p:ext uri="{BB962C8B-B14F-4D97-AF65-F5344CB8AC3E}">
        <p14:creationId xmlns:p14="http://schemas.microsoft.com/office/powerpoint/2010/main" val="129211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1A0D5-E68A-F463-4AF4-19D692DF59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5448AF-24F6-2E50-FAE9-C2643B2A84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C3C3AD-F608-0702-C3E7-6BE05C2C504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DBFDE73-AB54-4255-05E5-FAB412A8C5EC}"/>
              </a:ext>
            </a:extLst>
          </p:cNvPr>
          <p:cNvSpPr>
            <a:spLocks noGrp="1"/>
          </p:cNvSpPr>
          <p:nvPr>
            <p:ph type="sldNum" sz="quarter" idx="5"/>
          </p:nvPr>
        </p:nvSpPr>
        <p:spPr/>
        <p:txBody>
          <a:bodyPr/>
          <a:lstStyle/>
          <a:p>
            <a:fld id="{6DC51814-3B91-4036-94D2-3977634EE214}" type="slidenum">
              <a:rPr lang="en-US" altLang="ja-JP" smtClean="0"/>
              <a:pPr/>
              <a:t>1</a:t>
            </a:fld>
            <a:endParaRPr lang="ja-JP" altLang="en-US"/>
          </a:p>
        </p:txBody>
      </p:sp>
    </p:spTree>
    <p:extLst>
      <p:ext uri="{BB962C8B-B14F-4D97-AF65-F5344CB8AC3E}">
        <p14:creationId xmlns:p14="http://schemas.microsoft.com/office/powerpoint/2010/main" val="974423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D94E5-1B36-8FA1-3918-656C327FF2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CA6A09F-E32E-3D4B-2C2A-2539FEE1A6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CE1CEE-0092-3981-4B5A-CCDDB7AB41DD}"/>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0DEE3D8E-1DFA-D35E-110C-7B59D98265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1343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4</a:t>
            </a:fld>
            <a:endParaRPr lang="ja-JP" altLang="en-US"/>
          </a:p>
        </p:txBody>
      </p:sp>
    </p:spTree>
    <p:extLst>
      <p:ext uri="{BB962C8B-B14F-4D97-AF65-F5344CB8AC3E}">
        <p14:creationId xmlns:p14="http://schemas.microsoft.com/office/powerpoint/2010/main" val="765100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5</a:t>
            </a:fld>
            <a:endParaRPr lang="ja-JP" altLang="en-US"/>
          </a:p>
        </p:txBody>
      </p:sp>
    </p:spTree>
    <p:extLst>
      <p:ext uri="{BB962C8B-B14F-4D97-AF65-F5344CB8AC3E}">
        <p14:creationId xmlns:p14="http://schemas.microsoft.com/office/powerpoint/2010/main" val="3595697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4448175"/>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rtlCol="0" anchor="ctr"/>
          <a:lstStyle>
            <a:lvl1pPr algn="ct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rtlCol="0"/>
          <a:lstStyle>
            <a:lvl1pPr marL="0" indent="0" algn="ctr">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rtlCol="0" anchor="ctr">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rtlCol="0" anchor="b">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4" name="長方形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rtlCol="0" anchor="ctr">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rtlCol="0" anchor="ctr">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長方形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E6F2E6F7-3BE5-4484-A73E-3EFDB7348BB5}"/>
              </a:ext>
            </a:extLst>
          </p:cNvPr>
          <p:cNvSpPr>
            <a:spLocks noGrp="1"/>
          </p:cNvSpPr>
          <p:nvPr>
            <p:ph type="body" idx="1" hasCustomPrompt="1"/>
          </p:nvPr>
        </p:nvSpPr>
        <p:spPr>
          <a:xfrm>
            <a:off x="831850" y="3968071"/>
            <a:ext cx="10515600" cy="805542"/>
          </a:xfrm>
        </p:spPr>
        <p:txBody>
          <a:bodyPr rtlCol="0"/>
          <a:lstStyle>
            <a:lvl1pPr marL="0" indent="0">
              <a:buNone/>
              <a:defRPr sz="2400">
                <a:solidFill>
                  <a:schemeClr val="bg1"/>
                </a:solidFill>
                <a:latin typeface="Meiryo UI" panose="020B0604030504040204" pitchFamily="50" charset="-128"/>
                <a:ea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6" name="スライド番号プレースホルダー 5">
            <a:extLst>
              <a:ext uri="{FF2B5EF4-FFF2-40B4-BE49-F238E27FC236}">
                <a16:creationId xmlns:a16="http://schemas.microsoft.com/office/drawing/2014/main" id="{A8D10129-98D8-456D-9925-F02A38DE142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9" name="長方形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6">
            <a:extLst>
              <a:ext uri="{FF2B5EF4-FFF2-40B4-BE49-F238E27FC236}">
                <a16:creationId xmlns:a16="http://schemas.microsoft.com/office/drawing/2014/main" id="{391EAACA-1322-4E60-917E-C7408F539D5D}"/>
              </a:ext>
            </a:extLst>
          </p:cNvPr>
          <p:cNvSpPr>
            <a:spLocks noGrp="1"/>
          </p:cNvSpPr>
          <p:nvPr>
            <p:ph type="pic" sz="quarter" idx="13" hasCustomPrompt="1"/>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2" name="フリーフォーム:図形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1EC35B37-7686-C580-E5CC-7AED99A3684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2DB7CFEB-6952-4BC3-B9E0-0C382490F9E6}"/>
              </a:ext>
            </a:extLst>
          </p:cNvPr>
          <p:cNvSpPr>
            <a:spLocks noGrp="1"/>
          </p:cNvSpPr>
          <p:nvPr>
            <p:ph type="pic" sz="quarter" idx="13" hasCustomPrompt="1"/>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rtlCol="0" anchor="ctr"/>
          <a:lstStyle>
            <a:lvl1pPr>
              <a:defRPr sz="6000">
                <a:solidFill>
                  <a:schemeClr val="accent5"/>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8" name="長方形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3F7B7786-CF73-878D-5FD6-271E96D11289}"/>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rtlCol="0" anchor="ctr"/>
          <a:lstStyle>
            <a:lvl1pPr>
              <a:defRPr sz="60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B5D335A5-A601-4D8A-AEF5-F34792FF565A}"/>
              </a:ext>
            </a:extLst>
          </p:cNvPr>
          <p:cNvSpPr>
            <a:spLocks noGrp="1"/>
          </p:cNvSpPr>
          <p:nvPr>
            <p:ph type="pic" sz="quarter" idx="21" hasCustomPrompt="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F5B761E6-2A19-ED52-CEB6-9677F85537F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rtlCol="0" anchor="ctr"/>
          <a:lstStyle>
            <a:lvl1pPr algn="ctr">
              <a:defRPr sz="60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図プレースホルダー 6">
            <a:extLst>
              <a:ext uri="{FF2B5EF4-FFF2-40B4-BE49-F238E27FC236}">
                <a16:creationId xmlns:a16="http://schemas.microsoft.com/office/drawing/2014/main" id="{230D70C6-13FD-45D4-8FB6-26C56B8FF2D4}"/>
              </a:ext>
            </a:extLst>
          </p:cNvPr>
          <p:cNvSpPr>
            <a:spLocks noGrp="1"/>
          </p:cNvSpPr>
          <p:nvPr>
            <p:ph type="pic" sz="quarter" idx="13" hasCustomPrompt="1"/>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長方形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8865DA48-5BB4-8FA6-2A80-B3C6A2957D3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スライド番号プレースホルダー 5">
            <a:extLst>
              <a:ext uri="{FF2B5EF4-FFF2-40B4-BE49-F238E27FC236}">
                <a16:creationId xmlns:a16="http://schemas.microsoft.com/office/drawing/2014/main" id="{4BFDBBE9-17CA-747B-BB5E-4945589F11C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段組">
    <p:spTree>
      <p:nvGrpSpPr>
        <p:cNvPr id="1" name=""/>
        <p:cNvGrpSpPr/>
        <p:nvPr/>
      </p:nvGrpSpPr>
      <p:grpSpPr>
        <a:xfrm>
          <a:off x="0" y="0"/>
          <a:ext cx="0" cy="0"/>
          <a:chOff x="0" y="0"/>
          <a:chExt cx="0" cy="0"/>
        </a:xfrm>
      </p:grpSpPr>
      <p:sp>
        <p:nvSpPr>
          <p:cNvPr id="10" name="長方形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図プレースホルダー 6">
            <a:extLst>
              <a:ext uri="{FF2B5EF4-FFF2-40B4-BE49-F238E27FC236}">
                <a16:creationId xmlns:a16="http://schemas.microsoft.com/office/drawing/2014/main" id="{B9795E85-7B91-41BB-9DF4-A4893AA48FFA}"/>
              </a:ext>
            </a:extLst>
          </p:cNvPr>
          <p:cNvSpPr>
            <a:spLocks noGrp="1"/>
          </p:cNvSpPr>
          <p:nvPr>
            <p:ph type="pic" sz="quarter" idx="14" hasCustomPrompt="1"/>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8D6ABBFD-5DAD-93FF-70FE-357BACDA734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71500" y="0"/>
            <a:ext cx="6034088"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rtlCol="0" anchor="b"/>
          <a:lstStyle>
            <a:lvl1pPr algn="l">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cxnSp>
        <p:nvCxnSpPr>
          <p:cNvPr id="6" name="直線​​コネクタ(S)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スライド番号プレースホルダー 5">
            <a:extLst>
              <a:ext uri="{FF2B5EF4-FFF2-40B4-BE49-F238E27FC236}">
                <a16:creationId xmlns:a16="http://schemas.microsoft.com/office/drawing/2014/main" id="{460337B3-8EF7-6019-7EF2-94974D0472D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rtlCol="0" anchor="b">
            <a:noAutofit/>
          </a:bodyPr>
          <a:lstStyle>
            <a:lvl1pP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25" name="図プレースホルダー 24">
            <a:extLst>
              <a:ext uri="{FF2B5EF4-FFF2-40B4-BE49-F238E27FC236}">
                <a16:creationId xmlns:a16="http://schemas.microsoft.com/office/drawing/2014/main" id="{84421AF3-217F-49BD-BF47-1140F3F445D8}"/>
              </a:ext>
            </a:extLst>
          </p:cNvPr>
          <p:cNvSpPr>
            <a:spLocks noGrp="1"/>
          </p:cNvSpPr>
          <p:nvPr>
            <p:ph type="pic" sz="quarter" idx="15" hasCustomPrompt="1"/>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長方形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3" name="直線​​コネクタ(S)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長方形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58908DA7-3662-9EF6-6F6E-9B9CB83A76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図プレースホルダー 6">
            <a:extLst>
              <a:ext uri="{FF2B5EF4-FFF2-40B4-BE49-F238E27FC236}">
                <a16:creationId xmlns:a16="http://schemas.microsoft.com/office/drawing/2014/main" id="{73E3AB81-FB3C-492F-8AB9-CFC37EECCEE7}"/>
              </a:ext>
            </a:extLst>
          </p:cNvPr>
          <p:cNvSpPr>
            <a:spLocks noGrp="1"/>
          </p:cNvSpPr>
          <p:nvPr>
            <p:ph type="pic" sz="quarter" idx="13" hasCustomPrompt="1"/>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長方形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rtlCol="0" anchor="ctr">
            <a:noAutofit/>
          </a:bodyPr>
          <a:lstStyle>
            <a:lvl1pPr algn="ct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06FCC9B6-06BE-ABBD-4808-2C0C5E7D36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長方形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DE438B2E-01A6-453B-928D-97D98438168E}"/>
              </a:ext>
            </a:extLst>
          </p:cNvPr>
          <p:cNvSpPr>
            <a:spLocks noGrp="1"/>
          </p:cNvSpPr>
          <p:nvPr>
            <p:ph type="pic" sz="quarter" idx="13" hasCustomPrompt="1"/>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EDC97959-6740-AE4B-BC61-93AE6586801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図プレースホルダー 26">
            <a:extLst>
              <a:ext uri="{FF2B5EF4-FFF2-40B4-BE49-F238E27FC236}">
                <a16:creationId xmlns:a16="http://schemas.microsoft.com/office/drawing/2014/main" id="{404FC023-3732-4036-B4DA-F34DC453036D}"/>
              </a:ext>
            </a:extLst>
          </p:cNvPr>
          <p:cNvSpPr>
            <a:spLocks noGrp="1"/>
          </p:cNvSpPr>
          <p:nvPr>
            <p:ph type="pic" sz="quarter" idx="13" hasCustomPrompt="1"/>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C7914533-3284-4C25-EA40-D406AF9AD0C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5" name="図プレースホルダー 6">
            <a:extLst>
              <a:ext uri="{FF2B5EF4-FFF2-40B4-BE49-F238E27FC236}">
                <a16:creationId xmlns:a16="http://schemas.microsoft.com/office/drawing/2014/main" id="{D9C7DFC2-3A77-4761-A9AF-98963C5CCA07}"/>
              </a:ext>
            </a:extLst>
          </p:cNvPr>
          <p:cNvSpPr>
            <a:spLocks noGrp="1"/>
          </p:cNvSpPr>
          <p:nvPr>
            <p:ph type="pic" sz="quarter" idx="14" hasCustomPrompt="1"/>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3F6FD22A-5FDA-45EC-BE49-3C0E30A397B0}"/>
              </a:ext>
            </a:extLst>
          </p:cNvPr>
          <p:cNvSpPr>
            <a:spLocks noGrp="1"/>
          </p:cNvSpPr>
          <p:nvPr>
            <p:ph type="pic" sz="quarter" idx="15" hasCustomPrompt="1"/>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7" name="図プレースホルダー 6">
            <a:extLst>
              <a:ext uri="{FF2B5EF4-FFF2-40B4-BE49-F238E27FC236}">
                <a16:creationId xmlns:a16="http://schemas.microsoft.com/office/drawing/2014/main" id="{B64BDA74-9644-41EB-984D-939D27B60F3F}"/>
              </a:ext>
            </a:extLst>
          </p:cNvPr>
          <p:cNvSpPr>
            <a:spLocks noGrp="1"/>
          </p:cNvSpPr>
          <p:nvPr>
            <p:ph type="pic" sz="quarter" idx="16" hasCustomPrompt="1"/>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75FCD909-EDF2-1A4C-C4F6-95EA72CFA4F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grpSp>
        <p:nvGrpSpPr>
          <p:cNvPr id="2" name="グループ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長方形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0" name="長方形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A8EC025A-BD30-54EF-B965-FD55C029176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271EC8D2-D20C-73D8-A2E3-175B88FC99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F36B08A9-4F2C-4D72-A755-CBF0DAD5A4FC}"/>
              </a:ext>
            </a:extLst>
          </p:cNvPr>
          <p:cNvSpPr>
            <a:spLocks noGrp="1"/>
          </p:cNvSpPr>
          <p:nvPr>
            <p:ph type="pic" sz="quarter" idx="14" hasCustomPrompt="1"/>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5" name="スライド番号プレースホルダー 5">
            <a:extLst>
              <a:ext uri="{FF2B5EF4-FFF2-40B4-BE49-F238E27FC236}">
                <a16:creationId xmlns:a16="http://schemas.microsoft.com/office/drawing/2014/main" id="{FD90AF3F-2CC8-A3B9-002F-5E4BB98FCC3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スライド番号プレースホルダー 5">
            <a:extLst>
              <a:ext uri="{FF2B5EF4-FFF2-40B4-BE49-F238E27FC236}">
                <a16:creationId xmlns:a16="http://schemas.microsoft.com/office/drawing/2014/main" id="{7CD7D79B-0A55-CD0B-F97C-49F77307B44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rtlCol="0" anchor="b">
            <a:normAutofit/>
          </a:bodyPr>
          <a:lstStyle>
            <a:lvl1pPr algn="ctr">
              <a:defRPr sz="54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ja-JP" altLang="en-US" noProof="0"/>
              <a:t>アイコンをクリックして画像を追加</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rtlCol="0"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rtlCol="0"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スライド番号プレースホルダー 5">
            <a:extLst>
              <a:ext uri="{FF2B5EF4-FFF2-40B4-BE49-F238E27FC236}">
                <a16:creationId xmlns:a16="http://schemas.microsoft.com/office/drawing/2014/main" id="{1C59676F-8F09-883C-CD69-EFEB4F41609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ctr">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rtlCol="0" anchor="ctr">
            <a:normAutofit/>
          </a:bodyP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rtlCol="0" anchor="ct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16CD8AAD-701B-4F23-AB47-6FC680787135}"/>
              </a:ext>
            </a:extLst>
          </p:cNvPr>
          <p:cNvSpPr>
            <a:spLocks noGrp="1"/>
          </p:cNvSpPr>
          <p:nvPr>
            <p:ph type="pic" sz="quarter" idx="13" hasCustomPrompt="1"/>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6" name="図プレースホルダー 6">
            <a:extLst>
              <a:ext uri="{FF2B5EF4-FFF2-40B4-BE49-F238E27FC236}">
                <a16:creationId xmlns:a16="http://schemas.microsoft.com/office/drawing/2014/main" id="{2B9551A7-E41A-4D0E-925B-71270CA0F339}"/>
              </a:ext>
            </a:extLst>
          </p:cNvPr>
          <p:cNvSpPr>
            <a:spLocks noGrp="1"/>
          </p:cNvSpPr>
          <p:nvPr>
            <p:ph type="pic" sz="quarter" idx="14" hasCustomPrompt="1"/>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8" name="スライド番号プレースホルダー 5">
            <a:extLst>
              <a:ext uri="{FF2B5EF4-FFF2-40B4-BE49-F238E27FC236}">
                <a16:creationId xmlns:a16="http://schemas.microsoft.com/office/drawing/2014/main" id="{001C4881-3D20-D091-E85A-EFBCECFA920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5" name="長方形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l">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hasCustomPrompt="1"/>
          </p:nvPr>
        </p:nvSpPr>
        <p:spPr>
          <a:xfrm>
            <a:off x="6610169" y="3956706"/>
            <a:ext cx="5109021" cy="518457"/>
          </a:xfrm>
        </p:spPr>
        <p:txBody>
          <a:bodyPr rtlCol="0" anchor="ctr">
            <a:normAutofit/>
          </a:bodyP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hasCustomPrompt="1"/>
          </p:nvPr>
        </p:nvSpPr>
        <p:spPr>
          <a:xfrm>
            <a:off x="539836" y="1462743"/>
            <a:ext cx="5108400" cy="518457"/>
          </a:xfrm>
        </p:spPr>
        <p:txBody>
          <a:bodyPr rtlCol="0" anchor="ct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7" name="図プレースホルダー 6">
            <a:extLst>
              <a:ext uri="{FF2B5EF4-FFF2-40B4-BE49-F238E27FC236}">
                <a16:creationId xmlns:a16="http://schemas.microsoft.com/office/drawing/2014/main" id="{9DFBCB44-5019-402B-BEC3-12F7F5526F0E}"/>
              </a:ext>
            </a:extLst>
          </p:cNvPr>
          <p:cNvSpPr>
            <a:spLocks noGrp="1"/>
          </p:cNvSpPr>
          <p:nvPr>
            <p:ph type="pic" sz="quarter" idx="13" hasCustomPrompt="1"/>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図プレースホルダー 6">
            <a:extLst>
              <a:ext uri="{FF2B5EF4-FFF2-40B4-BE49-F238E27FC236}">
                <a16:creationId xmlns:a16="http://schemas.microsoft.com/office/drawing/2014/main" id="{8CD826C9-080C-4638-B261-376BD8B31622}"/>
              </a:ext>
            </a:extLst>
          </p:cNvPr>
          <p:cNvSpPr>
            <a:spLocks noGrp="1"/>
          </p:cNvSpPr>
          <p:nvPr>
            <p:ph type="pic" sz="quarter" idx="14" hasCustomPrompt="1"/>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8" name="スライド番号プレースホルダー 5">
            <a:extLst>
              <a:ext uri="{FF2B5EF4-FFF2-40B4-BE49-F238E27FC236}">
                <a16:creationId xmlns:a16="http://schemas.microsoft.com/office/drawing/2014/main" id="{1CA3FD5A-EE8A-FD24-F027-148DA5BD3E6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F0FEA476-4986-310E-0DB4-D5D2066B907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1EC779CD-E857-6681-6FF2-2F429028CD6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grpSp>
        <p:nvGrpSpPr>
          <p:cNvPr id="14" name="グループ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長方形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grpSp>
        <p:nvGrpSpPr>
          <p:cNvPr id="17" name="グループ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長方形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9" name="長方形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2" name="スライド番号プレースホルダー 5">
            <a:extLst>
              <a:ext uri="{FF2B5EF4-FFF2-40B4-BE49-F238E27FC236}">
                <a16:creationId xmlns:a16="http://schemas.microsoft.com/office/drawing/2014/main" id="{0B37400B-0FD1-2AFC-9204-69DD9E94364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4F5DF728-1A60-A411-5EE0-01EB1B53495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20" name="長方形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38ABFBA6-40EC-5A7A-6654-219A7054471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9" name="直線​​コネクタ(S)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S)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図プレースホルダー 33">
            <a:extLst>
              <a:ext uri="{FF2B5EF4-FFF2-40B4-BE49-F238E27FC236}">
                <a16:creationId xmlns:a16="http://schemas.microsoft.com/office/drawing/2014/main" id="{D9056F2B-EAFD-4A57-BB92-D14816C84DDE}"/>
              </a:ext>
            </a:extLst>
          </p:cNvPr>
          <p:cNvSpPr>
            <a:spLocks noGrp="1"/>
          </p:cNvSpPr>
          <p:nvPr>
            <p:ph type="pic" sz="quarter" idx="13" hasCustomPrompt="1"/>
          </p:nvPr>
        </p:nvSpPr>
        <p:spPr>
          <a:xfrm>
            <a:off x="876300"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5" name="図プレースホルダー 33">
            <a:extLst>
              <a:ext uri="{FF2B5EF4-FFF2-40B4-BE49-F238E27FC236}">
                <a16:creationId xmlns:a16="http://schemas.microsoft.com/office/drawing/2014/main" id="{E65006DE-F797-4019-BB72-F484F9FE7E58}"/>
              </a:ext>
            </a:extLst>
          </p:cNvPr>
          <p:cNvSpPr>
            <a:spLocks noGrp="1"/>
          </p:cNvSpPr>
          <p:nvPr>
            <p:ph type="pic" sz="quarter" idx="14" hasCustomPrompt="1"/>
          </p:nvPr>
        </p:nvSpPr>
        <p:spPr>
          <a:xfrm>
            <a:off x="3829813"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6" name="図プレースホルダー 33">
            <a:extLst>
              <a:ext uri="{FF2B5EF4-FFF2-40B4-BE49-F238E27FC236}">
                <a16:creationId xmlns:a16="http://schemas.microsoft.com/office/drawing/2014/main" id="{0947D252-5545-4406-8764-B7712464DA56}"/>
              </a:ext>
            </a:extLst>
          </p:cNvPr>
          <p:cNvSpPr>
            <a:spLocks noGrp="1"/>
          </p:cNvSpPr>
          <p:nvPr>
            <p:ph type="pic" sz="quarter" idx="15" hasCustomPrompt="1"/>
          </p:nvPr>
        </p:nvSpPr>
        <p:spPr>
          <a:xfrm>
            <a:off x="6744524"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8" name="図プレースホルダー 33">
            <a:extLst>
              <a:ext uri="{FF2B5EF4-FFF2-40B4-BE49-F238E27FC236}">
                <a16:creationId xmlns:a16="http://schemas.microsoft.com/office/drawing/2014/main" id="{DD89F80C-C1D7-4F63-BAD2-F4EE1F9A162F}"/>
              </a:ext>
            </a:extLst>
          </p:cNvPr>
          <p:cNvSpPr>
            <a:spLocks noGrp="1"/>
          </p:cNvSpPr>
          <p:nvPr>
            <p:ph type="pic" sz="quarter" idx="17" hasCustomPrompt="1"/>
          </p:nvPr>
        </p:nvSpPr>
        <p:spPr>
          <a:xfrm>
            <a:off x="9659235"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0" name="テキスト プレースホルダー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テキスト プレースホルダー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02846014-123A-F7FE-A47F-EDCF7D18479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タイトルのみ">
    <p:spTree>
      <p:nvGrpSpPr>
        <p:cNvPr id="1" name=""/>
        <p:cNvGrpSpPr/>
        <p:nvPr/>
      </p:nvGrpSpPr>
      <p:grpSpPr>
        <a:xfrm>
          <a:off x="0" y="0"/>
          <a:ext cx="0" cy="0"/>
          <a:chOff x="0" y="0"/>
          <a:chExt cx="0" cy="0"/>
        </a:xfrm>
      </p:grpSpPr>
      <p:sp>
        <p:nvSpPr>
          <p:cNvPr id="21" name="長方形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6168473"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8" name="長方形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長方形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7" name="長方形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二等辺三角形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4" name="二等辺三角形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5" name="図プレースホルダー 33">
            <a:extLst>
              <a:ext uri="{FF2B5EF4-FFF2-40B4-BE49-F238E27FC236}">
                <a16:creationId xmlns:a16="http://schemas.microsoft.com/office/drawing/2014/main" id="{2D0DCA06-9544-45C9-BE22-EBB853AE757C}"/>
              </a:ext>
            </a:extLst>
          </p:cNvPr>
          <p:cNvSpPr>
            <a:spLocks noGrp="1"/>
          </p:cNvSpPr>
          <p:nvPr>
            <p:ph type="pic" sz="quarter" idx="13" hasCustomPrompt="1"/>
          </p:nvPr>
        </p:nvSpPr>
        <p:spPr>
          <a:xfrm>
            <a:off x="10133588" y="561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21403A13-F195-405D-B352-4B77969E358B}"/>
              </a:ext>
            </a:extLst>
          </p:cNvPr>
          <p:cNvSpPr>
            <a:spLocks noGrp="1"/>
          </p:cNvSpPr>
          <p:nvPr>
            <p:ph type="pic" sz="quarter" idx="14" hasCustomPrompt="1"/>
          </p:nvPr>
        </p:nvSpPr>
        <p:spPr>
          <a:xfrm>
            <a:off x="7421034" y="2847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7" name="図プレースホルダー 33">
            <a:extLst>
              <a:ext uri="{FF2B5EF4-FFF2-40B4-BE49-F238E27FC236}">
                <a16:creationId xmlns:a16="http://schemas.microsoft.com/office/drawing/2014/main" id="{390C9BE2-4328-41D9-82FB-F6FEE7026C55}"/>
              </a:ext>
            </a:extLst>
          </p:cNvPr>
          <p:cNvSpPr>
            <a:spLocks noGrp="1"/>
          </p:cNvSpPr>
          <p:nvPr>
            <p:ph type="pic" sz="quarter" idx="15" hasCustomPrompt="1"/>
          </p:nvPr>
        </p:nvSpPr>
        <p:spPr>
          <a:xfrm>
            <a:off x="10133588" y="5133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7" name="テキスト プレースホルダー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8" name="テキスト プレースホルダー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9" name="テキスト プレースホルダー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32A80756-9F20-E3D7-F045-A29F8B093C4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長方形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016500" y="472281"/>
            <a:ext cx="7175500" cy="591343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rtlCol="0" anchor="b">
            <a:normAutofit/>
          </a:bodyPr>
          <a:lstStyle>
            <a:lvl1pPr algn="l">
              <a:defRPr sz="54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8" name="長方形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図プレースホルダー 33">
            <a:extLst>
              <a:ext uri="{FF2B5EF4-FFF2-40B4-BE49-F238E27FC236}">
                <a16:creationId xmlns:a16="http://schemas.microsoft.com/office/drawing/2014/main" id="{917F3183-F8DC-409E-BDAF-E3190E5CC10A}"/>
              </a:ext>
            </a:extLst>
          </p:cNvPr>
          <p:cNvSpPr>
            <a:spLocks noGrp="1"/>
          </p:cNvSpPr>
          <p:nvPr>
            <p:ph type="pic" sz="quarter" idx="13" hasCustomPrompt="1"/>
          </p:nvPr>
        </p:nvSpPr>
        <p:spPr>
          <a:xfrm>
            <a:off x="1466711"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5" name="図プレースホルダー 33">
            <a:extLst>
              <a:ext uri="{FF2B5EF4-FFF2-40B4-BE49-F238E27FC236}">
                <a16:creationId xmlns:a16="http://schemas.microsoft.com/office/drawing/2014/main" id="{8DCF90EE-8A0F-46BB-A8EC-27CB7826EB0D}"/>
              </a:ext>
            </a:extLst>
          </p:cNvPr>
          <p:cNvSpPr>
            <a:spLocks noGrp="1"/>
          </p:cNvSpPr>
          <p:nvPr>
            <p:ph type="pic" sz="quarter" idx="17" hasCustomPrompt="1"/>
          </p:nvPr>
        </p:nvSpPr>
        <p:spPr>
          <a:xfrm>
            <a:off x="4108135"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6" name="図プレースホルダー 33">
            <a:extLst>
              <a:ext uri="{FF2B5EF4-FFF2-40B4-BE49-F238E27FC236}">
                <a16:creationId xmlns:a16="http://schemas.microsoft.com/office/drawing/2014/main" id="{4B6BCE84-A7A7-4701-966F-9F969C523C51}"/>
              </a:ext>
            </a:extLst>
          </p:cNvPr>
          <p:cNvSpPr>
            <a:spLocks noGrp="1"/>
          </p:cNvSpPr>
          <p:nvPr>
            <p:ph type="pic" sz="quarter" idx="18" hasCustomPrompt="1"/>
          </p:nvPr>
        </p:nvSpPr>
        <p:spPr>
          <a:xfrm>
            <a:off x="674955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7" name="図プレースホルダー 33">
            <a:extLst>
              <a:ext uri="{FF2B5EF4-FFF2-40B4-BE49-F238E27FC236}">
                <a16:creationId xmlns:a16="http://schemas.microsoft.com/office/drawing/2014/main" id="{2F810615-16AA-4D3F-93BB-1074BABE1234}"/>
              </a:ext>
            </a:extLst>
          </p:cNvPr>
          <p:cNvSpPr>
            <a:spLocks noGrp="1"/>
          </p:cNvSpPr>
          <p:nvPr>
            <p:ph type="pic" sz="quarter" idx="19" hasCustomPrompt="1"/>
          </p:nvPr>
        </p:nvSpPr>
        <p:spPr>
          <a:xfrm>
            <a:off x="943508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5" name="長方形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6" name="長方形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8" name="テキスト プレースホルダー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cxnSp>
        <p:nvCxnSpPr>
          <p:cNvPr id="6" name="直線​​コネクタ(S)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直線​​コネクタ(S)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直線​​コネクタ(S)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44A95EA0-0268-DB06-930B-3FE39CBA39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長方形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nvGrpSpPr>
          <p:cNvPr id="5" name="グループ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直線​​コネクタ(S)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S)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S)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グループ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直線​​コネクタ(S)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S)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S)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5227571" y="1437538"/>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4" name="図プレースホルダー 33">
            <a:extLst>
              <a:ext uri="{FF2B5EF4-FFF2-40B4-BE49-F238E27FC236}">
                <a16:creationId xmlns:a16="http://schemas.microsoft.com/office/drawing/2014/main" id="{9A1BE0BE-1FFD-445C-B6BA-E4A602D22112}"/>
              </a:ext>
            </a:extLst>
          </p:cNvPr>
          <p:cNvSpPr>
            <a:spLocks noGrp="1"/>
          </p:cNvSpPr>
          <p:nvPr>
            <p:ph type="pic" sz="quarter" idx="24" hasCustomPrompt="1"/>
          </p:nvPr>
        </p:nvSpPr>
        <p:spPr>
          <a:xfrm>
            <a:off x="5227571" y="27156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5" name="図プレースホルダー 33">
            <a:extLst>
              <a:ext uri="{FF2B5EF4-FFF2-40B4-BE49-F238E27FC236}">
                <a16:creationId xmlns:a16="http://schemas.microsoft.com/office/drawing/2014/main" id="{B577AF17-6C7E-48B9-B267-0874B232A710}"/>
              </a:ext>
            </a:extLst>
          </p:cNvPr>
          <p:cNvSpPr>
            <a:spLocks noGrp="1"/>
          </p:cNvSpPr>
          <p:nvPr>
            <p:ph type="pic" sz="quarter" idx="25" hasCustomPrompt="1"/>
          </p:nvPr>
        </p:nvSpPr>
        <p:spPr>
          <a:xfrm>
            <a:off x="5227571" y="4043892"/>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98A01AB1-3434-46C7-B1B3-90AFD4B1799F}"/>
              </a:ext>
            </a:extLst>
          </p:cNvPr>
          <p:cNvSpPr>
            <a:spLocks noGrp="1"/>
          </p:cNvSpPr>
          <p:nvPr>
            <p:ph type="pic" sz="quarter" idx="26" hasCustomPrompt="1"/>
          </p:nvPr>
        </p:nvSpPr>
        <p:spPr>
          <a:xfrm>
            <a:off x="5227571" y="53682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5799C128-0A95-CA36-D74D-D8062E0386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長方形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615473" y="1713955"/>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5" name="テキスト プレースホルダー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6" name="長方形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7" name="長方形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9" name="テキスト プレースホルダー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0" name="テキスト プレースホルダー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1" name="図プレースホルダー 33">
            <a:extLst>
              <a:ext uri="{FF2B5EF4-FFF2-40B4-BE49-F238E27FC236}">
                <a16:creationId xmlns:a16="http://schemas.microsoft.com/office/drawing/2014/main" id="{F196EA03-E36C-4E2A-A82F-8FA76EC2DBFC}"/>
              </a:ext>
            </a:extLst>
          </p:cNvPr>
          <p:cNvSpPr>
            <a:spLocks noGrp="1"/>
          </p:cNvSpPr>
          <p:nvPr>
            <p:ph type="pic" sz="quarter" idx="30" hasCustomPrompt="1"/>
          </p:nvPr>
        </p:nvSpPr>
        <p:spPr>
          <a:xfrm>
            <a:off x="615473"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2" name="図プレースホルダー 33">
            <a:extLst>
              <a:ext uri="{FF2B5EF4-FFF2-40B4-BE49-F238E27FC236}">
                <a16:creationId xmlns:a16="http://schemas.microsoft.com/office/drawing/2014/main" id="{9A754FAD-4B3A-4A76-9F0D-84DA72FD822B}"/>
              </a:ext>
            </a:extLst>
          </p:cNvPr>
          <p:cNvSpPr>
            <a:spLocks noGrp="1"/>
          </p:cNvSpPr>
          <p:nvPr>
            <p:ph type="pic" sz="quarter" idx="31" hasCustomPrompt="1"/>
          </p:nvPr>
        </p:nvSpPr>
        <p:spPr>
          <a:xfrm>
            <a:off x="6415151"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3" name="図プレースホルダー 33">
            <a:extLst>
              <a:ext uri="{FF2B5EF4-FFF2-40B4-BE49-F238E27FC236}">
                <a16:creationId xmlns:a16="http://schemas.microsoft.com/office/drawing/2014/main" id="{7A45718F-1012-47C4-BF29-7462E5C6CB90}"/>
              </a:ext>
            </a:extLst>
          </p:cNvPr>
          <p:cNvSpPr>
            <a:spLocks noGrp="1"/>
          </p:cNvSpPr>
          <p:nvPr>
            <p:ph type="pic" sz="quarter" idx="32" hasCustomPrompt="1"/>
          </p:nvPr>
        </p:nvSpPr>
        <p:spPr>
          <a:xfrm>
            <a:off x="6415151" y="1713954"/>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2C806170-4443-0D54-40BB-6B9E113796F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rtlCol="0" anchor="t">
            <a:noAutofit/>
          </a:bodyPr>
          <a:lstStyle>
            <a:lvl1pPr marL="0" indent="0" algn="ctr">
              <a:buNone/>
              <a:defRPr sz="2000" b="1">
                <a:solidFill>
                  <a:schemeClr val="accent6"/>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BAE328E0-4F09-00BB-041E-6E22176475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851346" y="1299090"/>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4575424" y="1285755"/>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8293303" y="1285755"/>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972296" y="1386371"/>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8407943" y="1386371"/>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817075" y="3380660"/>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4575424" y="3379965"/>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8293303" y="3374039"/>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図プレースホルダー 33">
            <a:extLst>
              <a:ext uri="{FF2B5EF4-FFF2-40B4-BE49-F238E27FC236}">
                <a16:creationId xmlns:a16="http://schemas.microsoft.com/office/drawing/2014/main" id="{786585D4-292F-B060-E769-7879AFDD8712}"/>
              </a:ext>
            </a:extLst>
          </p:cNvPr>
          <p:cNvSpPr>
            <a:spLocks noGrp="1"/>
          </p:cNvSpPr>
          <p:nvPr>
            <p:ph type="pic" sz="quarter" idx="30" hasCustomPrompt="1"/>
          </p:nvPr>
        </p:nvSpPr>
        <p:spPr>
          <a:xfrm>
            <a:off x="4690064" y="1398610"/>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 name="長方形 17">
            <a:extLst>
              <a:ext uri="{FF2B5EF4-FFF2-40B4-BE49-F238E27FC236}">
                <a16:creationId xmlns:a16="http://schemas.microsoft.com/office/drawing/2014/main" id="{0E82D666-CD35-6153-0144-773498824055}"/>
              </a:ext>
            </a:extLst>
          </p:cNvPr>
          <p:cNvSpPr/>
          <p:nvPr userDrawn="1"/>
        </p:nvSpPr>
        <p:spPr>
          <a:xfrm>
            <a:off x="851345" y="3969071"/>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図プレースホルダー 33">
            <a:extLst>
              <a:ext uri="{FF2B5EF4-FFF2-40B4-BE49-F238E27FC236}">
                <a16:creationId xmlns:a16="http://schemas.microsoft.com/office/drawing/2014/main" id="{B9205105-195C-5AFD-945A-542FD82528BC}"/>
              </a:ext>
            </a:extLst>
          </p:cNvPr>
          <p:cNvSpPr>
            <a:spLocks noGrp="1"/>
          </p:cNvSpPr>
          <p:nvPr>
            <p:ph type="pic" sz="quarter" idx="31" hasCustomPrompt="1"/>
          </p:nvPr>
        </p:nvSpPr>
        <p:spPr>
          <a:xfrm>
            <a:off x="972295" y="4056352"/>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6" name="テキスト プレースホルダー 39">
            <a:extLst>
              <a:ext uri="{FF2B5EF4-FFF2-40B4-BE49-F238E27FC236}">
                <a16:creationId xmlns:a16="http://schemas.microsoft.com/office/drawing/2014/main" id="{525D1241-5988-D4E3-92E5-249F3FCD1A24}"/>
              </a:ext>
            </a:extLst>
          </p:cNvPr>
          <p:cNvSpPr>
            <a:spLocks noGrp="1"/>
          </p:cNvSpPr>
          <p:nvPr>
            <p:ph type="body" sz="quarter" idx="32" hasCustomPrompt="1"/>
          </p:nvPr>
        </p:nvSpPr>
        <p:spPr>
          <a:xfrm>
            <a:off x="817074" y="6050641"/>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7" name="長方形 20">
            <a:extLst>
              <a:ext uri="{FF2B5EF4-FFF2-40B4-BE49-F238E27FC236}">
                <a16:creationId xmlns:a16="http://schemas.microsoft.com/office/drawing/2014/main" id="{5D32B4B3-827A-D4DB-0BF5-86265843F865}"/>
              </a:ext>
            </a:extLst>
          </p:cNvPr>
          <p:cNvSpPr/>
          <p:nvPr userDrawn="1"/>
        </p:nvSpPr>
        <p:spPr>
          <a:xfrm>
            <a:off x="4575424" y="3956431"/>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テキスト プレースホルダー 39">
            <a:extLst>
              <a:ext uri="{FF2B5EF4-FFF2-40B4-BE49-F238E27FC236}">
                <a16:creationId xmlns:a16="http://schemas.microsoft.com/office/drawing/2014/main" id="{D73F57CC-2BE6-76CF-06D5-79A0CE18B154}"/>
              </a:ext>
            </a:extLst>
          </p:cNvPr>
          <p:cNvSpPr>
            <a:spLocks noGrp="1"/>
          </p:cNvSpPr>
          <p:nvPr>
            <p:ph type="body" sz="quarter" idx="33" hasCustomPrompt="1"/>
          </p:nvPr>
        </p:nvSpPr>
        <p:spPr>
          <a:xfrm>
            <a:off x="4575424" y="6050641"/>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図プレースホルダー 33">
            <a:extLst>
              <a:ext uri="{FF2B5EF4-FFF2-40B4-BE49-F238E27FC236}">
                <a16:creationId xmlns:a16="http://schemas.microsoft.com/office/drawing/2014/main" id="{8FD28C04-A1BA-A99C-5AC4-97144937A671}"/>
              </a:ext>
            </a:extLst>
          </p:cNvPr>
          <p:cNvSpPr>
            <a:spLocks noGrp="1"/>
          </p:cNvSpPr>
          <p:nvPr>
            <p:ph type="pic" sz="quarter" idx="34" hasCustomPrompt="1"/>
          </p:nvPr>
        </p:nvSpPr>
        <p:spPr>
          <a:xfrm>
            <a:off x="4690064" y="4069286"/>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21">
            <a:extLst>
              <a:ext uri="{FF2B5EF4-FFF2-40B4-BE49-F238E27FC236}">
                <a16:creationId xmlns:a16="http://schemas.microsoft.com/office/drawing/2014/main" id="{B3662D72-2372-9723-CEA1-2071703A6D05}"/>
              </a:ext>
            </a:extLst>
          </p:cNvPr>
          <p:cNvSpPr/>
          <p:nvPr userDrawn="1"/>
        </p:nvSpPr>
        <p:spPr>
          <a:xfrm>
            <a:off x="8308826" y="3955736"/>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33">
            <a:extLst>
              <a:ext uri="{FF2B5EF4-FFF2-40B4-BE49-F238E27FC236}">
                <a16:creationId xmlns:a16="http://schemas.microsoft.com/office/drawing/2014/main" id="{5A6231CB-F626-16CA-2A9B-BD293C0F3040}"/>
              </a:ext>
            </a:extLst>
          </p:cNvPr>
          <p:cNvSpPr>
            <a:spLocks noGrp="1"/>
          </p:cNvSpPr>
          <p:nvPr>
            <p:ph type="pic" sz="quarter" idx="35" hasCustomPrompt="1"/>
          </p:nvPr>
        </p:nvSpPr>
        <p:spPr>
          <a:xfrm>
            <a:off x="8423466" y="4056352"/>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2" name="テキスト プレースホルダー 39">
            <a:extLst>
              <a:ext uri="{FF2B5EF4-FFF2-40B4-BE49-F238E27FC236}">
                <a16:creationId xmlns:a16="http://schemas.microsoft.com/office/drawing/2014/main" id="{F18DE65A-D5C5-BE90-4154-E0B60190A6E4}"/>
              </a:ext>
            </a:extLst>
          </p:cNvPr>
          <p:cNvSpPr>
            <a:spLocks noGrp="1"/>
          </p:cNvSpPr>
          <p:nvPr>
            <p:ph type="body" sz="quarter" idx="36" hasCustomPrompt="1"/>
          </p:nvPr>
        </p:nvSpPr>
        <p:spPr>
          <a:xfrm>
            <a:off x="8308826" y="6044020"/>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923774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1_タイトルのみ">
    <p:spTree>
      <p:nvGrpSpPr>
        <p:cNvPr id="1" name=""/>
        <p:cNvGrpSpPr/>
        <p:nvPr/>
      </p:nvGrpSpPr>
      <p:grpSpPr>
        <a:xfrm>
          <a:off x="0" y="0"/>
          <a:ext cx="0" cy="0"/>
          <a:chOff x="0" y="0"/>
          <a:chExt cx="0" cy="0"/>
        </a:xfrm>
      </p:grpSpPr>
      <p:sp>
        <p:nvSpPr>
          <p:cNvPr id="23" name="長方形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2" name="長方形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17" name="スライド番号プレースホルダー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5653828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4900613" y="1233488"/>
            <a:ext cx="6991350" cy="4967287"/>
          </a:xfrm>
        </p:spPr>
        <p:txBody>
          <a:bodyPr rtlCol="0">
            <a:normAutofit/>
          </a:bodyPr>
          <a:lstStyle>
            <a:lvl1pPr marL="0" indent="0" algn="ctr">
              <a:buNone/>
              <a:defRPr sz="2000">
                <a:latin typeface="Meiryo UI" panose="020B0604030504040204" pitchFamily="50" charset="-128"/>
                <a:ea typeface="Meiryo UI" panose="020B0604030504040204" pitchFamily="50" charset="-128"/>
              </a:defRPr>
            </a:lvl1pPr>
          </a:lstStyle>
          <a:p>
            <a:pPr rtl="0"/>
            <a:r>
              <a:rPr lang="ja-JP" altLang="en-US" noProof="0"/>
              <a:t>アイコンをクリックしてグラフを追加</a:t>
            </a:r>
          </a:p>
        </p:txBody>
      </p:sp>
      <p:sp>
        <p:nvSpPr>
          <p:cNvPr id="25" name="長方形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テキスト プレースホルダー 5">
            <a:extLst>
              <a:ext uri="{FF2B5EF4-FFF2-40B4-BE49-F238E27FC236}">
                <a16:creationId xmlns:a16="http://schemas.microsoft.com/office/drawing/2014/main" id="{9867FAC3-5109-4D5D-8105-FC48313396C4}"/>
              </a:ext>
            </a:extLst>
          </p:cNvPr>
          <p:cNvSpPr>
            <a:spLocks noGrp="1"/>
          </p:cNvSpPr>
          <p:nvPr>
            <p:ph type="body" sz="quarter" idx="14" hasCustomPrompt="1"/>
          </p:nvPr>
        </p:nvSpPr>
        <p:spPr>
          <a:xfrm>
            <a:off x="546100" y="1450975"/>
            <a:ext cx="4065588" cy="4552950"/>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スライド番号プレースホルダー 5">
            <a:extLst>
              <a:ext uri="{FF2B5EF4-FFF2-40B4-BE49-F238E27FC236}">
                <a16:creationId xmlns:a16="http://schemas.microsoft.com/office/drawing/2014/main" id="{54942557-2E0F-309C-ED05-C6252C318CA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59679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11520488"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487CACE5-C5B1-A286-4CFA-ECAB8EA9279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89529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4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7450621"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5" name="図プレースホルダー 4">
            <a:extLst>
              <a:ext uri="{FF2B5EF4-FFF2-40B4-BE49-F238E27FC236}">
                <a16:creationId xmlns:a16="http://schemas.microsoft.com/office/drawing/2014/main" id="{F1D1D3DC-359F-47D3-A498-6E5DEF615BD3}"/>
              </a:ext>
            </a:extLst>
          </p:cNvPr>
          <p:cNvSpPr>
            <a:spLocks noGrp="1"/>
          </p:cNvSpPr>
          <p:nvPr>
            <p:ph type="pic" sz="quarter" idx="14" hasCustomPrompt="1"/>
          </p:nvPr>
        </p:nvSpPr>
        <p:spPr>
          <a:xfrm>
            <a:off x="7940675" y="1233488"/>
            <a:ext cx="3951288" cy="4967287"/>
          </a:xfrm>
        </p:spPr>
        <p:txBody>
          <a:bodyPr rtlCol="0">
            <a:normAutofit/>
          </a:bodyPr>
          <a:lstStyle>
            <a:lvl1pPr marL="0" indent="0" algn="ctr">
              <a:buNone/>
              <a:defRPr sz="2000"/>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DA9C25FB-A1A9-C8F5-C411-99AECA587A5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40593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81415"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7" name="グラフ プレースホルダー 3">
            <a:extLst>
              <a:ext uri="{FF2B5EF4-FFF2-40B4-BE49-F238E27FC236}">
                <a16:creationId xmlns:a16="http://schemas.microsoft.com/office/drawing/2014/main" id="{6750280A-6976-42F9-B984-8601DD1972DC}"/>
              </a:ext>
            </a:extLst>
          </p:cNvPr>
          <p:cNvSpPr>
            <a:spLocks noGrp="1"/>
          </p:cNvSpPr>
          <p:nvPr>
            <p:ph type="chart" sz="quarter" idx="14" hasCustomPrompt="1"/>
          </p:nvPr>
        </p:nvSpPr>
        <p:spPr>
          <a:xfrm>
            <a:off x="6379473"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cxnSp>
        <p:nvCxnSpPr>
          <p:cNvPr id="6" name="直線​​コネクタ(S)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F218FD90-12B3-C357-1618-9DBBFEC733A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773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長方形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userDrawn="1">
            <p:ph type="pic" sz="quarter" idx="10" hasCustomPrompt="1"/>
          </p:nvPr>
        </p:nvSpPr>
        <p:spPr>
          <a:xfrm>
            <a:off x="371476" y="278606"/>
            <a:ext cx="11520487" cy="3150394"/>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4" name="長方形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rtlCol="0" anchor="ctr">
            <a:normAutofit/>
          </a:bodyPr>
          <a:lstStyle>
            <a:lvl1pPr algn="ctr">
              <a:defRPr sz="54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userDrawn="1">
            <p:ph type="subTitle" idx="1" hasCustomPrompt="1"/>
          </p:nvPr>
        </p:nvSpPr>
        <p:spPr>
          <a:xfrm>
            <a:off x="1510507" y="5130801"/>
            <a:ext cx="9242424" cy="533400"/>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クリックしてマスター サブタイトルのスタイルを編集します</a:t>
            </a:r>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510622" y="1362696"/>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9" name="グラフ プレースホルダー 3">
            <a:extLst>
              <a:ext uri="{FF2B5EF4-FFF2-40B4-BE49-F238E27FC236}">
                <a16:creationId xmlns:a16="http://schemas.microsoft.com/office/drawing/2014/main" id="{3CC4F2FB-E360-40E2-BDA5-455EB243C216}"/>
              </a:ext>
            </a:extLst>
          </p:cNvPr>
          <p:cNvSpPr>
            <a:spLocks noGrp="1"/>
          </p:cNvSpPr>
          <p:nvPr>
            <p:ph type="chart" sz="quarter" idx="14" hasCustomPrompt="1"/>
          </p:nvPr>
        </p:nvSpPr>
        <p:spPr>
          <a:xfrm>
            <a:off x="500682" y="3781218"/>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0" name="グラフ プレースホルダー 3">
            <a:extLst>
              <a:ext uri="{FF2B5EF4-FFF2-40B4-BE49-F238E27FC236}">
                <a16:creationId xmlns:a16="http://schemas.microsoft.com/office/drawing/2014/main" id="{6373EAFD-6648-4861-97FB-A3961B86C814}"/>
              </a:ext>
            </a:extLst>
          </p:cNvPr>
          <p:cNvSpPr>
            <a:spLocks noGrp="1"/>
          </p:cNvSpPr>
          <p:nvPr>
            <p:ph type="chart" sz="quarter" idx="15" hasCustomPrompt="1"/>
          </p:nvPr>
        </p:nvSpPr>
        <p:spPr>
          <a:xfrm>
            <a:off x="6208643" y="1367561"/>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1" name="グラフ プレースホルダー 3">
            <a:extLst>
              <a:ext uri="{FF2B5EF4-FFF2-40B4-BE49-F238E27FC236}">
                <a16:creationId xmlns:a16="http://schemas.microsoft.com/office/drawing/2014/main" id="{CF0E102C-57E1-46ED-BE41-21C356F42BAD}"/>
              </a:ext>
            </a:extLst>
          </p:cNvPr>
          <p:cNvSpPr>
            <a:spLocks noGrp="1"/>
          </p:cNvSpPr>
          <p:nvPr>
            <p:ph type="chart" sz="quarter" idx="16" hasCustomPrompt="1"/>
          </p:nvPr>
        </p:nvSpPr>
        <p:spPr>
          <a:xfrm>
            <a:off x="6198703" y="3786083"/>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C0ABCDFB-05D8-71F9-3467-B659A936828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20844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rtlCol="0" anchor="ctr">
            <a:normAutofit/>
          </a:bodyPr>
          <a:lstStyle>
            <a:lvl1pPr algn="ctr">
              <a:defRPr sz="11500">
                <a:solidFill>
                  <a:schemeClr val="tx1"/>
                </a:solidFill>
                <a:latin typeface="Meiryo UI" panose="020B0604030504040204" pitchFamily="50" charset="-128"/>
                <a:ea typeface="Meiryo UI" panose="020B0604030504040204" pitchFamily="50" charset="-128"/>
              </a:defRPr>
            </a:lvl1pPr>
          </a:lstStyle>
          <a:p>
            <a:pPr rtl="0"/>
            <a:r>
              <a:rPr lang="ja-JP" altLang="en-US" noProof="0"/>
              <a:t>ありがとうございます</a:t>
            </a:r>
          </a:p>
        </p:txBody>
      </p:sp>
    </p:spTree>
    <p:extLst>
      <p:ext uri="{BB962C8B-B14F-4D97-AF65-F5344CB8AC3E}">
        <p14:creationId xmlns:p14="http://schemas.microsoft.com/office/powerpoint/2010/main" val="27575380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E2BA7F06-D48D-19C8-8D3C-F8648C1E775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3903189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8A594C5E-E06C-488C-AC82-331C53B94F1C}"/>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111BB83C-8026-C726-C746-1771B544D83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03416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8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144494" y="863501"/>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3261007" y="956613"/>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144494" y="247548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3" name="長方形 17">
            <a:extLst>
              <a:ext uri="{FF2B5EF4-FFF2-40B4-BE49-F238E27FC236}">
                <a16:creationId xmlns:a16="http://schemas.microsoft.com/office/drawing/2014/main" id="{4F4C5034-9D4F-D779-33C7-3ED938B61D80}"/>
              </a:ext>
            </a:extLst>
          </p:cNvPr>
          <p:cNvSpPr/>
          <p:nvPr userDrawn="1"/>
        </p:nvSpPr>
        <p:spPr>
          <a:xfrm>
            <a:off x="960783" y="275351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33">
            <a:extLst>
              <a:ext uri="{FF2B5EF4-FFF2-40B4-BE49-F238E27FC236}">
                <a16:creationId xmlns:a16="http://schemas.microsoft.com/office/drawing/2014/main" id="{01678DB5-20A0-87DC-E8FF-8A7D097D5F15}"/>
              </a:ext>
            </a:extLst>
          </p:cNvPr>
          <p:cNvSpPr>
            <a:spLocks noGrp="1"/>
          </p:cNvSpPr>
          <p:nvPr>
            <p:ph type="pic" sz="quarter" idx="51" hasCustomPrompt="1"/>
          </p:nvPr>
        </p:nvSpPr>
        <p:spPr>
          <a:xfrm>
            <a:off x="1077296" y="284662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 name="テキスト プレースホルダー 39">
            <a:extLst>
              <a:ext uri="{FF2B5EF4-FFF2-40B4-BE49-F238E27FC236}">
                <a16:creationId xmlns:a16="http://schemas.microsoft.com/office/drawing/2014/main" id="{BD4F16FD-97B8-735E-90A2-F97553AC8E40}"/>
              </a:ext>
            </a:extLst>
          </p:cNvPr>
          <p:cNvSpPr>
            <a:spLocks noGrp="1"/>
          </p:cNvSpPr>
          <p:nvPr>
            <p:ph type="body" sz="quarter" idx="52" hasCustomPrompt="1"/>
          </p:nvPr>
        </p:nvSpPr>
        <p:spPr>
          <a:xfrm>
            <a:off x="960783" y="435451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6" name="長方形 17">
            <a:extLst>
              <a:ext uri="{FF2B5EF4-FFF2-40B4-BE49-F238E27FC236}">
                <a16:creationId xmlns:a16="http://schemas.microsoft.com/office/drawing/2014/main" id="{9E07BBF9-CB70-99CE-CE58-36CFF9BAFC84}"/>
              </a:ext>
            </a:extLst>
          </p:cNvPr>
          <p:cNvSpPr/>
          <p:nvPr userDrawn="1"/>
        </p:nvSpPr>
        <p:spPr>
          <a:xfrm>
            <a:off x="3144494" y="4706434"/>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図プレースホルダー 33">
            <a:extLst>
              <a:ext uri="{FF2B5EF4-FFF2-40B4-BE49-F238E27FC236}">
                <a16:creationId xmlns:a16="http://schemas.microsoft.com/office/drawing/2014/main" id="{0ADA40D7-D0F1-8F94-4AE3-47C0134D6085}"/>
              </a:ext>
            </a:extLst>
          </p:cNvPr>
          <p:cNvSpPr>
            <a:spLocks noGrp="1"/>
          </p:cNvSpPr>
          <p:nvPr>
            <p:ph type="pic" sz="quarter" idx="53" hasCustomPrompt="1"/>
          </p:nvPr>
        </p:nvSpPr>
        <p:spPr>
          <a:xfrm>
            <a:off x="3261007" y="4799546"/>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8" name="テキスト プレースホルダー 39">
            <a:extLst>
              <a:ext uri="{FF2B5EF4-FFF2-40B4-BE49-F238E27FC236}">
                <a16:creationId xmlns:a16="http://schemas.microsoft.com/office/drawing/2014/main" id="{372F01BB-3ED9-A538-4D51-2F495E1CC706}"/>
              </a:ext>
            </a:extLst>
          </p:cNvPr>
          <p:cNvSpPr>
            <a:spLocks noGrp="1"/>
          </p:cNvSpPr>
          <p:nvPr>
            <p:ph type="body" sz="quarter" idx="54" hasCustomPrompt="1"/>
          </p:nvPr>
        </p:nvSpPr>
        <p:spPr>
          <a:xfrm>
            <a:off x="3144494" y="6307428"/>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長方形 17">
            <a:extLst>
              <a:ext uri="{FF2B5EF4-FFF2-40B4-BE49-F238E27FC236}">
                <a16:creationId xmlns:a16="http://schemas.microsoft.com/office/drawing/2014/main" id="{627791D7-B3CD-197C-9AC6-1037DFB4AFF2}"/>
              </a:ext>
            </a:extLst>
          </p:cNvPr>
          <p:cNvSpPr/>
          <p:nvPr userDrawn="1"/>
        </p:nvSpPr>
        <p:spPr>
          <a:xfrm>
            <a:off x="6340476" y="4700715"/>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図プレースホルダー 33">
            <a:extLst>
              <a:ext uri="{FF2B5EF4-FFF2-40B4-BE49-F238E27FC236}">
                <a16:creationId xmlns:a16="http://schemas.microsoft.com/office/drawing/2014/main" id="{0333DDC4-743C-677B-F6B3-E649974020AE}"/>
              </a:ext>
            </a:extLst>
          </p:cNvPr>
          <p:cNvSpPr>
            <a:spLocks noGrp="1"/>
          </p:cNvSpPr>
          <p:nvPr>
            <p:ph type="pic" sz="quarter" idx="55" hasCustomPrompt="1"/>
          </p:nvPr>
        </p:nvSpPr>
        <p:spPr>
          <a:xfrm>
            <a:off x="6456989" y="4793827"/>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1" name="テキスト プレースホルダー 39">
            <a:extLst>
              <a:ext uri="{FF2B5EF4-FFF2-40B4-BE49-F238E27FC236}">
                <a16:creationId xmlns:a16="http://schemas.microsoft.com/office/drawing/2014/main" id="{351BAB7E-A8C3-EE2E-9666-9F8EDEEED865}"/>
              </a:ext>
            </a:extLst>
          </p:cNvPr>
          <p:cNvSpPr>
            <a:spLocks noGrp="1"/>
          </p:cNvSpPr>
          <p:nvPr>
            <p:ph type="body" sz="quarter" idx="56" hasCustomPrompt="1"/>
          </p:nvPr>
        </p:nvSpPr>
        <p:spPr>
          <a:xfrm>
            <a:off x="6340476" y="6301709"/>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2" name="長方形 17">
            <a:extLst>
              <a:ext uri="{FF2B5EF4-FFF2-40B4-BE49-F238E27FC236}">
                <a16:creationId xmlns:a16="http://schemas.microsoft.com/office/drawing/2014/main" id="{2FB98A5B-F825-0572-B1BD-C53EB7D5952B}"/>
              </a:ext>
            </a:extLst>
          </p:cNvPr>
          <p:cNvSpPr/>
          <p:nvPr userDrawn="1"/>
        </p:nvSpPr>
        <p:spPr>
          <a:xfrm>
            <a:off x="6340476" y="86255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4" name="図プレースホルダー 33">
            <a:extLst>
              <a:ext uri="{FF2B5EF4-FFF2-40B4-BE49-F238E27FC236}">
                <a16:creationId xmlns:a16="http://schemas.microsoft.com/office/drawing/2014/main" id="{C38F1449-5946-98B4-37E0-6694FF1D347F}"/>
              </a:ext>
            </a:extLst>
          </p:cNvPr>
          <p:cNvSpPr>
            <a:spLocks noGrp="1"/>
          </p:cNvSpPr>
          <p:nvPr>
            <p:ph type="pic" sz="quarter" idx="57" hasCustomPrompt="1"/>
          </p:nvPr>
        </p:nvSpPr>
        <p:spPr>
          <a:xfrm>
            <a:off x="6456989" y="95566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5" name="テキスト プレースホルダー 39">
            <a:extLst>
              <a:ext uri="{FF2B5EF4-FFF2-40B4-BE49-F238E27FC236}">
                <a16:creationId xmlns:a16="http://schemas.microsoft.com/office/drawing/2014/main" id="{B69E6EA6-104F-6076-DCE2-433BAAE199CB}"/>
              </a:ext>
            </a:extLst>
          </p:cNvPr>
          <p:cNvSpPr>
            <a:spLocks noGrp="1"/>
          </p:cNvSpPr>
          <p:nvPr>
            <p:ph type="body" sz="quarter" idx="58" hasCustomPrompt="1"/>
          </p:nvPr>
        </p:nvSpPr>
        <p:spPr>
          <a:xfrm>
            <a:off x="6340476" y="2469681"/>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6" name="長方形 17">
            <a:extLst>
              <a:ext uri="{FF2B5EF4-FFF2-40B4-BE49-F238E27FC236}">
                <a16:creationId xmlns:a16="http://schemas.microsoft.com/office/drawing/2014/main" id="{28FF4C46-D4FD-E0E6-D296-5E9BF7C60C46}"/>
              </a:ext>
            </a:extLst>
          </p:cNvPr>
          <p:cNvSpPr/>
          <p:nvPr userDrawn="1"/>
        </p:nvSpPr>
        <p:spPr>
          <a:xfrm>
            <a:off x="8524186" y="2753516"/>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図プレースホルダー 33">
            <a:extLst>
              <a:ext uri="{FF2B5EF4-FFF2-40B4-BE49-F238E27FC236}">
                <a16:creationId xmlns:a16="http://schemas.microsoft.com/office/drawing/2014/main" id="{7F8DCE1A-E840-3A35-4D41-1A08D9888571}"/>
              </a:ext>
            </a:extLst>
          </p:cNvPr>
          <p:cNvSpPr>
            <a:spLocks noGrp="1"/>
          </p:cNvSpPr>
          <p:nvPr>
            <p:ph type="pic" sz="quarter" idx="59" hasCustomPrompt="1"/>
          </p:nvPr>
        </p:nvSpPr>
        <p:spPr>
          <a:xfrm>
            <a:off x="8640699" y="2846628"/>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9" name="テキスト プレースホルダー 39">
            <a:extLst>
              <a:ext uri="{FF2B5EF4-FFF2-40B4-BE49-F238E27FC236}">
                <a16:creationId xmlns:a16="http://schemas.microsoft.com/office/drawing/2014/main" id="{EEAFE723-E71F-4E05-7C62-51C19072CD05}"/>
              </a:ext>
            </a:extLst>
          </p:cNvPr>
          <p:cNvSpPr>
            <a:spLocks noGrp="1"/>
          </p:cNvSpPr>
          <p:nvPr>
            <p:ph type="body" sz="quarter" idx="60" hasCustomPrompt="1"/>
          </p:nvPr>
        </p:nvSpPr>
        <p:spPr>
          <a:xfrm>
            <a:off x="8524187" y="4366685"/>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20" name="長方形 17">
            <a:extLst>
              <a:ext uri="{FF2B5EF4-FFF2-40B4-BE49-F238E27FC236}">
                <a16:creationId xmlns:a16="http://schemas.microsoft.com/office/drawing/2014/main" id="{D6B0754D-E131-5BBF-C288-34F763E46CB8}"/>
              </a:ext>
            </a:extLst>
          </p:cNvPr>
          <p:cNvSpPr/>
          <p:nvPr userDrawn="1"/>
        </p:nvSpPr>
        <p:spPr>
          <a:xfrm>
            <a:off x="4728744" y="2749265"/>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図プレースホルダー 33">
            <a:extLst>
              <a:ext uri="{FF2B5EF4-FFF2-40B4-BE49-F238E27FC236}">
                <a16:creationId xmlns:a16="http://schemas.microsoft.com/office/drawing/2014/main" id="{3B2C93B7-7579-15D1-CCF8-E3F89E3FEC94}"/>
              </a:ext>
            </a:extLst>
          </p:cNvPr>
          <p:cNvSpPr>
            <a:spLocks noGrp="1"/>
          </p:cNvSpPr>
          <p:nvPr>
            <p:ph type="pic" sz="quarter" idx="61" hasCustomPrompt="1"/>
          </p:nvPr>
        </p:nvSpPr>
        <p:spPr>
          <a:xfrm>
            <a:off x="4845257" y="2842377"/>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2" name="テキスト プレースホルダー 39">
            <a:extLst>
              <a:ext uri="{FF2B5EF4-FFF2-40B4-BE49-F238E27FC236}">
                <a16:creationId xmlns:a16="http://schemas.microsoft.com/office/drawing/2014/main" id="{FF62E660-4183-DE11-E273-1A1EF982BF9E}"/>
              </a:ext>
            </a:extLst>
          </p:cNvPr>
          <p:cNvSpPr>
            <a:spLocks noGrp="1"/>
          </p:cNvSpPr>
          <p:nvPr>
            <p:ph type="body" sz="quarter" idx="62" hasCustomPrompt="1"/>
          </p:nvPr>
        </p:nvSpPr>
        <p:spPr>
          <a:xfrm>
            <a:off x="4728744" y="4350259"/>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3097749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p>
            <a:pPr rtl="0"/>
            <a:fld id="{03DC2DEF-D2FE-4B45-ABA4-9F153FD1C98A}" type="slidenum">
              <a:rPr lang="en-US" altLang="ja-JP" noProof="0" smtClean="0"/>
              <a:t>‹#›</a:t>
            </a:fld>
            <a:endParaRPr lang="ja-JP" altLang="en-US" noProof="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5" name="長方形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n>
                <a:noFill/>
              </a:ln>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rtlCol="0">
            <a:normAutofit/>
          </a:bodyPr>
          <a:lstStyle>
            <a:lvl1pPr algn="ctr">
              <a:defRPr sz="4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7" name="図プレースホルダー 6">
            <a:extLst>
              <a:ext uri="{FF2B5EF4-FFF2-40B4-BE49-F238E27FC236}">
                <a16:creationId xmlns:a16="http://schemas.microsoft.com/office/drawing/2014/main" id="{6D4AFEBD-46AA-4A09-AD19-CDD123811A47}"/>
              </a:ext>
            </a:extLst>
          </p:cNvPr>
          <p:cNvSpPr>
            <a:spLocks noGrp="1"/>
          </p:cNvSpPr>
          <p:nvPr>
            <p:ph type="pic" sz="quarter" idx="13" hasCustomPrompt="1"/>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rtlCol="0"/>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5" name="図プレースホルダー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7" name="図プレースホルダー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9" name="長方形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図プレースホルダー 6">
            <a:extLst>
              <a:ext uri="{FF2B5EF4-FFF2-40B4-BE49-F238E27FC236}">
                <a16:creationId xmlns:a16="http://schemas.microsoft.com/office/drawing/2014/main" id="{F6824EBC-CC6E-4D5A-B85A-DAC55ACE8533}"/>
              </a:ext>
            </a:extLst>
          </p:cNvPr>
          <p:cNvSpPr>
            <a:spLocks noGrp="1"/>
          </p:cNvSpPr>
          <p:nvPr>
            <p:ph type="pic" sz="quarter" idx="14" hasCustomPrompt="1"/>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5" name="長方形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長方形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スライド番号プレースホルダー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8" name="長方形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703" r:id="rId44"/>
    <p:sldLayoutId id="2147483696" r:id="rId45"/>
    <p:sldLayoutId id="2147483697" r:id="rId46"/>
    <p:sldLayoutId id="2147483698" r:id="rId47"/>
    <p:sldLayoutId id="2147483699" r:id="rId48"/>
    <p:sldLayoutId id="2147483700" r:id="rId49"/>
    <p:sldLayoutId id="2147483701" r:id="rId50"/>
    <p:sldLayoutId id="2147483702" r:id="rId51"/>
    <p:sldLayoutId id="2147483656" r:id="rId52"/>
    <p:sldLayoutId id="2147483657" r:id="rId53"/>
    <p:sldLayoutId id="2147483704" r:id="rId54"/>
  </p:sldLayoutIdLst>
  <p:hf hdr="0" ftr="0" dt="0"/>
  <p:txStyles>
    <p:title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5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山と湖の風景&#10;&#10;AI によって生成されたコンテンツは間違っている可能性があります。">
            <a:extLst>
              <a:ext uri="{FF2B5EF4-FFF2-40B4-BE49-F238E27FC236}">
                <a16:creationId xmlns:a16="http://schemas.microsoft.com/office/drawing/2014/main" id="{90F51806-5A95-B01D-BBE5-81742798C16C}"/>
              </a:ext>
            </a:extLst>
          </p:cNvPr>
          <p:cNvPicPr>
            <a:picLocks noChangeAspect="1"/>
          </p:cNvPicPr>
          <p:nvPr/>
        </p:nvPicPr>
        <p:blipFill>
          <a:blip r:embed="rId3"/>
          <a:srcRect l="31106" r="33089"/>
          <a:stretch/>
        </p:blipFill>
        <p:spPr>
          <a:xfrm>
            <a:off x="589021" y="0"/>
            <a:ext cx="5675013" cy="6857295"/>
          </a:xfrm>
          <a:prstGeom prst="rect">
            <a:avLst/>
          </a:prstGeom>
        </p:spPr>
      </p:pic>
      <p:sp>
        <p:nvSpPr>
          <p:cNvPr id="7" name="コンテンツ プレースホルダー 6">
            <a:extLst>
              <a:ext uri="{FF2B5EF4-FFF2-40B4-BE49-F238E27FC236}">
                <a16:creationId xmlns:a16="http://schemas.microsoft.com/office/drawing/2014/main" id="{1D6EB617-E017-4B26-9576-8578E948979A}"/>
              </a:ext>
            </a:extLst>
          </p:cNvPr>
          <p:cNvSpPr>
            <a:spLocks noGrp="1"/>
          </p:cNvSpPr>
          <p:nvPr>
            <p:ph idx="1"/>
          </p:nvPr>
        </p:nvSpPr>
        <p:spPr>
          <a:xfrm>
            <a:off x="6356838" y="305638"/>
            <a:ext cx="5535124" cy="3180282"/>
          </a:xfrm>
        </p:spPr>
        <p:txBody>
          <a:bodyPr rtlCol="0">
            <a:normAutofit lnSpcReduction="10000"/>
          </a:bodyPr>
          <a:lstStyle/>
          <a:p>
            <a:pPr marL="0" indent="0" rtl="0">
              <a:lnSpc>
                <a:spcPct val="80000"/>
              </a:lnSpc>
              <a:buNone/>
            </a:pPr>
            <a:r>
              <a:rPr lang="en-US" altLang="ja-JP" sz="1800" b="1" dirty="0"/>
              <a:t>About this document</a:t>
            </a:r>
          </a:p>
          <a:p>
            <a:pPr marL="536575" lvl="1" indent="-263525">
              <a:lnSpc>
                <a:spcPct val="100000"/>
              </a:lnSpc>
            </a:pPr>
            <a:r>
              <a:rPr lang="en-US" altLang="ja-JP" sz="1600" dirty="0"/>
              <a:t>This material provides an introduction of nursing care work and the reception of foreign care workers in Japan for people in XX.</a:t>
            </a:r>
            <a:r>
              <a:rPr lang="ja-JP" altLang="en-US" sz="1600" dirty="0"/>
              <a:t>　</a:t>
            </a:r>
          </a:p>
          <a:p>
            <a:pPr marL="536575" lvl="1" indent="-263525">
              <a:lnSpc>
                <a:spcPct val="100000"/>
              </a:lnSpc>
            </a:pPr>
            <a:r>
              <a:rPr lang="en-US" altLang="ja-JP" sz="1600" dirty="0"/>
              <a:t>Japan has an aging population and is actively receiving foreign care workers.</a:t>
            </a:r>
          </a:p>
          <a:p>
            <a:pPr marL="536575" lvl="1" indent="-263525">
              <a:lnSpc>
                <a:spcPct val="100000"/>
              </a:lnSpc>
            </a:pPr>
            <a:r>
              <a:rPr lang="en-US" altLang="ja-JP" sz="1600" dirty="0"/>
              <a:t>By working in Japan, you can get stable income and learn nursing care skills. This also helps to develop the economy and the talent in your country.</a:t>
            </a:r>
          </a:p>
          <a:p>
            <a:pPr marL="536575" lvl="1" indent="-263525">
              <a:lnSpc>
                <a:spcPct val="100000"/>
              </a:lnSpc>
            </a:pPr>
            <a:r>
              <a:rPr lang="en-US" altLang="ja-JP" sz="1600" dirty="0"/>
              <a:t>This material explains the advantages and system of working in Japan.</a:t>
            </a:r>
          </a:p>
          <a:p>
            <a:pPr marL="536575" lvl="1" indent="-263525">
              <a:lnSpc>
                <a:spcPct val="100000"/>
              </a:lnSpc>
            </a:pPr>
            <a:endParaRPr lang="ja-JP" altLang="en-US" sz="1600" dirty="0"/>
          </a:p>
        </p:txBody>
      </p:sp>
      <p:sp>
        <p:nvSpPr>
          <p:cNvPr id="4" name="スライド番号プレースホルダー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rtlCol="0"/>
          <a:lstStyle/>
          <a:p>
            <a:pPr rtl="0"/>
            <a:fld id="{03DC2DEF-D2FE-4B45-ABA4-9F153FD1C98A}" type="slidenum">
              <a:rPr lang="en-US" altLang="ja-JP" smtClean="0"/>
              <a:t>0</a:t>
            </a:fld>
            <a:endParaRPr lang="ja-JP" altLang="en-US"/>
          </a:p>
        </p:txBody>
      </p:sp>
      <p:sp>
        <p:nvSpPr>
          <p:cNvPr id="5" name="タイトル 2">
            <a:extLst>
              <a:ext uri="{FF2B5EF4-FFF2-40B4-BE49-F238E27FC236}">
                <a16:creationId xmlns:a16="http://schemas.microsoft.com/office/drawing/2014/main" id="{3D71C9CD-CAE8-4AC8-936D-333769D479E5}"/>
              </a:ext>
            </a:extLst>
          </p:cNvPr>
          <p:cNvSpPr txBox="1">
            <a:spLocks/>
          </p:cNvSpPr>
          <p:nvPr/>
        </p:nvSpPr>
        <p:spPr>
          <a:xfrm>
            <a:off x="1576527" y="927048"/>
            <a:ext cx="4687507" cy="1698171"/>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b="1" kern="1200">
                <a:solidFill>
                  <a:schemeClr val="tx1"/>
                </a:solidFill>
                <a:latin typeface="Meiryo UI" panose="020B0604030504040204" pitchFamily="50" charset="-128"/>
                <a:ea typeface="Meiryo UI" panose="020B0604030504040204" pitchFamily="50" charset="-128"/>
                <a:cs typeface="+mj-cs"/>
              </a:defRPr>
            </a:lvl1pPr>
          </a:lstStyle>
          <a:p>
            <a:r>
              <a:rPr lang="en-US" altLang="ja-JP" sz="2600" dirty="0"/>
              <a:t>To People in XX </a:t>
            </a:r>
            <a:br>
              <a:rPr lang="en-US" altLang="ja-JP" sz="2600" dirty="0"/>
            </a:br>
            <a:r>
              <a:rPr lang="en-US" altLang="ja-JP" sz="2600" dirty="0"/>
              <a:t>New Careers and Possibilities in Japan</a:t>
            </a:r>
          </a:p>
          <a:p>
            <a:r>
              <a:rPr lang="en-US" altLang="ja-JP" sz="2600" dirty="0"/>
              <a:t>(Digest version)</a:t>
            </a:r>
            <a:endParaRPr lang="ja-JP" altLang="en-US" sz="2600" dirty="0"/>
          </a:p>
        </p:txBody>
      </p:sp>
      <p:sp>
        <p:nvSpPr>
          <p:cNvPr id="10" name="コンテンツ プレースホルダー 6">
            <a:extLst>
              <a:ext uri="{FF2B5EF4-FFF2-40B4-BE49-F238E27FC236}">
                <a16:creationId xmlns:a16="http://schemas.microsoft.com/office/drawing/2014/main" id="{1D6EB617-E017-4B26-9576-8578E948979A}"/>
              </a:ext>
            </a:extLst>
          </p:cNvPr>
          <p:cNvSpPr txBox="1">
            <a:spLocks/>
          </p:cNvSpPr>
          <p:nvPr/>
        </p:nvSpPr>
        <p:spPr>
          <a:xfrm>
            <a:off x="6528509" y="3630833"/>
            <a:ext cx="2595891" cy="2800243"/>
          </a:xfrm>
          <a:prstGeom prst="rect">
            <a:avLst/>
          </a:prstGeom>
          <a:solidFill>
            <a:schemeClr val="accent5">
              <a:lumMod val="20000"/>
              <a:lumOff val="80000"/>
            </a:schemeClr>
          </a:solidFill>
        </p:spPr>
        <p:txBody>
          <a:bodyPr vert="horz" lIns="91440" tIns="45720" rIns="91440" bIns="45720" numCol="1"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80000"/>
              </a:lnSpc>
              <a:buFont typeface="Arial" panose="020B0604020202020204" pitchFamily="34" charset="0"/>
              <a:buNone/>
            </a:pPr>
            <a:endParaRPr lang="en-US" altLang="ja-JP" sz="800" dirty="0"/>
          </a:p>
          <a:p>
            <a:pPr marL="0" indent="0" algn="ctr">
              <a:lnSpc>
                <a:spcPct val="80000"/>
              </a:lnSpc>
              <a:buFont typeface="Arial" panose="020B0604020202020204" pitchFamily="34" charset="0"/>
              <a:buNone/>
            </a:pPr>
            <a:r>
              <a:rPr lang="en-US" altLang="ja-JP" sz="1600" b="1" dirty="0"/>
              <a:t>&lt;Basic information&gt;</a:t>
            </a:r>
            <a:endParaRPr lang="en-US" altLang="ja-JP" sz="800" dirty="0"/>
          </a:p>
          <a:p>
            <a:r>
              <a:rPr lang="en-US" altLang="zh-TW" sz="1600" dirty="0"/>
              <a:t>Capital: Tokyo</a:t>
            </a:r>
          </a:p>
          <a:p>
            <a:r>
              <a:rPr lang="en-US" altLang="zh-TW" sz="1600" dirty="0"/>
              <a:t>Official language: Japanese</a:t>
            </a:r>
          </a:p>
          <a:p>
            <a:r>
              <a:rPr lang="en-US" altLang="zh-TW" sz="1600" dirty="0"/>
              <a:t>Area: 378,000 km²</a:t>
            </a:r>
          </a:p>
          <a:p>
            <a:r>
              <a:rPr lang="en-US" altLang="zh-TW" sz="1600" dirty="0"/>
              <a:t>Population: 123.887 million</a:t>
            </a:r>
          </a:p>
          <a:p>
            <a:r>
              <a:rPr lang="en-US" altLang="zh-TW" sz="1600" dirty="0"/>
              <a:t>(As of August 1, 2024)</a:t>
            </a:r>
          </a:p>
        </p:txBody>
      </p:sp>
      <p:sp>
        <p:nvSpPr>
          <p:cNvPr id="11" name="コンテンツ プレースホルダー 6">
            <a:extLst>
              <a:ext uri="{FF2B5EF4-FFF2-40B4-BE49-F238E27FC236}">
                <a16:creationId xmlns:a16="http://schemas.microsoft.com/office/drawing/2014/main" id="{1D6EB617-E017-4B26-9576-8578E948979A}"/>
              </a:ext>
            </a:extLst>
          </p:cNvPr>
          <p:cNvSpPr txBox="1">
            <a:spLocks/>
          </p:cNvSpPr>
          <p:nvPr/>
        </p:nvSpPr>
        <p:spPr>
          <a:xfrm>
            <a:off x="9324870" y="3607522"/>
            <a:ext cx="2567092" cy="2823554"/>
          </a:xfrm>
          <a:prstGeom prst="rect">
            <a:avLst/>
          </a:prstGeom>
          <a:solidFill>
            <a:schemeClr val="accent4">
              <a:lumMod val="20000"/>
              <a:lumOff val="80000"/>
            </a:schemeClr>
          </a:solidFill>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80000"/>
              </a:lnSpc>
              <a:buFont typeface="Arial" panose="020B0604020202020204" pitchFamily="34" charset="0"/>
              <a:buNone/>
            </a:pPr>
            <a:endParaRPr lang="en-US" altLang="ja-JP" sz="800" dirty="0"/>
          </a:p>
          <a:p>
            <a:pPr marL="0" indent="0" algn="ctr">
              <a:lnSpc>
                <a:spcPct val="80000"/>
              </a:lnSpc>
              <a:buFont typeface="Arial" panose="020B0604020202020204" pitchFamily="34" charset="0"/>
              <a:buNone/>
            </a:pPr>
            <a:r>
              <a:rPr lang="en-US" altLang="ja-JP" sz="1600" b="1" dirty="0"/>
              <a:t>&lt;Characteristics&gt;</a:t>
            </a:r>
            <a:endParaRPr lang="en-US" altLang="ja-JP" sz="800" dirty="0"/>
          </a:p>
          <a:p>
            <a:r>
              <a:rPr lang="en-US" altLang="ja-JP" sz="1600" dirty="0"/>
              <a:t>Distinct seasons</a:t>
            </a:r>
          </a:p>
          <a:p>
            <a:r>
              <a:rPr lang="en-US" altLang="ja-JP" sz="1600" dirty="0"/>
              <a:t>Safe and clean</a:t>
            </a:r>
          </a:p>
          <a:p>
            <a:r>
              <a:rPr lang="en-US" altLang="ja-JP" sz="1600" dirty="0"/>
              <a:t>Stable economy (4th highest nominal GDP in the world)</a:t>
            </a:r>
          </a:p>
          <a:p>
            <a:r>
              <a:rPr lang="en-US" altLang="ja-JP" sz="1600" dirty="0"/>
              <a:t>Known for subculture such as anime and manga</a:t>
            </a:r>
          </a:p>
        </p:txBody>
      </p:sp>
      <p:sp>
        <p:nvSpPr>
          <p:cNvPr id="8" name="タイトル 2">
            <a:extLst>
              <a:ext uri="{FF2B5EF4-FFF2-40B4-BE49-F238E27FC236}">
                <a16:creationId xmlns:a16="http://schemas.microsoft.com/office/drawing/2014/main" id="{7B5D9140-3940-109C-F593-25E6C301B506}"/>
              </a:ext>
            </a:extLst>
          </p:cNvPr>
          <p:cNvSpPr txBox="1">
            <a:spLocks/>
          </p:cNvSpPr>
          <p:nvPr/>
        </p:nvSpPr>
        <p:spPr>
          <a:xfrm>
            <a:off x="7943180" y="3213450"/>
            <a:ext cx="2548047" cy="760711"/>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b="1" kern="1200">
                <a:solidFill>
                  <a:schemeClr val="tx1"/>
                </a:solidFill>
                <a:latin typeface="Meiryo UI" panose="020B0604030504040204" pitchFamily="50" charset="-128"/>
                <a:ea typeface="Meiryo UI" panose="020B0604030504040204" pitchFamily="50" charset="-128"/>
                <a:cs typeface="+mj-cs"/>
              </a:defRPr>
            </a:lvl1pPr>
          </a:lstStyle>
          <a:p>
            <a:pPr algn="ctr"/>
            <a:r>
              <a:rPr lang="en-US" altLang="ja-JP" sz="3200" dirty="0"/>
              <a:t>JAPAN</a:t>
            </a:r>
            <a:endParaRPr lang="ja-JP" altLang="en-US" sz="3200" dirty="0"/>
          </a:p>
        </p:txBody>
      </p:sp>
      <p:pic>
        <p:nvPicPr>
          <p:cNvPr id="17" name="図プレースホルダー 16" descr="公園で自転車に乗っている男性&#10;&#10;AI によって生成されたコンテンツは間違っている可能性があります。">
            <a:extLst>
              <a:ext uri="{FF2B5EF4-FFF2-40B4-BE49-F238E27FC236}">
                <a16:creationId xmlns:a16="http://schemas.microsoft.com/office/drawing/2014/main" id="{C05036EE-D2D1-A818-255B-663EF914C823}"/>
              </a:ext>
            </a:extLst>
          </p:cNvPr>
          <p:cNvPicPr>
            <a:picLocks noGrp="1" noChangeAspect="1"/>
          </p:cNvPicPr>
          <p:nvPr>
            <p:ph type="pic" sz="quarter" idx="13"/>
          </p:nvPr>
        </p:nvPicPr>
        <p:blipFill>
          <a:blip r:embed="rId4"/>
          <a:srcRect l="15547" r="15547"/>
          <a:stretch>
            <a:fillRect/>
          </a:stretch>
        </p:blipFill>
        <p:spPr>
          <a:xfrm>
            <a:off x="3426527" y="4045226"/>
            <a:ext cx="2618106" cy="253675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00311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E8521-22C0-97EE-1F99-5CBAD352152A}"/>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B0F9BF-68E0-9788-E4E3-BA4DE48173B8}"/>
              </a:ext>
            </a:extLst>
          </p:cNvPr>
          <p:cNvSpPr>
            <a:spLocks noGrp="1"/>
          </p:cNvSpPr>
          <p:nvPr>
            <p:ph type="title"/>
          </p:nvPr>
        </p:nvSpPr>
        <p:spPr/>
        <p:txBody>
          <a:bodyPr rtlCol="0">
            <a:normAutofit/>
          </a:bodyPr>
          <a:lstStyle/>
          <a:p>
            <a:pPr rtl="0"/>
            <a:r>
              <a:rPr lang="en-US" altLang="ja-JP" dirty="0"/>
              <a:t>Features of Nursing Care in Japan</a:t>
            </a:r>
            <a:endParaRPr lang="ja-JP" altLang="en-US" dirty="0">
              <a:latin typeface="Meiryo UI" panose="020B0604030504040204" pitchFamily="50" charset="-128"/>
              <a:ea typeface="Meiryo UI" panose="020B0604030504040204" pitchFamily="50" charset="-128"/>
            </a:endParaRPr>
          </a:p>
        </p:txBody>
      </p:sp>
      <p:sp>
        <p:nvSpPr>
          <p:cNvPr id="18" name="テキスト プレースホルダー 17">
            <a:extLst>
              <a:ext uri="{FF2B5EF4-FFF2-40B4-BE49-F238E27FC236}">
                <a16:creationId xmlns:a16="http://schemas.microsoft.com/office/drawing/2014/main" id="{B0C6458E-7659-3973-A324-6AE24C481E43}"/>
              </a:ext>
            </a:extLst>
          </p:cNvPr>
          <p:cNvSpPr>
            <a:spLocks noGrp="1"/>
          </p:cNvSpPr>
          <p:nvPr>
            <p:ph type="body" sz="quarter" idx="4294967295"/>
          </p:nvPr>
        </p:nvSpPr>
        <p:spPr>
          <a:xfrm>
            <a:off x="371475" y="1016001"/>
            <a:ext cx="11520488" cy="1120634"/>
          </a:xfrm>
        </p:spPr>
        <p:txBody>
          <a:bodyPr rtlCol="0" anchor="t">
            <a:noAutofit/>
          </a:bodyPr>
          <a:lstStyle/>
          <a:p>
            <a:r>
              <a:rPr lang="en-US" altLang="ja-JP" sz="1800" dirty="0"/>
              <a:t>Japan is one of the world's leading aging societies. However, the nursing care industry is facing a serious labor shortage, and there is a demand for foreign nursing care workers. </a:t>
            </a:r>
          </a:p>
          <a:p>
            <a:r>
              <a:rPr lang="en-US" altLang="ja-JP" sz="1800" dirty="0"/>
              <a:t>The government is actively promoting the acceptance of foreign nursing care workers in order to secure nursing care staff. Nursing care is a stable field under Japan's public system. In addition, the nursing care field is a "growth industry" and is expected to continue to develop in the future.</a:t>
            </a:r>
            <a:endParaRPr lang="ja-JP" altLang="en-US" sz="1800" dirty="0"/>
          </a:p>
        </p:txBody>
      </p:sp>
      <p:sp>
        <p:nvSpPr>
          <p:cNvPr id="6" name="スライド番号プレースホルダー 2">
            <a:extLst>
              <a:ext uri="{FF2B5EF4-FFF2-40B4-BE49-F238E27FC236}">
                <a16:creationId xmlns:a16="http://schemas.microsoft.com/office/drawing/2014/main" id="{1A78D16A-D50D-B0FA-8DF1-B0DED5EBDEC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a:t>
            </a:fld>
            <a:endParaRPr lang="ja-JP" altLang="en-US"/>
          </a:p>
        </p:txBody>
      </p:sp>
      <p:grpSp>
        <p:nvGrpSpPr>
          <p:cNvPr id="63" name="グループ化 62"/>
          <p:cNvGrpSpPr/>
          <p:nvPr/>
        </p:nvGrpSpPr>
        <p:grpSpPr>
          <a:xfrm>
            <a:off x="6330462" y="2892285"/>
            <a:ext cx="5312148" cy="2949714"/>
            <a:chOff x="785342" y="2900509"/>
            <a:chExt cx="4642339" cy="3531687"/>
          </a:xfrm>
        </p:grpSpPr>
        <p:sp>
          <p:nvSpPr>
            <p:cNvPr id="37" name="角丸四角形 18">
              <a:extLst>
                <a:ext uri="{FF2B5EF4-FFF2-40B4-BE49-F238E27FC236}">
                  <a16:creationId xmlns:a16="http://schemas.microsoft.com/office/drawing/2014/main" id="{E1893F60-5009-024D-1ADE-3DA5B31D7058}"/>
                </a:ext>
              </a:extLst>
            </p:cNvPr>
            <p:cNvSpPr/>
            <p:nvPr/>
          </p:nvSpPr>
          <p:spPr>
            <a:xfrm>
              <a:off x="785342" y="2900509"/>
              <a:ext cx="4642339" cy="3531687"/>
            </a:xfrm>
            <a:prstGeom prst="roundRect">
              <a:avLst>
                <a:gd name="adj" fmla="val 8137"/>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graphicFrame>
          <p:nvGraphicFramePr>
            <p:cNvPr id="38" name="グラフ 37">
              <a:extLst>
                <a:ext uri="{FF2B5EF4-FFF2-40B4-BE49-F238E27FC236}">
                  <a16:creationId xmlns:a16="http://schemas.microsoft.com/office/drawing/2014/main" id="{4D51C9CA-0E60-43D2-977F-D885A545E17F}"/>
                </a:ext>
              </a:extLst>
            </p:cNvPr>
            <p:cNvGraphicFramePr>
              <a:graphicFrameLocks/>
            </p:cNvGraphicFramePr>
            <p:nvPr>
              <p:extLst>
                <p:ext uri="{D42A27DB-BD31-4B8C-83A1-F6EECF244321}">
                  <p14:modId xmlns:p14="http://schemas.microsoft.com/office/powerpoint/2010/main" val="3777154056"/>
                </p:ext>
              </p:extLst>
            </p:nvPr>
          </p:nvGraphicFramePr>
          <p:xfrm>
            <a:off x="971616" y="3122700"/>
            <a:ext cx="4343655" cy="3280929"/>
          </p:xfrm>
          <a:graphic>
            <a:graphicData uri="http://schemas.openxmlformats.org/drawingml/2006/chart">
              <c:chart xmlns:c="http://schemas.openxmlformats.org/drawingml/2006/chart" xmlns:r="http://schemas.openxmlformats.org/officeDocument/2006/relationships" r:id="rId3"/>
            </a:graphicData>
          </a:graphic>
        </p:graphicFrame>
        <p:cxnSp>
          <p:nvCxnSpPr>
            <p:cNvPr id="39" name="直線矢印コネクタ 38">
              <a:extLst>
                <a:ext uri="{FF2B5EF4-FFF2-40B4-BE49-F238E27FC236}">
                  <a16:creationId xmlns:a16="http://schemas.microsoft.com/office/drawing/2014/main" id="{19F04B03-AF57-43AD-7F0E-F13AD32D30B0}"/>
                </a:ext>
              </a:extLst>
            </p:cNvPr>
            <p:cNvCxnSpPr>
              <a:cxnSpLocks/>
            </p:cNvCxnSpPr>
            <p:nvPr/>
          </p:nvCxnSpPr>
          <p:spPr>
            <a:xfrm flipV="1">
              <a:off x="2176009" y="4103521"/>
              <a:ext cx="2034371" cy="104592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2"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1568457" y="2532214"/>
            <a:ext cx="324138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dirty="0">
                <a:latin typeface="Meiryo UI" panose="020B0604030504040204" pitchFamily="50" charset="-128"/>
                <a:ea typeface="Meiryo UI" panose="020B0604030504040204" pitchFamily="50" charset="-128"/>
              </a:rPr>
              <a:t>&lt;Necessity of care workers&gt;</a:t>
            </a:r>
          </a:p>
        </p:txBody>
      </p:sp>
      <p:sp>
        <p:nvSpPr>
          <p:cNvPr id="77"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6179651" y="2529791"/>
            <a:ext cx="561377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dirty="0">
                <a:latin typeface="Meiryo UI" panose="020B0604030504040204" pitchFamily="50" charset="-128"/>
                <a:ea typeface="Meiryo UI" panose="020B0604030504040204" pitchFamily="50" charset="-128"/>
                <a:cs typeface="Arial" panose="020B0604020202020204" pitchFamily="34" charset="0"/>
              </a:rPr>
              <a:t>&lt;Number of foreign nursing care workers in Japan&gt;</a:t>
            </a:r>
          </a:p>
        </p:txBody>
      </p:sp>
      <p:sp>
        <p:nvSpPr>
          <p:cNvPr id="78" name="正方形/長方形 77">
            <a:extLst>
              <a:ext uri="{FF2B5EF4-FFF2-40B4-BE49-F238E27FC236}">
                <a16:creationId xmlns:a16="http://schemas.microsoft.com/office/drawing/2014/main" id="{BA90FA2B-CF62-9265-9F53-64831ECB6F8D}"/>
              </a:ext>
            </a:extLst>
          </p:cNvPr>
          <p:cNvSpPr/>
          <p:nvPr/>
        </p:nvSpPr>
        <p:spPr>
          <a:xfrm>
            <a:off x="6131719" y="5891391"/>
            <a:ext cx="5513388" cy="846386"/>
          </a:xfrm>
          <a:prstGeom prst="rect">
            <a:avLst/>
          </a:prstGeom>
        </p:spPr>
        <p:txBody>
          <a:bodyPr wrap="square">
            <a:spAutoFit/>
          </a:bodyPr>
          <a:lstStyle/>
          <a:p>
            <a:pPr marL="179705" indent="63500">
              <a:spcAft>
                <a:spcPts val="0"/>
              </a:spcAft>
            </a:pPr>
            <a:r>
              <a:rPr lang="en-US" altLang="ja-JP" sz="700" kern="100" dirty="0">
                <a:solidFill>
                  <a:schemeClr val="tx1">
                    <a:lumMod val="50000"/>
                  </a:schemeClr>
                </a:solidFill>
                <a:effectLst/>
                <a:latin typeface="Meiryo UI" panose="020B0604030504040204" pitchFamily="50" charset="-128"/>
                <a:ea typeface="Meiryo UI" panose="020B0604030504040204" pitchFamily="50" charset="-128"/>
                <a:cs typeface="Times New Roman" panose="02020603050405020304" pitchFamily="18" charset="0"/>
              </a:rPr>
              <a:t>Source: Number of foreign care workers in Japan is the total of EPA caregivers, nursing care visa holders, technical intern trainees, and specified skilled workers.</a:t>
            </a:r>
          </a:p>
          <a:p>
            <a:pPr marL="179705" indent="63500">
              <a:spcAft>
                <a:spcPts val="0"/>
              </a:spcAft>
            </a:pPr>
            <a:r>
              <a:rPr lang="en-US" altLang="ja-JP" sz="700" kern="100" dirty="0">
                <a:solidFill>
                  <a:schemeClr val="tx1">
                    <a:lumMod val="50000"/>
                  </a:schemeClr>
                </a:solidFill>
                <a:effectLst/>
                <a:latin typeface="Meiryo UI" panose="020B0604030504040204" pitchFamily="50" charset="-128"/>
                <a:ea typeface="Meiryo UI" panose="020B0604030504040204" pitchFamily="50" charset="-128"/>
                <a:cs typeface="Times New Roman" panose="02020603050405020304" pitchFamily="18" charset="0"/>
              </a:rPr>
              <a:t>Created by author based on Statistics on Foreign Nationals Residing in Japan (Immigration Services Agency) for EPA caregivers and nursing care visa holders; number of technical training visa holders by occupation/work (Ministry of Justice) for technical intern trainees; number of specified skilled workers (Immigration Services Agency) for specified skilled workers</a:t>
            </a:r>
          </a:p>
          <a:p>
            <a:pPr marL="179705" indent="63500">
              <a:spcAft>
                <a:spcPts val="0"/>
              </a:spcAft>
            </a:pPr>
            <a:endParaRPr lang="ja-JP" altLang="ja-JP" sz="700" kern="100" dirty="0">
              <a:solidFill>
                <a:schemeClr val="tx1">
                  <a:lumMod val="50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コンテンツ プレースホルダー 2">
            <a:extLst>
              <a:ext uri="{FF2B5EF4-FFF2-40B4-BE49-F238E27FC236}">
                <a16:creationId xmlns:a16="http://schemas.microsoft.com/office/drawing/2014/main" id="{044B12EA-E931-0EBE-2DB0-45876026D5B6}"/>
              </a:ext>
            </a:extLst>
          </p:cNvPr>
          <p:cNvSpPr txBox="1">
            <a:spLocks/>
          </p:cNvSpPr>
          <p:nvPr/>
        </p:nvSpPr>
        <p:spPr>
          <a:xfrm>
            <a:off x="665902" y="5862395"/>
            <a:ext cx="4503344" cy="430697"/>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900" dirty="0">
                <a:latin typeface="Arial" panose="020B0604020202020204" pitchFamily="34" charset="0"/>
                <a:ea typeface="Meiryo UI" panose="020B0604030504040204" pitchFamily="50" charset="-128"/>
                <a:cs typeface="Arial" panose="020B0604020202020204" pitchFamily="34" charset="0"/>
              </a:rPr>
              <a:t>Source: Number of care workers necessary based on the Ninth Insured Long-term</a:t>
            </a:r>
            <a:br>
              <a:rPr lang="en-US" altLang="ja-JP" sz="900" dirty="0">
                <a:latin typeface="Arial" panose="020B0604020202020204" pitchFamily="34" charset="0"/>
                <a:ea typeface="Meiryo UI" panose="020B0604030504040204" pitchFamily="50" charset="-128"/>
                <a:cs typeface="Arial" panose="020B0604020202020204" pitchFamily="34" charset="0"/>
              </a:rPr>
            </a:br>
            <a:r>
              <a:rPr lang="en-US" altLang="ja-JP" sz="900" dirty="0">
                <a:latin typeface="Arial" panose="020B0604020202020204" pitchFamily="34" charset="0"/>
                <a:ea typeface="Meiryo UI" panose="020B0604030504040204" pitchFamily="50" charset="-128"/>
                <a:cs typeface="Arial" panose="020B0604020202020204" pitchFamily="34" charset="0"/>
              </a:rPr>
              <a:t>Care Service Plans, Ministry of Health, </a:t>
            </a:r>
            <a:r>
              <a:rPr lang="en-US" altLang="ja-JP" sz="900" dirty="0" err="1">
                <a:latin typeface="Arial" panose="020B0604020202020204" pitchFamily="34" charset="0"/>
                <a:ea typeface="Meiryo UI" panose="020B0604030504040204" pitchFamily="50" charset="-128"/>
                <a:cs typeface="Arial" panose="020B0604020202020204" pitchFamily="34" charset="0"/>
              </a:rPr>
              <a:t>Labour</a:t>
            </a:r>
            <a:r>
              <a:rPr lang="en-US" altLang="ja-JP" sz="900" dirty="0">
                <a:latin typeface="Arial" panose="020B0604020202020204" pitchFamily="34" charset="0"/>
                <a:ea typeface="Meiryo UI" panose="020B0604030504040204" pitchFamily="50" charset="-128"/>
                <a:cs typeface="Arial" panose="020B0604020202020204" pitchFamily="34" charset="0"/>
              </a:rPr>
              <a:t> and Welfare</a:t>
            </a:r>
          </a:p>
        </p:txBody>
      </p:sp>
      <p:grpSp>
        <p:nvGrpSpPr>
          <p:cNvPr id="46" name="グループ化 45">
            <a:extLst>
              <a:ext uri="{FF2B5EF4-FFF2-40B4-BE49-F238E27FC236}">
                <a16:creationId xmlns:a16="http://schemas.microsoft.com/office/drawing/2014/main" id="{1DA5F222-0B8F-2F56-4428-3B4787D45E6C}"/>
              </a:ext>
            </a:extLst>
          </p:cNvPr>
          <p:cNvGrpSpPr/>
          <p:nvPr/>
        </p:nvGrpSpPr>
        <p:grpSpPr>
          <a:xfrm>
            <a:off x="344457" y="3610515"/>
            <a:ext cx="5741790" cy="2012954"/>
            <a:chOff x="304301" y="3400491"/>
            <a:chExt cx="5741790" cy="2012954"/>
          </a:xfrm>
        </p:grpSpPr>
        <p:grpSp>
          <p:nvGrpSpPr>
            <p:cNvPr id="45" name="グループ化 44">
              <a:extLst>
                <a:ext uri="{FF2B5EF4-FFF2-40B4-BE49-F238E27FC236}">
                  <a16:creationId xmlns:a16="http://schemas.microsoft.com/office/drawing/2014/main" id="{9856CCEC-2E12-5718-3F0D-12B7F22C4945}"/>
                </a:ext>
              </a:extLst>
            </p:cNvPr>
            <p:cNvGrpSpPr/>
            <p:nvPr/>
          </p:nvGrpSpPr>
          <p:grpSpPr>
            <a:xfrm>
              <a:off x="304301" y="3400491"/>
              <a:ext cx="5741790" cy="2012954"/>
              <a:chOff x="304301" y="3400491"/>
              <a:chExt cx="5741790" cy="2012954"/>
            </a:xfrm>
          </p:grpSpPr>
          <p:grpSp>
            <p:nvGrpSpPr>
              <p:cNvPr id="44" name="グループ化 43">
                <a:extLst>
                  <a:ext uri="{FF2B5EF4-FFF2-40B4-BE49-F238E27FC236}">
                    <a16:creationId xmlns:a16="http://schemas.microsoft.com/office/drawing/2014/main" id="{71906D49-1E59-9B53-9A85-D22C1507589A}"/>
                  </a:ext>
                </a:extLst>
              </p:cNvPr>
              <p:cNvGrpSpPr/>
              <p:nvPr/>
            </p:nvGrpSpPr>
            <p:grpSpPr>
              <a:xfrm>
                <a:off x="304301" y="3400491"/>
                <a:ext cx="5741790" cy="2012954"/>
                <a:chOff x="304301" y="3400491"/>
                <a:chExt cx="5741790" cy="2012954"/>
              </a:xfrm>
            </p:grpSpPr>
            <p:pic>
              <p:nvPicPr>
                <p:cNvPr id="10" name="図 9">
                  <a:extLst>
                    <a:ext uri="{FF2B5EF4-FFF2-40B4-BE49-F238E27FC236}">
                      <a16:creationId xmlns:a16="http://schemas.microsoft.com/office/drawing/2014/main" id="{F375C7E9-274E-3877-AF0A-85864D5502C5}"/>
                    </a:ext>
                  </a:extLst>
                </p:cNvPr>
                <p:cNvPicPr>
                  <a:picLocks noChangeAspect="1"/>
                </p:cNvPicPr>
                <p:nvPr/>
              </p:nvPicPr>
              <p:blipFill>
                <a:blip r:embed="rId4"/>
                <a:stretch>
                  <a:fillRect/>
                </a:stretch>
              </p:blipFill>
              <p:spPr>
                <a:xfrm>
                  <a:off x="323761" y="3400491"/>
                  <a:ext cx="5722330" cy="1961584"/>
                </a:xfrm>
                <a:prstGeom prst="rect">
                  <a:avLst/>
                </a:prstGeom>
              </p:spPr>
            </p:pic>
            <p:sp>
              <p:nvSpPr>
                <p:cNvPr id="15" name="コンテンツ プレースホルダー 2">
                  <a:extLst>
                    <a:ext uri="{FF2B5EF4-FFF2-40B4-BE49-F238E27FC236}">
                      <a16:creationId xmlns:a16="http://schemas.microsoft.com/office/drawing/2014/main" id="{95BB3624-1D71-CD80-4195-E0AB00036FC3}"/>
                    </a:ext>
                  </a:extLst>
                </p:cNvPr>
                <p:cNvSpPr txBox="1">
                  <a:spLocks/>
                </p:cNvSpPr>
                <p:nvPr/>
              </p:nvSpPr>
              <p:spPr>
                <a:xfrm>
                  <a:off x="304301" y="5102257"/>
                  <a:ext cx="1224000" cy="264498"/>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FY2022</a:t>
                  </a:r>
                  <a:endParaRPr lang="ja-JP" altLang="en-US" sz="900" b="1" dirty="0">
                    <a:latin typeface="Arial" panose="020B0604020202020204" pitchFamily="34" charset="0"/>
                    <a:ea typeface="Meiryo UI" panose="020B0604030504040204" pitchFamily="50" charset="-128"/>
                    <a:cs typeface="Arial" panose="020B0604020202020204" pitchFamily="34" charset="0"/>
                  </a:endParaRPr>
                </a:p>
              </p:txBody>
            </p:sp>
            <p:sp>
              <p:nvSpPr>
                <p:cNvPr id="17" name="コンテンツ プレースホルダー 2">
                  <a:extLst>
                    <a:ext uri="{FF2B5EF4-FFF2-40B4-BE49-F238E27FC236}">
                      <a16:creationId xmlns:a16="http://schemas.microsoft.com/office/drawing/2014/main" id="{06213D47-2855-D935-6262-84F0E713E39C}"/>
                    </a:ext>
                  </a:extLst>
                </p:cNvPr>
                <p:cNvSpPr txBox="1">
                  <a:spLocks/>
                </p:cNvSpPr>
                <p:nvPr/>
              </p:nvSpPr>
              <p:spPr>
                <a:xfrm>
                  <a:off x="2354180" y="5148947"/>
                  <a:ext cx="1224000" cy="264498"/>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FY2026</a:t>
                  </a:r>
                  <a:endParaRPr lang="ja-JP" altLang="en-US" sz="900" b="1" dirty="0">
                    <a:latin typeface="Arial" panose="020B0604020202020204" pitchFamily="34" charset="0"/>
                    <a:ea typeface="Meiryo UI" panose="020B0604030504040204" pitchFamily="50" charset="-128"/>
                    <a:cs typeface="Arial" panose="020B0604020202020204" pitchFamily="34" charset="0"/>
                  </a:endParaRPr>
                </a:p>
              </p:txBody>
            </p:sp>
            <p:sp>
              <p:nvSpPr>
                <p:cNvPr id="19" name="コンテンツ プレースホルダー 2">
                  <a:extLst>
                    <a:ext uri="{FF2B5EF4-FFF2-40B4-BE49-F238E27FC236}">
                      <a16:creationId xmlns:a16="http://schemas.microsoft.com/office/drawing/2014/main" id="{52BD6E91-2207-9656-399A-1652F19456B1}"/>
                    </a:ext>
                  </a:extLst>
                </p:cNvPr>
                <p:cNvSpPr txBox="1">
                  <a:spLocks/>
                </p:cNvSpPr>
                <p:nvPr/>
              </p:nvSpPr>
              <p:spPr>
                <a:xfrm>
                  <a:off x="4517090" y="5099917"/>
                  <a:ext cx="1224000" cy="264498"/>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FY2040</a:t>
                  </a:r>
                  <a:endParaRPr lang="ja-JP" altLang="en-US" sz="900" b="1" dirty="0">
                    <a:latin typeface="Arial" panose="020B0604020202020204" pitchFamily="34" charset="0"/>
                    <a:ea typeface="Meiryo UI" panose="020B0604030504040204" pitchFamily="50" charset="-128"/>
                    <a:cs typeface="Arial" panose="020B0604020202020204" pitchFamily="34" charset="0"/>
                  </a:endParaRPr>
                </a:p>
              </p:txBody>
            </p:sp>
            <p:grpSp>
              <p:nvGrpSpPr>
                <p:cNvPr id="23" name="グループ化 22">
                  <a:extLst>
                    <a:ext uri="{FF2B5EF4-FFF2-40B4-BE49-F238E27FC236}">
                      <a16:creationId xmlns:a16="http://schemas.microsoft.com/office/drawing/2014/main" id="{7786D515-0115-B74B-4E05-8A8D1B077638}"/>
                    </a:ext>
                  </a:extLst>
                </p:cNvPr>
                <p:cNvGrpSpPr/>
                <p:nvPr/>
              </p:nvGrpSpPr>
              <p:grpSpPr>
                <a:xfrm>
                  <a:off x="519207" y="4116516"/>
                  <a:ext cx="2686427" cy="316314"/>
                  <a:chOff x="519207" y="4116516"/>
                  <a:chExt cx="2686427" cy="316314"/>
                </a:xfrm>
              </p:grpSpPr>
              <p:sp>
                <p:nvSpPr>
                  <p:cNvPr id="20" name="コンテンツ プレースホルダー 2">
                    <a:extLst>
                      <a:ext uri="{FF2B5EF4-FFF2-40B4-BE49-F238E27FC236}">
                        <a16:creationId xmlns:a16="http://schemas.microsoft.com/office/drawing/2014/main" id="{E75645EF-7351-B404-D0AF-7D828130FAAC}"/>
                      </a:ext>
                    </a:extLst>
                  </p:cNvPr>
                  <p:cNvSpPr txBox="1">
                    <a:spLocks/>
                  </p:cNvSpPr>
                  <p:nvPr/>
                </p:nvSpPr>
                <p:spPr>
                  <a:xfrm rot="20602481">
                    <a:off x="1439494" y="4116516"/>
                    <a:ext cx="1001993" cy="247762"/>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endParaRPr lang="ja-JP" altLang="en-US" sz="800" b="1" dirty="0">
                      <a:solidFill>
                        <a:srgbClr val="507199"/>
                      </a:solidFill>
                      <a:latin typeface="Arial" panose="020B0604020202020204" pitchFamily="34" charset="0"/>
                      <a:ea typeface="Meiryo UI" panose="020B0604030504040204" pitchFamily="50" charset="-128"/>
                      <a:cs typeface="Arial" panose="020B0604020202020204" pitchFamily="34" charset="0"/>
                    </a:endParaRPr>
                  </a:p>
                </p:txBody>
              </p:sp>
              <p:sp>
                <p:nvSpPr>
                  <p:cNvPr id="22" name="コンテンツ プレースホルダー 2">
                    <a:extLst>
                      <a:ext uri="{FF2B5EF4-FFF2-40B4-BE49-F238E27FC236}">
                        <a16:creationId xmlns:a16="http://schemas.microsoft.com/office/drawing/2014/main" id="{EDC0AB5A-3C89-3B0E-32A4-E431F0902022}"/>
                      </a:ext>
                    </a:extLst>
                  </p:cNvPr>
                  <p:cNvSpPr txBox="1">
                    <a:spLocks/>
                  </p:cNvSpPr>
                  <p:nvPr/>
                </p:nvSpPr>
                <p:spPr>
                  <a:xfrm rot="20602481">
                    <a:off x="519207" y="4185068"/>
                    <a:ext cx="2686427" cy="247762"/>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800" b="1" dirty="0">
                        <a:solidFill>
                          <a:srgbClr val="507199"/>
                        </a:solidFill>
                        <a:latin typeface="Arial" panose="020B0604020202020204" pitchFamily="34" charset="0"/>
                        <a:ea typeface="Meiryo UI" panose="020B0604030504040204" pitchFamily="50" charset="-128"/>
                        <a:cs typeface="Arial" panose="020B0604020202020204" pitchFamily="34" charset="0"/>
                      </a:rPr>
                      <a:t>Number of necessary care</a:t>
                    </a:r>
                    <a:r>
                      <a:rPr lang="ja-JP" altLang="en-US" sz="800" b="1" dirty="0">
                        <a:solidFill>
                          <a:srgbClr val="507199"/>
                        </a:solidFill>
                        <a:latin typeface="Arial" panose="020B0604020202020204" pitchFamily="34" charset="0"/>
                        <a:ea typeface="Meiryo UI" panose="020B0604030504040204" pitchFamily="50" charset="-128"/>
                        <a:cs typeface="Arial" panose="020B0604020202020204" pitchFamily="34" charset="0"/>
                      </a:rPr>
                      <a:t> </a:t>
                    </a:r>
                    <a:r>
                      <a:rPr lang="en-US" altLang="ja-JP" sz="800" b="1" dirty="0">
                        <a:solidFill>
                          <a:srgbClr val="507199"/>
                        </a:solidFill>
                        <a:latin typeface="Arial" panose="020B0604020202020204" pitchFamily="34" charset="0"/>
                        <a:ea typeface="Meiryo UI" panose="020B0604030504040204" pitchFamily="50" charset="-128"/>
                        <a:cs typeface="Arial" panose="020B0604020202020204" pitchFamily="34" charset="0"/>
                      </a:rPr>
                      <a:t>workers</a:t>
                    </a:r>
                    <a:endParaRPr lang="ja-JP" altLang="en-US" sz="800" b="1" dirty="0">
                      <a:solidFill>
                        <a:srgbClr val="507199"/>
                      </a:solidFill>
                      <a:latin typeface="Arial" panose="020B0604020202020204" pitchFamily="34" charset="0"/>
                      <a:ea typeface="Meiryo UI" panose="020B0604030504040204" pitchFamily="50" charset="-128"/>
                      <a:cs typeface="Arial" panose="020B0604020202020204" pitchFamily="34" charset="0"/>
                    </a:endParaRPr>
                  </a:p>
                </p:txBody>
              </p:sp>
            </p:grpSp>
            <p:grpSp>
              <p:nvGrpSpPr>
                <p:cNvPr id="27" name="グループ化 26">
                  <a:extLst>
                    <a:ext uri="{FF2B5EF4-FFF2-40B4-BE49-F238E27FC236}">
                      <a16:creationId xmlns:a16="http://schemas.microsoft.com/office/drawing/2014/main" id="{A2A14713-E203-EC2B-5D57-55D44CEA9A99}"/>
                    </a:ext>
                  </a:extLst>
                </p:cNvPr>
                <p:cNvGrpSpPr/>
                <p:nvPr/>
              </p:nvGrpSpPr>
              <p:grpSpPr>
                <a:xfrm>
                  <a:off x="5300134" y="3436008"/>
                  <a:ext cx="688550" cy="358498"/>
                  <a:chOff x="5300134" y="3436008"/>
                  <a:chExt cx="688550" cy="358498"/>
                </a:xfrm>
              </p:grpSpPr>
              <p:sp>
                <p:nvSpPr>
                  <p:cNvPr id="26" name="コンテンツ プレースホルダー 2">
                    <a:extLst>
                      <a:ext uri="{FF2B5EF4-FFF2-40B4-BE49-F238E27FC236}">
                        <a16:creationId xmlns:a16="http://schemas.microsoft.com/office/drawing/2014/main" id="{F7D11D84-CA0D-00CF-57CF-2F1CEC4C4F04}"/>
                      </a:ext>
                    </a:extLst>
                  </p:cNvPr>
                  <p:cNvSpPr txBox="1">
                    <a:spLocks/>
                  </p:cNvSpPr>
                  <p:nvPr/>
                </p:nvSpPr>
                <p:spPr>
                  <a:xfrm>
                    <a:off x="5300134" y="3479449"/>
                    <a:ext cx="688550" cy="271615"/>
                  </a:xfrm>
                  <a:prstGeom prst="rect">
                    <a:avLst/>
                  </a:prstGeom>
                  <a:solidFill>
                    <a:schemeClr val="bg1"/>
                  </a:solid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endParaRPr lang="ja-JP" altLang="en-US" sz="800" b="1" dirty="0">
                      <a:latin typeface="Arial" panose="020B0604020202020204" pitchFamily="34" charset="0"/>
                      <a:ea typeface="Meiryo UI" panose="020B0604030504040204" pitchFamily="50" charset="-128"/>
                      <a:cs typeface="Arial" panose="020B0604020202020204" pitchFamily="34" charset="0"/>
                    </a:endParaRPr>
                  </a:p>
                </p:txBody>
              </p:sp>
              <p:sp>
                <p:nvSpPr>
                  <p:cNvPr id="25" name="コンテンツ プレースホルダー 2">
                    <a:extLst>
                      <a:ext uri="{FF2B5EF4-FFF2-40B4-BE49-F238E27FC236}">
                        <a16:creationId xmlns:a16="http://schemas.microsoft.com/office/drawing/2014/main" id="{4DBDB117-3454-812B-477B-0C5904B7F07A}"/>
                      </a:ext>
                    </a:extLst>
                  </p:cNvPr>
                  <p:cNvSpPr txBox="1">
                    <a:spLocks/>
                  </p:cNvSpPr>
                  <p:nvPr/>
                </p:nvSpPr>
                <p:spPr>
                  <a:xfrm>
                    <a:off x="5337996" y="3436008"/>
                    <a:ext cx="637506" cy="358498"/>
                  </a:xfrm>
                  <a:prstGeom prst="rect">
                    <a:avLst/>
                  </a:prstGeom>
                  <a:no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r>
                      <a:rPr lang="en-US" altLang="ja-JP" sz="700" b="1" dirty="0">
                        <a:latin typeface="Arial" panose="020B0604020202020204" pitchFamily="34" charset="0"/>
                        <a:ea typeface="Meiryo UI" panose="020B0604030504040204" pitchFamily="50" charset="-128"/>
                        <a:cs typeface="Arial" panose="020B0604020202020204" pitchFamily="34" charset="0"/>
                      </a:rPr>
                      <a:t>Approx.    </a:t>
                    </a:r>
                    <a:br>
                      <a:rPr lang="en-US" altLang="ja-JP" sz="700" b="1" dirty="0">
                        <a:latin typeface="Arial" panose="020B0604020202020204" pitchFamily="34" charset="0"/>
                        <a:ea typeface="Meiryo UI" panose="020B0604030504040204" pitchFamily="50" charset="-128"/>
                        <a:cs typeface="Arial" panose="020B0604020202020204" pitchFamily="34" charset="0"/>
                      </a:rPr>
                    </a:br>
                    <a:r>
                      <a:rPr lang="en-US" altLang="ja-JP" sz="700" b="1" dirty="0">
                        <a:latin typeface="Arial" panose="020B0604020202020204" pitchFamily="34" charset="0"/>
                        <a:ea typeface="Meiryo UI" panose="020B0604030504040204" pitchFamily="50" charset="-128"/>
                        <a:cs typeface="Arial" panose="020B0604020202020204" pitchFamily="34" charset="0"/>
                      </a:rPr>
                      <a:t> 2.72 million</a:t>
                    </a: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grpSp>
            <p:grpSp>
              <p:nvGrpSpPr>
                <p:cNvPr id="29" name="グループ化 28">
                  <a:extLst>
                    <a:ext uri="{FF2B5EF4-FFF2-40B4-BE49-F238E27FC236}">
                      <a16:creationId xmlns:a16="http://schemas.microsoft.com/office/drawing/2014/main" id="{DCD84C5B-0CF5-A35D-6B7E-3ADDD8A5D435}"/>
                    </a:ext>
                  </a:extLst>
                </p:cNvPr>
                <p:cNvGrpSpPr/>
                <p:nvPr/>
              </p:nvGrpSpPr>
              <p:grpSpPr>
                <a:xfrm>
                  <a:off x="2009905" y="3548846"/>
                  <a:ext cx="688550" cy="358498"/>
                  <a:chOff x="5300134" y="3436008"/>
                  <a:chExt cx="688550" cy="358498"/>
                </a:xfrm>
              </p:grpSpPr>
              <p:sp>
                <p:nvSpPr>
                  <p:cNvPr id="30" name="コンテンツ プレースホルダー 2">
                    <a:extLst>
                      <a:ext uri="{FF2B5EF4-FFF2-40B4-BE49-F238E27FC236}">
                        <a16:creationId xmlns:a16="http://schemas.microsoft.com/office/drawing/2014/main" id="{D5035F8A-FFA9-ED7F-EA2F-5EC01C49E99F}"/>
                      </a:ext>
                    </a:extLst>
                  </p:cNvPr>
                  <p:cNvSpPr txBox="1">
                    <a:spLocks/>
                  </p:cNvSpPr>
                  <p:nvPr/>
                </p:nvSpPr>
                <p:spPr>
                  <a:xfrm>
                    <a:off x="5300134" y="3479449"/>
                    <a:ext cx="688550" cy="271615"/>
                  </a:xfrm>
                  <a:prstGeom prst="rect">
                    <a:avLst/>
                  </a:prstGeom>
                  <a:solidFill>
                    <a:schemeClr val="bg1"/>
                  </a:solid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endParaRPr lang="ja-JP" altLang="en-US" sz="800" b="1" dirty="0">
                      <a:latin typeface="Arial" panose="020B0604020202020204" pitchFamily="34" charset="0"/>
                      <a:ea typeface="Meiryo UI" panose="020B0604030504040204" pitchFamily="50" charset="-128"/>
                      <a:cs typeface="Arial" panose="020B0604020202020204" pitchFamily="34" charset="0"/>
                    </a:endParaRPr>
                  </a:p>
                </p:txBody>
              </p:sp>
              <p:sp>
                <p:nvSpPr>
                  <p:cNvPr id="31" name="コンテンツ プレースホルダー 2">
                    <a:extLst>
                      <a:ext uri="{FF2B5EF4-FFF2-40B4-BE49-F238E27FC236}">
                        <a16:creationId xmlns:a16="http://schemas.microsoft.com/office/drawing/2014/main" id="{3B541698-4D67-06E1-8EEC-9B7BE7C61140}"/>
                      </a:ext>
                    </a:extLst>
                  </p:cNvPr>
                  <p:cNvSpPr txBox="1">
                    <a:spLocks/>
                  </p:cNvSpPr>
                  <p:nvPr/>
                </p:nvSpPr>
                <p:spPr>
                  <a:xfrm>
                    <a:off x="5337996" y="3436008"/>
                    <a:ext cx="637506" cy="358498"/>
                  </a:xfrm>
                  <a:prstGeom prst="rect">
                    <a:avLst/>
                  </a:prstGeom>
                  <a:no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r>
                      <a:rPr lang="en-US" altLang="ja-JP" sz="700" b="1" dirty="0">
                        <a:latin typeface="Arial" panose="020B0604020202020204" pitchFamily="34" charset="0"/>
                        <a:ea typeface="Meiryo UI" panose="020B0604030504040204" pitchFamily="50" charset="-128"/>
                        <a:cs typeface="Arial" panose="020B0604020202020204" pitchFamily="34" charset="0"/>
                      </a:rPr>
                      <a:t>Approx.    </a:t>
                    </a:r>
                    <a:br>
                      <a:rPr lang="en-US" altLang="ja-JP" sz="700" b="1" dirty="0">
                        <a:latin typeface="Arial" panose="020B0604020202020204" pitchFamily="34" charset="0"/>
                        <a:ea typeface="Meiryo UI" panose="020B0604030504040204" pitchFamily="50" charset="-128"/>
                        <a:cs typeface="Arial" panose="020B0604020202020204" pitchFamily="34" charset="0"/>
                      </a:rPr>
                    </a:br>
                    <a:r>
                      <a:rPr lang="en-US" altLang="ja-JP" sz="700" b="1" dirty="0">
                        <a:latin typeface="Arial" panose="020B0604020202020204" pitchFamily="34" charset="0"/>
                        <a:ea typeface="Meiryo UI" panose="020B0604030504040204" pitchFamily="50" charset="-128"/>
                        <a:cs typeface="Arial" panose="020B0604020202020204" pitchFamily="34" charset="0"/>
                      </a:rPr>
                      <a:t> 2.4 million</a:t>
                    </a: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grpSp>
            <p:grpSp>
              <p:nvGrpSpPr>
                <p:cNvPr id="32" name="グループ化 31">
                  <a:extLst>
                    <a:ext uri="{FF2B5EF4-FFF2-40B4-BE49-F238E27FC236}">
                      <a16:creationId xmlns:a16="http://schemas.microsoft.com/office/drawing/2014/main" id="{B31356BD-ACBF-7C63-3AC1-66B65322851B}"/>
                    </a:ext>
                  </a:extLst>
                </p:cNvPr>
                <p:cNvGrpSpPr/>
                <p:nvPr/>
              </p:nvGrpSpPr>
              <p:grpSpPr>
                <a:xfrm>
                  <a:off x="585362" y="4046459"/>
                  <a:ext cx="688550" cy="286289"/>
                  <a:chOff x="5300134" y="3292706"/>
                  <a:chExt cx="688550" cy="458358"/>
                </a:xfrm>
              </p:grpSpPr>
              <p:sp>
                <p:nvSpPr>
                  <p:cNvPr id="33" name="コンテンツ プレースホルダー 2">
                    <a:extLst>
                      <a:ext uri="{FF2B5EF4-FFF2-40B4-BE49-F238E27FC236}">
                        <a16:creationId xmlns:a16="http://schemas.microsoft.com/office/drawing/2014/main" id="{60B5D303-6073-498C-42DC-AE823F572351}"/>
                      </a:ext>
                    </a:extLst>
                  </p:cNvPr>
                  <p:cNvSpPr txBox="1">
                    <a:spLocks/>
                  </p:cNvSpPr>
                  <p:nvPr/>
                </p:nvSpPr>
                <p:spPr>
                  <a:xfrm>
                    <a:off x="5300134" y="3479449"/>
                    <a:ext cx="688550" cy="271615"/>
                  </a:xfrm>
                  <a:prstGeom prst="rect">
                    <a:avLst/>
                  </a:prstGeom>
                  <a:solidFill>
                    <a:schemeClr val="bg1"/>
                  </a:solid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endParaRPr lang="ja-JP" altLang="en-US" sz="800" b="1" dirty="0">
                      <a:latin typeface="Arial" panose="020B0604020202020204" pitchFamily="34" charset="0"/>
                      <a:ea typeface="Meiryo UI" panose="020B0604030504040204" pitchFamily="50" charset="-128"/>
                      <a:cs typeface="Arial" panose="020B0604020202020204" pitchFamily="34" charset="0"/>
                    </a:endParaRPr>
                  </a:p>
                </p:txBody>
              </p:sp>
              <p:sp>
                <p:nvSpPr>
                  <p:cNvPr id="34" name="コンテンツ プレースホルダー 2">
                    <a:extLst>
                      <a:ext uri="{FF2B5EF4-FFF2-40B4-BE49-F238E27FC236}">
                        <a16:creationId xmlns:a16="http://schemas.microsoft.com/office/drawing/2014/main" id="{8DC6646B-7236-6849-F669-8DCAFDFBDEF4}"/>
                      </a:ext>
                    </a:extLst>
                  </p:cNvPr>
                  <p:cNvSpPr txBox="1">
                    <a:spLocks/>
                  </p:cNvSpPr>
                  <p:nvPr/>
                </p:nvSpPr>
                <p:spPr>
                  <a:xfrm>
                    <a:off x="5312320" y="3292706"/>
                    <a:ext cx="637506" cy="358498"/>
                  </a:xfrm>
                  <a:prstGeom prst="rect">
                    <a:avLst/>
                  </a:prstGeom>
                  <a:no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r>
                      <a:rPr lang="en-US" altLang="ja-JP" sz="700" b="1" dirty="0">
                        <a:latin typeface="Arial" panose="020B0604020202020204" pitchFamily="34" charset="0"/>
                        <a:ea typeface="Meiryo UI" panose="020B0604030504040204" pitchFamily="50" charset="-128"/>
                        <a:cs typeface="Arial" panose="020B0604020202020204" pitchFamily="34" charset="0"/>
                      </a:rPr>
                      <a:t>Approx.    </a:t>
                    </a:r>
                    <a:br>
                      <a:rPr lang="en-US" altLang="ja-JP" sz="700" b="1" dirty="0">
                        <a:latin typeface="Arial" panose="020B0604020202020204" pitchFamily="34" charset="0"/>
                        <a:ea typeface="Meiryo UI" panose="020B0604030504040204" pitchFamily="50" charset="-128"/>
                        <a:cs typeface="Arial" panose="020B0604020202020204" pitchFamily="34" charset="0"/>
                      </a:rPr>
                    </a:br>
                    <a:r>
                      <a:rPr lang="en-US" altLang="ja-JP" sz="700" b="1" dirty="0">
                        <a:latin typeface="Arial" panose="020B0604020202020204" pitchFamily="34" charset="0"/>
                        <a:ea typeface="Meiryo UI" panose="020B0604030504040204" pitchFamily="50" charset="-128"/>
                        <a:cs typeface="Arial" panose="020B0604020202020204" pitchFamily="34" charset="0"/>
                      </a:rPr>
                      <a:t> 2.15 million</a:t>
                    </a: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grpSp>
            <p:grpSp>
              <p:nvGrpSpPr>
                <p:cNvPr id="36" name="グループ化 35">
                  <a:extLst>
                    <a:ext uri="{FF2B5EF4-FFF2-40B4-BE49-F238E27FC236}">
                      <a16:creationId xmlns:a16="http://schemas.microsoft.com/office/drawing/2014/main" id="{839E90F2-E1DB-55CE-0B22-F49D738BFDE2}"/>
                    </a:ext>
                  </a:extLst>
                </p:cNvPr>
                <p:cNvGrpSpPr/>
                <p:nvPr/>
              </p:nvGrpSpPr>
              <p:grpSpPr>
                <a:xfrm>
                  <a:off x="5279304" y="3837947"/>
                  <a:ext cx="358498" cy="730111"/>
                  <a:chOff x="5279304" y="3837947"/>
                  <a:chExt cx="358498" cy="730111"/>
                </a:xfrm>
              </p:grpSpPr>
              <p:sp>
                <p:nvSpPr>
                  <p:cNvPr id="35" name="コンテンツ プレースホルダー 2">
                    <a:extLst>
                      <a:ext uri="{FF2B5EF4-FFF2-40B4-BE49-F238E27FC236}">
                        <a16:creationId xmlns:a16="http://schemas.microsoft.com/office/drawing/2014/main" id="{5EEB515F-F8E2-DC45-C736-41D5146E14C3}"/>
                      </a:ext>
                    </a:extLst>
                  </p:cNvPr>
                  <p:cNvSpPr txBox="1">
                    <a:spLocks/>
                  </p:cNvSpPr>
                  <p:nvPr/>
                </p:nvSpPr>
                <p:spPr>
                  <a:xfrm rot="5400000">
                    <a:off x="5182925" y="4086816"/>
                    <a:ext cx="532088" cy="230258"/>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sp>
                <p:nvSpPr>
                  <p:cNvPr id="5" name="コンテンツ プレースホルダー 2">
                    <a:extLst>
                      <a:ext uri="{FF2B5EF4-FFF2-40B4-BE49-F238E27FC236}">
                        <a16:creationId xmlns:a16="http://schemas.microsoft.com/office/drawing/2014/main" id="{5585984A-C08F-356A-0E91-839FB0F9A38C}"/>
                      </a:ext>
                    </a:extLst>
                  </p:cNvPr>
                  <p:cNvSpPr txBox="1">
                    <a:spLocks/>
                  </p:cNvSpPr>
                  <p:nvPr/>
                </p:nvSpPr>
                <p:spPr>
                  <a:xfrm rot="5400000">
                    <a:off x="5093497" y="4023754"/>
                    <a:ext cx="730111" cy="358498"/>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r>
                      <a:rPr lang="en-US" altLang="ja-JP" sz="700" b="1" dirty="0">
                        <a:latin typeface="Arial" panose="020B0604020202020204" pitchFamily="34" charset="0"/>
                        <a:ea typeface="Meiryo UI" panose="020B0604030504040204" pitchFamily="50" charset="-128"/>
                        <a:cs typeface="Arial" panose="020B0604020202020204" pitchFamily="34" charset="0"/>
                      </a:rPr>
                      <a:t>Approx. 570,000</a:t>
                    </a: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grpSp>
          </p:grpSp>
          <p:grpSp>
            <p:nvGrpSpPr>
              <p:cNvPr id="40" name="グループ化 39">
                <a:extLst>
                  <a:ext uri="{FF2B5EF4-FFF2-40B4-BE49-F238E27FC236}">
                    <a16:creationId xmlns:a16="http://schemas.microsoft.com/office/drawing/2014/main" id="{D6ED2411-915B-1DF0-BC33-D1385C5CDE84}"/>
                  </a:ext>
                </a:extLst>
              </p:cNvPr>
              <p:cNvGrpSpPr/>
              <p:nvPr/>
            </p:nvGrpSpPr>
            <p:grpSpPr>
              <a:xfrm>
                <a:off x="3230376" y="4030371"/>
                <a:ext cx="297805" cy="730111"/>
                <a:chOff x="5310589" y="3836889"/>
                <a:chExt cx="358498" cy="730111"/>
              </a:xfrm>
            </p:grpSpPr>
            <p:sp>
              <p:nvSpPr>
                <p:cNvPr id="41" name="コンテンツ プレースホルダー 2">
                  <a:extLst>
                    <a:ext uri="{FF2B5EF4-FFF2-40B4-BE49-F238E27FC236}">
                      <a16:creationId xmlns:a16="http://schemas.microsoft.com/office/drawing/2014/main" id="{8ED008A3-9C03-0C54-B880-D7992AB74E91}"/>
                    </a:ext>
                  </a:extLst>
                </p:cNvPr>
                <p:cNvSpPr txBox="1">
                  <a:spLocks/>
                </p:cNvSpPr>
                <p:nvPr/>
              </p:nvSpPr>
              <p:spPr>
                <a:xfrm rot="5400000">
                  <a:off x="5182925" y="4086816"/>
                  <a:ext cx="532088" cy="230258"/>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sp>
              <p:nvSpPr>
                <p:cNvPr id="43" name="コンテンツ プレースホルダー 2">
                  <a:extLst>
                    <a:ext uri="{FF2B5EF4-FFF2-40B4-BE49-F238E27FC236}">
                      <a16:creationId xmlns:a16="http://schemas.microsoft.com/office/drawing/2014/main" id="{01A46B87-E8C3-FF02-B099-ED1DC2423BD3}"/>
                    </a:ext>
                  </a:extLst>
                </p:cNvPr>
                <p:cNvSpPr txBox="1">
                  <a:spLocks/>
                </p:cNvSpPr>
                <p:nvPr/>
              </p:nvSpPr>
              <p:spPr>
                <a:xfrm rot="5400000">
                  <a:off x="5124782" y="4022696"/>
                  <a:ext cx="730111" cy="358498"/>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000"/>
                    </a:lnSpc>
                    <a:spcBef>
                      <a:spcPts val="1477"/>
                    </a:spcBef>
                    <a:buNone/>
                  </a:pPr>
                  <a:r>
                    <a:rPr lang="en-US" altLang="ja-JP" sz="700" b="1" dirty="0">
                      <a:latin typeface="Arial" panose="020B0604020202020204" pitchFamily="34" charset="0"/>
                      <a:ea typeface="Meiryo UI" panose="020B0604030504040204" pitchFamily="50" charset="-128"/>
                      <a:cs typeface="Arial" panose="020B0604020202020204" pitchFamily="34" charset="0"/>
                    </a:rPr>
                    <a:t>Approx. 250,000</a:t>
                  </a:r>
                  <a:endParaRPr lang="ja-JP" altLang="en-US" sz="700" b="1" dirty="0">
                    <a:latin typeface="Arial" panose="020B0604020202020204" pitchFamily="34" charset="0"/>
                    <a:ea typeface="Meiryo UI" panose="020B0604030504040204" pitchFamily="50" charset="-128"/>
                    <a:cs typeface="Arial" panose="020B0604020202020204" pitchFamily="34" charset="0"/>
                  </a:endParaRPr>
                </a:p>
              </p:txBody>
            </p:sp>
          </p:grpSp>
        </p:grpSp>
        <p:sp>
          <p:nvSpPr>
            <p:cNvPr id="9" name="左右矢印 18">
              <a:extLst>
                <a:ext uri="{FF2B5EF4-FFF2-40B4-BE49-F238E27FC236}">
                  <a16:creationId xmlns:a16="http://schemas.microsoft.com/office/drawing/2014/main" id="{77F3556C-CED0-9F0E-DC09-9EC4BF806300}"/>
                </a:ext>
              </a:extLst>
            </p:cNvPr>
            <p:cNvSpPr/>
            <p:nvPr/>
          </p:nvSpPr>
          <p:spPr>
            <a:xfrm>
              <a:off x="2944413" y="4956141"/>
              <a:ext cx="1380565" cy="185197"/>
            </a:xfrm>
            <a:prstGeom prst="leftRightArrow">
              <a:avLst/>
            </a:prstGeom>
            <a:solidFill>
              <a:srgbClr val="C0504D"/>
            </a:solidFill>
            <a:ln>
              <a:solidFill>
                <a:srgbClr val="C050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chemeClr val="bg1"/>
                  </a:solidFill>
                  <a:latin typeface="Arial" panose="020B0604020202020204" pitchFamily="34" charset="0"/>
                  <a:cs typeface="Arial" panose="020B0604020202020204" pitchFamily="34" charset="0"/>
                </a:rPr>
                <a:t>10th plan (2027–2029)</a:t>
              </a:r>
              <a:endParaRPr kumimoji="1" lang="ja-JP" altLang="en-US" sz="800" dirty="0">
                <a:solidFill>
                  <a:schemeClr val="bg1"/>
                </a:solidFill>
                <a:latin typeface="Arial" panose="020B0604020202020204" pitchFamily="34" charset="0"/>
                <a:cs typeface="Arial" panose="020B0604020202020204" pitchFamily="34" charset="0"/>
              </a:endParaRPr>
            </a:p>
          </p:txBody>
        </p:sp>
        <p:sp>
          <p:nvSpPr>
            <p:cNvPr id="24" name="左右矢印 18">
              <a:extLst>
                <a:ext uri="{FF2B5EF4-FFF2-40B4-BE49-F238E27FC236}">
                  <a16:creationId xmlns:a16="http://schemas.microsoft.com/office/drawing/2014/main" id="{496F313F-67DE-BE06-10CD-08C146AD27E7}"/>
                </a:ext>
              </a:extLst>
            </p:cNvPr>
            <p:cNvSpPr/>
            <p:nvPr/>
          </p:nvSpPr>
          <p:spPr>
            <a:xfrm>
              <a:off x="1585615" y="4953980"/>
              <a:ext cx="1380565" cy="185197"/>
            </a:xfrm>
            <a:prstGeom prst="leftRightArrow">
              <a:avLst/>
            </a:prstGeom>
            <a:solidFill>
              <a:srgbClr val="C0504D"/>
            </a:solidFill>
            <a:ln>
              <a:solidFill>
                <a:srgbClr val="C050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chemeClr val="bg1"/>
                  </a:solidFill>
                  <a:latin typeface="Arial" panose="020B0604020202020204" pitchFamily="34" charset="0"/>
                  <a:cs typeface="Arial" panose="020B0604020202020204" pitchFamily="34" charset="0"/>
                </a:rPr>
                <a:t>9th plan (2024–2026)</a:t>
              </a:r>
              <a:endParaRPr kumimoji="1" lang="ja-JP" altLang="en-US" sz="800" dirty="0">
                <a:solidFill>
                  <a:schemeClr val="bg1"/>
                </a:solidFill>
                <a:latin typeface="Arial" panose="020B0604020202020204" pitchFamily="34" charset="0"/>
                <a:cs typeface="Arial" panose="020B0604020202020204" pitchFamily="34" charset="0"/>
              </a:endParaRPr>
            </a:p>
          </p:txBody>
        </p:sp>
      </p:grpSp>
      <p:sp>
        <p:nvSpPr>
          <p:cNvPr id="47" name="コンテンツ プレースホルダー 2">
            <a:extLst>
              <a:ext uri="{FF2B5EF4-FFF2-40B4-BE49-F238E27FC236}">
                <a16:creationId xmlns:a16="http://schemas.microsoft.com/office/drawing/2014/main" id="{FF6CAA47-B59B-ED42-5CCB-74F086DC7D5E}"/>
              </a:ext>
            </a:extLst>
          </p:cNvPr>
          <p:cNvSpPr txBox="1">
            <a:spLocks/>
          </p:cNvSpPr>
          <p:nvPr/>
        </p:nvSpPr>
        <p:spPr>
          <a:xfrm>
            <a:off x="7189229" y="5556526"/>
            <a:ext cx="1301648" cy="298097"/>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dirty="0">
                <a:latin typeface="Arial" panose="020B0604020202020204" pitchFamily="34" charset="0"/>
                <a:ea typeface="Meiryo UI" panose="020B0604030504040204" pitchFamily="50" charset="-128"/>
                <a:cs typeface="Arial" panose="020B0604020202020204" pitchFamily="34" charset="0"/>
              </a:rPr>
              <a:t>2021</a:t>
            </a:r>
            <a:endParaRPr lang="ja-JP" altLang="en-US" sz="1100" dirty="0">
              <a:latin typeface="Arial" panose="020B0604020202020204" pitchFamily="34" charset="0"/>
              <a:ea typeface="Meiryo UI" panose="020B0604030504040204" pitchFamily="50" charset="-128"/>
              <a:cs typeface="Arial" panose="020B0604020202020204" pitchFamily="34" charset="0"/>
            </a:endParaRPr>
          </a:p>
        </p:txBody>
      </p:sp>
      <p:sp>
        <p:nvSpPr>
          <p:cNvPr id="48" name="コンテンツ プレースホルダー 2">
            <a:extLst>
              <a:ext uri="{FF2B5EF4-FFF2-40B4-BE49-F238E27FC236}">
                <a16:creationId xmlns:a16="http://schemas.microsoft.com/office/drawing/2014/main" id="{3D5FC541-55F6-0E64-86F5-82975967B651}"/>
              </a:ext>
            </a:extLst>
          </p:cNvPr>
          <p:cNvSpPr txBox="1">
            <a:spLocks/>
          </p:cNvSpPr>
          <p:nvPr/>
        </p:nvSpPr>
        <p:spPr>
          <a:xfrm>
            <a:off x="8654616" y="5539295"/>
            <a:ext cx="1301648" cy="298097"/>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dirty="0">
                <a:latin typeface="Arial" panose="020B0604020202020204" pitchFamily="34" charset="0"/>
                <a:ea typeface="Meiryo UI" panose="020B0604030504040204" pitchFamily="50" charset="-128"/>
                <a:cs typeface="Arial" panose="020B0604020202020204" pitchFamily="34" charset="0"/>
              </a:rPr>
              <a:t>2022</a:t>
            </a:r>
            <a:endParaRPr lang="ja-JP" altLang="en-US" sz="1100" dirty="0">
              <a:latin typeface="Arial" panose="020B0604020202020204" pitchFamily="34" charset="0"/>
              <a:ea typeface="Meiryo UI" panose="020B0604030504040204" pitchFamily="50" charset="-128"/>
              <a:cs typeface="Arial" panose="020B0604020202020204" pitchFamily="34" charset="0"/>
            </a:endParaRPr>
          </a:p>
        </p:txBody>
      </p:sp>
      <p:sp>
        <p:nvSpPr>
          <p:cNvPr id="49" name="コンテンツ プレースホルダー 2">
            <a:extLst>
              <a:ext uri="{FF2B5EF4-FFF2-40B4-BE49-F238E27FC236}">
                <a16:creationId xmlns:a16="http://schemas.microsoft.com/office/drawing/2014/main" id="{7CDF42FE-CD82-AEDC-5F75-F1C66BA3B617}"/>
              </a:ext>
            </a:extLst>
          </p:cNvPr>
          <p:cNvSpPr txBox="1">
            <a:spLocks/>
          </p:cNvSpPr>
          <p:nvPr/>
        </p:nvSpPr>
        <p:spPr>
          <a:xfrm>
            <a:off x="10120003" y="5559053"/>
            <a:ext cx="1301648" cy="298097"/>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dirty="0">
                <a:latin typeface="Arial" panose="020B0604020202020204" pitchFamily="34" charset="0"/>
                <a:ea typeface="Meiryo UI" panose="020B0604030504040204" pitchFamily="50" charset="-128"/>
                <a:cs typeface="Arial" panose="020B0604020202020204" pitchFamily="34" charset="0"/>
              </a:rPr>
              <a:t>2023</a:t>
            </a:r>
            <a:endParaRPr lang="ja-JP" altLang="en-US" sz="1100" dirty="0">
              <a:latin typeface="Arial" panose="020B0604020202020204" pitchFamily="34" charset="0"/>
              <a:ea typeface="Meiryo UI" panose="020B0604030504040204" pitchFamily="50" charset="-128"/>
              <a:cs typeface="Arial" panose="020B0604020202020204" pitchFamily="34" charset="0"/>
            </a:endParaRPr>
          </a:p>
        </p:txBody>
      </p:sp>
      <p:sp>
        <p:nvSpPr>
          <p:cNvPr id="50" name="角丸四角形吹き出し 14">
            <a:extLst>
              <a:ext uri="{FF2B5EF4-FFF2-40B4-BE49-F238E27FC236}">
                <a16:creationId xmlns:a16="http://schemas.microsoft.com/office/drawing/2014/main" id="{0CACE75F-8A31-D71F-650B-3CF0880B0D02}"/>
              </a:ext>
            </a:extLst>
          </p:cNvPr>
          <p:cNvSpPr/>
          <p:nvPr/>
        </p:nvSpPr>
        <p:spPr>
          <a:xfrm>
            <a:off x="7884930" y="3077862"/>
            <a:ext cx="2364743" cy="408623"/>
          </a:xfrm>
          <a:prstGeom prst="wedgeRoundRectCallout">
            <a:avLst>
              <a:gd name="adj1" fmla="val 47319"/>
              <a:gd name="adj2" fmla="val 119300"/>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wrap="square" rtlCol="0" anchor="ctr">
            <a:spAutoFit/>
          </a:bodyPr>
          <a:lstStyle/>
          <a:p>
            <a:pPr algn="ctr"/>
            <a:r>
              <a:rPr kumimoji="1" lang="en-US" altLang="ja-JP" sz="1800" dirty="0">
                <a:solidFill>
                  <a:schemeClr val="tx1"/>
                </a:solidFill>
                <a:latin typeface="Arial" panose="020B0604020202020204" pitchFamily="34" charset="0"/>
                <a:ea typeface="Meiryo UI" panose="020B0604030504040204" pitchFamily="50" charset="-128"/>
                <a:cs typeface="Arial" panose="020B0604020202020204" pitchFamily="34" charset="0"/>
              </a:rPr>
              <a:t>Doubled in 2 years</a:t>
            </a:r>
          </a:p>
        </p:txBody>
      </p:sp>
      <p:sp>
        <p:nvSpPr>
          <p:cNvPr id="51" name="コンテンツ プレースホルダー 2">
            <a:extLst>
              <a:ext uri="{FF2B5EF4-FFF2-40B4-BE49-F238E27FC236}">
                <a16:creationId xmlns:a16="http://schemas.microsoft.com/office/drawing/2014/main" id="{8F1264C8-CC7D-2863-58FD-682C9D22DA4F}"/>
              </a:ext>
            </a:extLst>
          </p:cNvPr>
          <p:cNvSpPr txBox="1">
            <a:spLocks/>
          </p:cNvSpPr>
          <p:nvPr/>
        </p:nvSpPr>
        <p:spPr>
          <a:xfrm>
            <a:off x="6402397" y="2858149"/>
            <a:ext cx="777847" cy="298097"/>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50" dirty="0">
                <a:latin typeface="Arial" panose="020B0604020202020204" pitchFamily="34" charset="0"/>
                <a:ea typeface="Meiryo UI" panose="020B0604030504040204" pitchFamily="50" charset="-128"/>
                <a:cs typeface="Arial" panose="020B0604020202020204" pitchFamily="34" charset="0"/>
              </a:rPr>
              <a:t>(People)</a:t>
            </a:r>
            <a:endParaRPr lang="ja-JP" altLang="en-US" sz="1050" dirty="0">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88831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E154C-7D93-5270-97C3-848D8B92A423}"/>
            </a:ext>
          </a:extLst>
        </p:cNvPr>
        <p:cNvGrpSpPr/>
        <p:nvPr/>
      </p:nvGrpSpPr>
      <p:grpSpPr>
        <a:xfrm>
          <a:off x="0" y="0"/>
          <a:ext cx="0" cy="0"/>
          <a:chOff x="0" y="0"/>
          <a:chExt cx="0" cy="0"/>
        </a:xfrm>
      </p:grpSpPr>
      <p:sp>
        <p:nvSpPr>
          <p:cNvPr id="60" name="角丸四角形 18">
            <a:extLst>
              <a:ext uri="{FF2B5EF4-FFF2-40B4-BE49-F238E27FC236}">
                <a16:creationId xmlns:a16="http://schemas.microsoft.com/office/drawing/2014/main" id="{A5FB3EBA-EAC2-FFDE-C61F-13FAD7BAE5EB}"/>
              </a:ext>
            </a:extLst>
          </p:cNvPr>
          <p:cNvSpPr/>
          <p:nvPr/>
        </p:nvSpPr>
        <p:spPr>
          <a:xfrm>
            <a:off x="6347429" y="2764856"/>
            <a:ext cx="4749196" cy="3832791"/>
          </a:xfrm>
          <a:prstGeom prst="roundRect">
            <a:avLst>
              <a:gd name="adj" fmla="val 1242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lstStyle/>
          <a:p>
            <a:pPr algn="ctr"/>
            <a:endParaRPr kumimoji="1" lang="en-US" altLang="ja-JP" sz="2953">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r>
              <a:rPr kumimoji="1" lang="ja-JP" altLang="en-US" sz="3446" b="1">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kumimoji="1" lang="ja-JP" altLang="en-US" sz="1723">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8" name="図 7" descr="窓のそばに立っている男性&#10;&#10;AI によって生成されたコンテンツは間違っている可能性があります。">
            <a:extLst>
              <a:ext uri="{FF2B5EF4-FFF2-40B4-BE49-F238E27FC236}">
                <a16:creationId xmlns:a16="http://schemas.microsoft.com/office/drawing/2014/main" id="{FF9CEF5B-BED0-FD4D-2C15-79FD222C0F36}"/>
              </a:ext>
            </a:extLst>
          </p:cNvPr>
          <p:cNvPicPr>
            <a:picLocks noChangeAspect="1"/>
          </p:cNvPicPr>
          <p:nvPr/>
        </p:nvPicPr>
        <p:blipFill>
          <a:blip r:embed="rId3"/>
          <a:stretch>
            <a:fillRect/>
          </a:stretch>
        </p:blipFill>
        <p:spPr>
          <a:xfrm>
            <a:off x="3618350" y="5261955"/>
            <a:ext cx="2003717" cy="1335693"/>
          </a:xfrm>
          <a:prstGeom prst="rect">
            <a:avLst/>
          </a:prstGeom>
        </p:spPr>
      </p:pic>
      <p:pic>
        <p:nvPicPr>
          <p:cNvPr id="5" name="図 4" descr="椅子に座っている女性&#10;&#10;AI によって生成されたコンテンツは間違っている可能性があります。">
            <a:extLst>
              <a:ext uri="{FF2B5EF4-FFF2-40B4-BE49-F238E27FC236}">
                <a16:creationId xmlns:a16="http://schemas.microsoft.com/office/drawing/2014/main" id="{E336050C-24F5-32D2-596E-1A27A36860A1}"/>
              </a:ext>
            </a:extLst>
          </p:cNvPr>
          <p:cNvPicPr>
            <a:picLocks noChangeAspect="1"/>
          </p:cNvPicPr>
          <p:nvPr/>
        </p:nvPicPr>
        <p:blipFill>
          <a:blip r:embed="rId4"/>
          <a:stretch>
            <a:fillRect/>
          </a:stretch>
        </p:blipFill>
        <p:spPr>
          <a:xfrm>
            <a:off x="881563" y="5261956"/>
            <a:ext cx="2007048" cy="1335693"/>
          </a:xfrm>
          <a:prstGeom prst="rect">
            <a:avLst/>
          </a:prstGeom>
        </p:spPr>
      </p:pic>
      <p:sp>
        <p:nvSpPr>
          <p:cNvPr id="16" name="タイトル 15">
            <a:extLst>
              <a:ext uri="{FF2B5EF4-FFF2-40B4-BE49-F238E27FC236}">
                <a16:creationId xmlns:a16="http://schemas.microsoft.com/office/drawing/2014/main" id="{3A9E20D1-6A23-6D0B-86B9-E55D5F9816D1}"/>
              </a:ext>
            </a:extLst>
          </p:cNvPr>
          <p:cNvSpPr>
            <a:spLocks noGrp="1"/>
          </p:cNvSpPr>
          <p:nvPr>
            <p:ph type="title"/>
          </p:nvPr>
        </p:nvSpPr>
        <p:spPr/>
        <p:txBody>
          <a:bodyPr rtlCol="0">
            <a:normAutofit/>
          </a:bodyPr>
          <a:lstStyle/>
          <a:p>
            <a:pPr rtl="0"/>
            <a:r>
              <a:rPr lang="en-US" altLang="ja-JP" dirty="0"/>
              <a:t>Nursing care work in Japan</a:t>
            </a:r>
            <a:endParaRPr lang="ja-JP" altLang="en-US" dirty="0"/>
          </a:p>
        </p:txBody>
      </p:sp>
      <p:sp>
        <p:nvSpPr>
          <p:cNvPr id="17" name="十字形 16">
            <a:extLst>
              <a:ext uri="{FF2B5EF4-FFF2-40B4-BE49-F238E27FC236}">
                <a16:creationId xmlns:a16="http://schemas.microsoft.com/office/drawing/2014/main" id="{51D724B3-62D8-13B7-39DA-0A35E62FDB3D}"/>
              </a:ext>
            </a:extLst>
          </p:cNvPr>
          <p:cNvSpPr/>
          <p:nvPr/>
        </p:nvSpPr>
        <p:spPr>
          <a:xfrm>
            <a:off x="2849984" y="3209945"/>
            <a:ext cx="487593" cy="492833"/>
          </a:xfrm>
          <a:prstGeom prst="plus">
            <a:avLst>
              <a:gd name="adj" fmla="val 41013"/>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Calibri Light"/>
              <a:ea typeface="+mn-ea"/>
              <a:cs typeface="+mn-cs"/>
            </a:endParaRPr>
          </a:p>
        </p:txBody>
      </p:sp>
      <p:sp>
        <p:nvSpPr>
          <p:cNvPr id="2" name="スライド番号プレースホルダー 2">
            <a:extLst>
              <a:ext uri="{FF2B5EF4-FFF2-40B4-BE49-F238E27FC236}">
                <a16:creationId xmlns:a16="http://schemas.microsoft.com/office/drawing/2014/main" id="{338317F2-341E-ABC8-F067-FF29C0154B9A}"/>
              </a:ext>
            </a:extLst>
          </p:cNvPr>
          <p:cNvSpPr>
            <a:spLocks noGrp="1"/>
          </p:cNvSpPr>
          <p:nvPr>
            <p:ph type="sldNum" sz="quarter" idx="12"/>
          </p:nvPr>
        </p:nvSpPr>
        <p:spPr>
          <a:xfrm>
            <a:off x="11231217" y="6518050"/>
            <a:ext cx="960783" cy="339950"/>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5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ja-JP" altLang="en-US" sz="15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角丸四角形 18">
            <a:extLst>
              <a:ext uri="{FF2B5EF4-FFF2-40B4-BE49-F238E27FC236}">
                <a16:creationId xmlns:a16="http://schemas.microsoft.com/office/drawing/2014/main" id="{7DC667D3-1AA3-0001-1E0C-C060F544BD54}"/>
              </a:ext>
            </a:extLst>
          </p:cNvPr>
          <p:cNvSpPr/>
          <p:nvPr/>
        </p:nvSpPr>
        <p:spPr>
          <a:xfrm>
            <a:off x="864309" y="4346809"/>
            <a:ext cx="5448301" cy="12333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Nurses support treatment of the sick or injured under instructions of doctors.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Care workers support daily life activities of people requiring assistance.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b="0"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endParaRPr>
          </a:p>
        </p:txBody>
      </p:sp>
      <p:sp>
        <p:nvSpPr>
          <p:cNvPr id="3" name="コンテンツ プレースホルダー 6">
            <a:extLst>
              <a:ext uri="{FF2B5EF4-FFF2-40B4-BE49-F238E27FC236}">
                <a16:creationId xmlns:a16="http://schemas.microsoft.com/office/drawing/2014/main" id="{0861AB1D-43C8-D8C4-B6B2-5B14C0308B35}"/>
              </a:ext>
            </a:extLst>
          </p:cNvPr>
          <p:cNvSpPr txBox="1">
            <a:spLocks/>
          </p:cNvSpPr>
          <p:nvPr/>
        </p:nvSpPr>
        <p:spPr>
          <a:xfrm>
            <a:off x="264161" y="2490393"/>
            <a:ext cx="5535124" cy="346986"/>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80000"/>
              </a:lnSpc>
              <a:buFont typeface="Arial" panose="020B0604020202020204" pitchFamily="34" charset="0"/>
              <a:buNone/>
            </a:pPr>
            <a:r>
              <a:rPr lang="ja-JP" altLang="en-US" sz="1800" b="1" dirty="0"/>
              <a:t>●</a:t>
            </a:r>
            <a:r>
              <a:rPr lang="en-US" altLang="ja-JP" sz="1800" b="1" dirty="0"/>
              <a:t>Characteristics of nursing care in Japan</a:t>
            </a:r>
            <a:endParaRPr lang="ja-JP" altLang="en-US" sz="1600" dirty="0"/>
          </a:p>
        </p:txBody>
      </p:sp>
      <p:sp>
        <p:nvSpPr>
          <p:cNvPr id="6" name="コンテンツ プレースホルダー 6">
            <a:extLst>
              <a:ext uri="{FF2B5EF4-FFF2-40B4-BE49-F238E27FC236}">
                <a16:creationId xmlns:a16="http://schemas.microsoft.com/office/drawing/2014/main" id="{49199075-B1C1-5844-67E1-FD0DE835D159}"/>
              </a:ext>
            </a:extLst>
          </p:cNvPr>
          <p:cNvSpPr txBox="1">
            <a:spLocks/>
          </p:cNvSpPr>
          <p:nvPr/>
        </p:nvSpPr>
        <p:spPr>
          <a:xfrm>
            <a:off x="6176484" y="2469591"/>
            <a:ext cx="5535124" cy="3469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80000"/>
              </a:lnSpc>
              <a:buFont typeface="Arial" panose="020B0604020202020204" pitchFamily="34" charset="0"/>
              <a:buNone/>
            </a:pPr>
            <a:r>
              <a:rPr lang="ja-JP" altLang="en-US" sz="1800" b="1" dirty="0"/>
              <a:t>●</a:t>
            </a:r>
            <a:r>
              <a:rPr lang="en-US" altLang="ja-JP" sz="1800" b="1" dirty="0"/>
              <a:t>Image of working in the nursing profession</a:t>
            </a:r>
            <a:endParaRPr lang="ja-JP" altLang="en-US" sz="1600" dirty="0"/>
          </a:p>
        </p:txBody>
      </p:sp>
      <p:sp>
        <p:nvSpPr>
          <p:cNvPr id="11" name="角丸四角形吹き出し 14">
            <a:extLst>
              <a:ext uri="{FF2B5EF4-FFF2-40B4-BE49-F238E27FC236}">
                <a16:creationId xmlns:a16="http://schemas.microsoft.com/office/drawing/2014/main" id="{A492C8BE-54D9-4E13-72A8-DD3388EAA12B}"/>
              </a:ext>
            </a:extLst>
          </p:cNvPr>
          <p:cNvSpPr/>
          <p:nvPr/>
        </p:nvSpPr>
        <p:spPr>
          <a:xfrm>
            <a:off x="264161" y="5229794"/>
            <a:ext cx="1347823" cy="419351"/>
          </a:xfrm>
          <a:prstGeom prst="wedgeEllipseCallout">
            <a:avLst>
              <a:gd name="adj1" fmla="val 44609"/>
              <a:gd name="adj2" fmla="val -17254"/>
            </a:avLst>
          </a:prstGeom>
          <a:solidFill>
            <a:schemeClr val="bg2">
              <a:lumMod val="95000"/>
            </a:schemeClr>
          </a:solidFill>
          <a:ln>
            <a:no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100" b="1" dirty="0">
                <a:solidFill>
                  <a:schemeClr val="tx1"/>
                </a:solidFill>
                <a:latin typeface="Meiryo UI" panose="020B0604030504040204" pitchFamily="50" charset="-128"/>
                <a:ea typeface="Meiryo UI" panose="020B0604030504040204" pitchFamily="50" charset="-128"/>
              </a:rPr>
              <a:t>At facility</a:t>
            </a:r>
          </a:p>
        </p:txBody>
      </p:sp>
      <p:sp>
        <p:nvSpPr>
          <p:cNvPr id="12" name="角丸四角形吹き出し 14">
            <a:extLst>
              <a:ext uri="{FF2B5EF4-FFF2-40B4-BE49-F238E27FC236}">
                <a16:creationId xmlns:a16="http://schemas.microsoft.com/office/drawing/2014/main" id="{4C24E04C-8CC9-AEAE-0129-7CA97BDB79AB}"/>
              </a:ext>
            </a:extLst>
          </p:cNvPr>
          <p:cNvSpPr/>
          <p:nvPr/>
        </p:nvSpPr>
        <p:spPr>
          <a:xfrm>
            <a:off x="3105222" y="5227074"/>
            <a:ext cx="1243571" cy="419351"/>
          </a:xfrm>
          <a:prstGeom prst="wedgeEllipseCallout">
            <a:avLst>
              <a:gd name="adj1" fmla="val 44609"/>
              <a:gd name="adj2" fmla="val -17254"/>
            </a:avLst>
          </a:prstGeom>
          <a:solidFill>
            <a:schemeClr val="bg2">
              <a:lumMod val="95000"/>
            </a:schemeClr>
          </a:solidFill>
          <a:ln>
            <a:no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100" b="1" dirty="0">
                <a:solidFill>
                  <a:schemeClr val="tx1"/>
                </a:solidFill>
                <a:latin typeface="Meiryo UI" panose="020B0604030504040204" pitchFamily="50" charset="-128"/>
                <a:ea typeface="Meiryo UI" panose="020B0604030504040204" pitchFamily="50" charset="-128"/>
              </a:rPr>
              <a:t>At home</a:t>
            </a:r>
          </a:p>
        </p:txBody>
      </p:sp>
      <p:sp>
        <p:nvSpPr>
          <p:cNvPr id="4" name="角丸四角形 18">
            <a:extLst>
              <a:ext uri="{FF2B5EF4-FFF2-40B4-BE49-F238E27FC236}">
                <a16:creationId xmlns:a16="http://schemas.microsoft.com/office/drawing/2014/main" id="{48D359CA-03A3-4DCF-8319-27FCA537FA57}"/>
              </a:ext>
            </a:extLst>
          </p:cNvPr>
          <p:cNvSpPr/>
          <p:nvPr/>
        </p:nvSpPr>
        <p:spPr>
          <a:xfrm>
            <a:off x="413093" y="4133447"/>
            <a:ext cx="5682907" cy="3001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DM Sans Bold"/>
                <a:sym typeface="DM Sans Bold"/>
              </a:rPr>
              <a:t>&lt;Differences between care workers and nurses&gt;</a:t>
            </a:r>
          </a:p>
        </p:txBody>
      </p:sp>
      <p:grpSp>
        <p:nvGrpSpPr>
          <p:cNvPr id="10" name="グループ化 9">
            <a:extLst>
              <a:ext uri="{FF2B5EF4-FFF2-40B4-BE49-F238E27FC236}">
                <a16:creationId xmlns:a16="http://schemas.microsoft.com/office/drawing/2014/main" id="{62A91B44-831C-4319-C438-E8086235D5FD}"/>
              </a:ext>
            </a:extLst>
          </p:cNvPr>
          <p:cNvGrpSpPr/>
          <p:nvPr/>
        </p:nvGrpSpPr>
        <p:grpSpPr>
          <a:xfrm>
            <a:off x="371474" y="2855444"/>
            <a:ext cx="5563761" cy="1255524"/>
            <a:chOff x="371474" y="2703625"/>
            <a:chExt cx="5563761" cy="1255524"/>
          </a:xfrm>
        </p:grpSpPr>
        <p:sp>
          <p:nvSpPr>
            <p:cNvPr id="24" name="角丸四角形 18">
              <a:extLst>
                <a:ext uri="{FF2B5EF4-FFF2-40B4-BE49-F238E27FC236}">
                  <a16:creationId xmlns:a16="http://schemas.microsoft.com/office/drawing/2014/main" id="{EB09CAE3-BC8F-44C6-6408-63ECF97DD270}"/>
                </a:ext>
              </a:extLst>
            </p:cNvPr>
            <p:cNvSpPr/>
            <p:nvPr/>
          </p:nvSpPr>
          <p:spPr>
            <a:xfrm>
              <a:off x="371474" y="2703625"/>
              <a:ext cx="2400853" cy="1233353"/>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Respect of dignity</a:t>
              </a:r>
            </a:p>
          </p:txBody>
        </p:sp>
        <p:sp>
          <p:nvSpPr>
            <p:cNvPr id="28" name="角丸四角形 18">
              <a:extLst>
                <a:ext uri="{FF2B5EF4-FFF2-40B4-BE49-F238E27FC236}">
                  <a16:creationId xmlns:a16="http://schemas.microsoft.com/office/drawing/2014/main" id="{AA47F65A-0644-98B2-CBC5-C06C13D8C176}"/>
                </a:ext>
              </a:extLst>
            </p:cNvPr>
            <p:cNvSpPr/>
            <p:nvPr/>
          </p:nvSpPr>
          <p:spPr>
            <a:xfrm>
              <a:off x="3415235" y="2703625"/>
              <a:ext cx="2520000" cy="1233353"/>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32363F"/>
                  </a:solidFill>
                  <a:effectLst/>
                  <a:uLnTx/>
                  <a:uFillTx/>
                  <a:latin typeface="Meiryo UI" panose="020B0604030504040204" pitchFamily="50" charset="-128"/>
                  <a:ea typeface="Meiryo UI" panose="020B0604030504040204" pitchFamily="50" charset="-128"/>
                  <a:cs typeface="+mn-cs"/>
                </a:rPr>
                <a:t>Support for independence</a:t>
              </a:r>
            </a:p>
          </p:txBody>
        </p:sp>
        <p:sp>
          <p:nvSpPr>
            <p:cNvPr id="7" name="角丸四角形 18">
              <a:extLst>
                <a:ext uri="{FF2B5EF4-FFF2-40B4-BE49-F238E27FC236}">
                  <a16:creationId xmlns:a16="http://schemas.microsoft.com/office/drawing/2014/main" id="{42D2CF9E-EC7B-4292-A484-A2B745605E8C}"/>
                </a:ext>
              </a:extLst>
            </p:cNvPr>
            <p:cNvSpPr/>
            <p:nvPr/>
          </p:nvSpPr>
          <p:spPr>
            <a:xfrm>
              <a:off x="467186" y="3134414"/>
              <a:ext cx="2255489" cy="7150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Help each </a:t>
              </a:r>
              <a:r>
                <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person to maintain </a:t>
              </a:r>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their values and individuality and respect them as others</a:t>
              </a:r>
            </a:p>
          </p:txBody>
        </p:sp>
        <p:sp>
          <p:nvSpPr>
            <p:cNvPr id="9" name="角丸四角形 18">
              <a:extLst>
                <a:ext uri="{FF2B5EF4-FFF2-40B4-BE49-F238E27FC236}">
                  <a16:creationId xmlns:a16="http://schemas.microsoft.com/office/drawing/2014/main" id="{1468F55C-E88B-78A6-8B8B-54E06C0F60EF}"/>
                </a:ext>
              </a:extLst>
            </p:cNvPr>
            <p:cNvSpPr/>
            <p:nvPr/>
          </p:nvSpPr>
          <p:spPr>
            <a:xfrm>
              <a:off x="3588459" y="3244060"/>
              <a:ext cx="2255489" cy="7150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Help each </a:t>
              </a: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person to continue leading their daily life with independence by </a:t>
              </a:r>
              <a:r>
                <a:rPr lang="en-US" altLang="ja-JP" sz="1200" dirty="0">
                  <a:solidFill>
                    <a:schemeClr val="tx1">
                      <a:lumMod val="50000"/>
                    </a:schemeClr>
                  </a:solidFill>
                  <a:latin typeface="Arial" panose="020B0604020202020204" pitchFamily="34" charset="0"/>
                  <a:cs typeface="Arial" panose="020B0604020202020204" pitchFamily="34" charset="0"/>
                </a:rPr>
                <a:t>daily</a:t>
              </a: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care</a:t>
              </a:r>
              <a:endPar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grpSp>
      <p:grpSp>
        <p:nvGrpSpPr>
          <p:cNvPr id="14" name="グループ化 13">
            <a:extLst>
              <a:ext uri="{FF2B5EF4-FFF2-40B4-BE49-F238E27FC236}">
                <a16:creationId xmlns:a16="http://schemas.microsoft.com/office/drawing/2014/main" id="{6EEC47CC-C568-0625-4132-E96A484E14AE}"/>
              </a:ext>
            </a:extLst>
          </p:cNvPr>
          <p:cNvGrpSpPr/>
          <p:nvPr/>
        </p:nvGrpSpPr>
        <p:grpSpPr>
          <a:xfrm>
            <a:off x="7530587" y="2790442"/>
            <a:ext cx="3499357" cy="3803413"/>
            <a:chOff x="6937082" y="1218670"/>
            <a:chExt cx="4825700" cy="5245002"/>
          </a:xfrm>
        </p:grpSpPr>
        <p:grpSp>
          <p:nvGrpSpPr>
            <p:cNvPr id="15" name="グループ化 14">
              <a:extLst>
                <a:ext uri="{FF2B5EF4-FFF2-40B4-BE49-F238E27FC236}">
                  <a16:creationId xmlns:a16="http://schemas.microsoft.com/office/drawing/2014/main" id="{6DC0ADC1-8575-61C8-1836-6F2C74D5BC3C}"/>
                </a:ext>
              </a:extLst>
            </p:cNvPr>
            <p:cNvGrpSpPr/>
            <p:nvPr/>
          </p:nvGrpSpPr>
          <p:grpSpPr>
            <a:xfrm>
              <a:off x="6937082" y="1218670"/>
              <a:ext cx="4825700" cy="5245002"/>
              <a:chOff x="5913241" y="1139515"/>
              <a:chExt cx="4825700" cy="5245002"/>
            </a:xfrm>
          </p:grpSpPr>
          <p:pic>
            <p:nvPicPr>
              <p:cNvPr id="20" name="Picture 6" descr="お爺さんを介護している女性のイラスト">
                <a:extLst>
                  <a:ext uri="{FF2B5EF4-FFF2-40B4-BE49-F238E27FC236}">
                    <a16:creationId xmlns:a16="http://schemas.microsoft.com/office/drawing/2014/main" id="{9B8C192A-A100-5F71-9CD0-78C94A920E9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61245" y="4218804"/>
                <a:ext cx="1098331" cy="12237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食事介助のイラスト「おばあさんヘルパーさん」">
                <a:extLst>
                  <a:ext uri="{FF2B5EF4-FFF2-40B4-BE49-F238E27FC236}">
                    <a16:creationId xmlns:a16="http://schemas.microsoft.com/office/drawing/2014/main" id="{BB5BD5FD-4D68-153E-90A5-1639B0CEB33C}"/>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241575" y="2953483"/>
                <a:ext cx="1047582" cy="92972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グループ化 21">
                <a:extLst>
                  <a:ext uri="{FF2B5EF4-FFF2-40B4-BE49-F238E27FC236}">
                    <a16:creationId xmlns:a16="http://schemas.microsoft.com/office/drawing/2014/main" id="{54E0525E-98EA-6E21-C20A-64763E9D1ED6}"/>
                  </a:ext>
                </a:extLst>
              </p:cNvPr>
              <p:cNvGrpSpPr/>
              <p:nvPr/>
            </p:nvGrpSpPr>
            <p:grpSpPr>
              <a:xfrm>
                <a:off x="5913241" y="1139515"/>
                <a:ext cx="4825700" cy="5136108"/>
                <a:chOff x="5918881" y="1110872"/>
                <a:chExt cx="4825700" cy="5136108"/>
              </a:xfrm>
            </p:grpSpPr>
            <p:grpSp>
              <p:nvGrpSpPr>
                <p:cNvPr id="25" name="グループ化 24">
                  <a:extLst>
                    <a:ext uri="{FF2B5EF4-FFF2-40B4-BE49-F238E27FC236}">
                      <a16:creationId xmlns:a16="http://schemas.microsoft.com/office/drawing/2014/main" id="{64D10431-8B5A-C005-D9C3-8A61D04475C2}"/>
                    </a:ext>
                  </a:extLst>
                </p:cNvPr>
                <p:cNvGrpSpPr/>
                <p:nvPr/>
              </p:nvGrpSpPr>
              <p:grpSpPr>
                <a:xfrm>
                  <a:off x="5978297" y="1110872"/>
                  <a:ext cx="4766284" cy="4980112"/>
                  <a:chOff x="6886299" y="1274688"/>
                  <a:chExt cx="4766284" cy="4980112"/>
                </a:xfrm>
              </p:grpSpPr>
              <p:grpSp>
                <p:nvGrpSpPr>
                  <p:cNvPr id="39" name="グループ化 38">
                    <a:extLst>
                      <a:ext uri="{FF2B5EF4-FFF2-40B4-BE49-F238E27FC236}">
                        <a16:creationId xmlns:a16="http://schemas.microsoft.com/office/drawing/2014/main" id="{D666C04B-C75F-FA89-3EDB-1F7029D2B68E}"/>
                      </a:ext>
                    </a:extLst>
                  </p:cNvPr>
                  <p:cNvGrpSpPr/>
                  <p:nvPr/>
                </p:nvGrpSpPr>
                <p:grpSpPr>
                  <a:xfrm>
                    <a:off x="6886299" y="1280883"/>
                    <a:ext cx="1227109" cy="4603443"/>
                    <a:chOff x="5799969" y="1126126"/>
                    <a:chExt cx="1227109" cy="4603443"/>
                  </a:xfrm>
                </p:grpSpPr>
                <p:sp>
                  <p:nvSpPr>
                    <p:cNvPr id="51" name="コンテンツ プレースホルダー 2">
                      <a:extLst>
                        <a:ext uri="{FF2B5EF4-FFF2-40B4-BE49-F238E27FC236}">
                          <a16:creationId xmlns:a16="http://schemas.microsoft.com/office/drawing/2014/main" id="{21082D1B-BF71-0597-2554-0099B383DA10}"/>
                        </a:ext>
                      </a:extLst>
                    </p:cNvPr>
                    <p:cNvSpPr txBox="1">
                      <a:spLocks/>
                    </p:cNvSpPr>
                    <p:nvPr/>
                  </p:nvSpPr>
                  <p:spPr>
                    <a:xfrm>
                      <a:off x="5799969" y="1126126"/>
                      <a:ext cx="1021093" cy="27603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7:00 a.m.</a:t>
                      </a:r>
                    </a:p>
                  </p:txBody>
                </p:sp>
                <p:sp>
                  <p:nvSpPr>
                    <p:cNvPr id="52" name="コンテンツ プレースホルダー 2">
                      <a:extLst>
                        <a:ext uri="{FF2B5EF4-FFF2-40B4-BE49-F238E27FC236}">
                          <a16:creationId xmlns:a16="http://schemas.microsoft.com/office/drawing/2014/main" id="{EE0E4D09-827E-5E17-744A-228DD50AC21D}"/>
                        </a:ext>
                      </a:extLst>
                    </p:cNvPr>
                    <p:cNvSpPr txBox="1">
                      <a:spLocks/>
                    </p:cNvSpPr>
                    <p:nvPr/>
                  </p:nvSpPr>
                  <p:spPr>
                    <a:xfrm>
                      <a:off x="5799970" y="5404720"/>
                      <a:ext cx="1227108"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10:00 p.m.</a:t>
                      </a:r>
                    </a:p>
                  </p:txBody>
                </p:sp>
                <p:sp>
                  <p:nvSpPr>
                    <p:cNvPr id="53" name="コンテンツ プレースホルダー 2">
                      <a:extLst>
                        <a:ext uri="{FF2B5EF4-FFF2-40B4-BE49-F238E27FC236}">
                          <a16:creationId xmlns:a16="http://schemas.microsoft.com/office/drawing/2014/main" id="{E5F8DD47-7C1F-BF87-BCFD-C66678C549EE}"/>
                        </a:ext>
                      </a:extLst>
                    </p:cNvPr>
                    <p:cNvSpPr txBox="1">
                      <a:spLocks/>
                    </p:cNvSpPr>
                    <p:nvPr/>
                  </p:nvSpPr>
                  <p:spPr>
                    <a:xfrm>
                      <a:off x="5799969" y="2807038"/>
                      <a:ext cx="109833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1:00 p.m.</a:t>
                      </a:r>
                    </a:p>
                  </p:txBody>
                </p:sp>
                <p:sp>
                  <p:nvSpPr>
                    <p:cNvPr id="54" name="コンテンツ プレースホルダー 2">
                      <a:extLst>
                        <a:ext uri="{FF2B5EF4-FFF2-40B4-BE49-F238E27FC236}">
                          <a16:creationId xmlns:a16="http://schemas.microsoft.com/office/drawing/2014/main" id="{8BABCB7A-1EC4-1802-B47B-ABCF0FE198A8}"/>
                        </a:ext>
                      </a:extLst>
                    </p:cNvPr>
                    <p:cNvSpPr txBox="1">
                      <a:spLocks/>
                    </p:cNvSpPr>
                    <p:nvPr/>
                  </p:nvSpPr>
                  <p:spPr>
                    <a:xfrm>
                      <a:off x="5802886" y="2482189"/>
                      <a:ext cx="122419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12:00 p.m.</a:t>
                      </a:r>
                    </a:p>
                  </p:txBody>
                </p:sp>
                <p:sp>
                  <p:nvSpPr>
                    <p:cNvPr id="55" name="コンテンツ プレースホルダー 2">
                      <a:extLst>
                        <a:ext uri="{FF2B5EF4-FFF2-40B4-BE49-F238E27FC236}">
                          <a16:creationId xmlns:a16="http://schemas.microsoft.com/office/drawing/2014/main" id="{640373BD-A08F-EE80-1CD7-32A487E36B47}"/>
                        </a:ext>
                      </a:extLst>
                    </p:cNvPr>
                    <p:cNvSpPr txBox="1">
                      <a:spLocks/>
                    </p:cNvSpPr>
                    <p:nvPr/>
                  </p:nvSpPr>
                  <p:spPr>
                    <a:xfrm>
                      <a:off x="5799969" y="1426552"/>
                      <a:ext cx="1179094"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8:00 a.m.</a:t>
                      </a:r>
                    </a:p>
                  </p:txBody>
                </p:sp>
                <p:sp>
                  <p:nvSpPr>
                    <p:cNvPr id="56" name="コンテンツ プレースホルダー 2">
                      <a:extLst>
                        <a:ext uri="{FF2B5EF4-FFF2-40B4-BE49-F238E27FC236}">
                          <a16:creationId xmlns:a16="http://schemas.microsoft.com/office/drawing/2014/main" id="{FBD5C2A2-62CE-BD27-7809-CC44D88C6C24}"/>
                        </a:ext>
                      </a:extLst>
                    </p:cNvPr>
                    <p:cNvSpPr txBox="1">
                      <a:spLocks/>
                    </p:cNvSpPr>
                    <p:nvPr/>
                  </p:nvSpPr>
                  <p:spPr>
                    <a:xfrm>
                      <a:off x="5800188" y="3606188"/>
                      <a:ext cx="899995"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solidFill>
                            <a:srgbClr val="2C85AE"/>
                          </a:solidFill>
                          <a:latin typeface="Arial" panose="020B0604020202020204" pitchFamily="34" charset="0"/>
                          <a:ea typeface="Meiryo UI" panose="020B0604030504040204" pitchFamily="50" charset="-128"/>
                          <a:cs typeface="Arial" panose="020B0604020202020204" pitchFamily="34" charset="0"/>
                        </a:rPr>
                        <a:t>4:30 p.m.</a:t>
                      </a:r>
                    </a:p>
                  </p:txBody>
                </p:sp>
                <p:sp>
                  <p:nvSpPr>
                    <p:cNvPr id="57" name="コンテンツ プレースホルダー 2">
                      <a:extLst>
                        <a:ext uri="{FF2B5EF4-FFF2-40B4-BE49-F238E27FC236}">
                          <a16:creationId xmlns:a16="http://schemas.microsoft.com/office/drawing/2014/main" id="{10B5B557-B218-7434-7AF6-C318C671EFEA}"/>
                        </a:ext>
                      </a:extLst>
                    </p:cNvPr>
                    <p:cNvSpPr txBox="1">
                      <a:spLocks/>
                    </p:cNvSpPr>
                    <p:nvPr/>
                  </p:nvSpPr>
                  <p:spPr>
                    <a:xfrm>
                      <a:off x="5799969" y="4199220"/>
                      <a:ext cx="88530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solidFill>
                            <a:srgbClr val="2C85AE"/>
                          </a:solidFill>
                          <a:latin typeface="Arial" panose="020B0604020202020204" pitchFamily="34" charset="0"/>
                          <a:ea typeface="Meiryo UI" panose="020B0604030504040204" pitchFamily="50" charset="-128"/>
                          <a:cs typeface="Arial" panose="020B0604020202020204" pitchFamily="34" charset="0"/>
                        </a:rPr>
                        <a:t>6:00 p.m.</a:t>
                      </a:r>
                    </a:p>
                  </p:txBody>
                </p:sp>
                <p:sp>
                  <p:nvSpPr>
                    <p:cNvPr id="58" name="コンテンツ プレースホルダー 2">
                      <a:extLst>
                        <a:ext uri="{FF2B5EF4-FFF2-40B4-BE49-F238E27FC236}">
                          <a16:creationId xmlns:a16="http://schemas.microsoft.com/office/drawing/2014/main" id="{5C88CA3D-D988-8B1A-0A04-2795C462F062}"/>
                        </a:ext>
                      </a:extLst>
                    </p:cNvPr>
                    <p:cNvSpPr txBox="1">
                      <a:spLocks/>
                    </p:cNvSpPr>
                    <p:nvPr/>
                  </p:nvSpPr>
                  <p:spPr>
                    <a:xfrm>
                      <a:off x="5799969" y="4769122"/>
                      <a:ext cx="109833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8:00 p.m.</a:t>
                      </a:r>
                    </a:p>
                  </p:txBody>
                </p:sp>
                <p:sp>
                  <p:nvSpPr>
                    <p:cNvPr id="59" name="コンテンツ プレースホルダー 2">
                      <a:extLst>
                        <a:ext uri="{FF2B5EF4-FFF2-40B4-BE49-F238E27FC236}">
                          <a16:creationId xmlns:a16="http://schemas.microsoft.com/office/drawing/2014/main" id="{B04B428C-4AB5-7F84-9C9B-2F976CA295CB}"/>
                        </a:ext>
                      </a:extLst>
                    </p:cNvPr>
                    <p:cNvSpPr txBox="1">
                      <a:spLocks/>
                    </p:cNvSpPr>
                    <p:nvPr/>
                  </p:nvSpPr>
                  <p:spPr>
                    <a:xfrm>
                      <a:off x="5799969" y="5079872"/>
                      <a:ext cx="1179096"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solidFill>
                            <a:srgbClr val="2C85AE"/>
                          </a:solidFill>
                          <a:latin typeface="Arial" panose="020B0604020202020204" pitchFamily="34" charset="0"/>
                          <a:ea typeface="Meiryo UI" panose="020B0604030504040204" pitchFamily="50" charset="-128"/>
                          <a:cs typeface="Arial" panose="020B0604020202020204" pitchFamily="34" charset="0"/>
                        </a:rPr>
                        <a:t>9:00 p.m.</a:t>
                      </a:r>
                    </a:p>
                  </p:txBody>
                </p:sp>
              </p:grpSp>
              <p:sp>
                <p:nvSpPr>
                  <p:cNvPr id="40" name="コンテンツ プレースホルダー 2">
                    <a:extLst>
                      <a:ext uri="{FF2B5EF4-FFF2-40B4-BE49-F238E27FC236}">
                        <a16:creationId xmlns:a16="http://schemas.microsoft.com/office/drawing/2014/main" id="{ED28DBB8-41BC-4875-1277-D97C85C147D9}"/>
                      </a:ext>
                    </a:extLst>
                  </p:cNvPr>
                  <p:cNvSpPr txBox="1">
                    <a:spLocks/>
                  </p:cNvSpPr>
                  <p:nvPr/>
                </p:nvSpPr>
                <p:spPr>
                  <a:xfrm>
                    <a:off x="7771607" y="1274688"/>
                    <a:ext cx="3880976" cy="364749"/>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Care for waking up and changing clothes</a:t>
                    </a:r>
                  </a:p>
                </p:txBody>
              </p:sp>
              <p:sp>
                <p:nvSpPr>
                  <p:cNvPr id="41" name="コンテンツ プレースホルダー 2">
                    <a:extLst>
                      <a:ext uri="{FF2B5EF4-FFF2-40B4-BE49-F238E27FC236}">
                        <a16:creationId xmlns:a16="http://schemas.microsoft.com/office/drawing/2014/main" id="{DD305093-911E-D968-8B16-09D3CCD9B234}"/>
                      </a:ext>
                    </a:extLst>
                  </p:cNvPr>
                  <p:cNvSpPr txBox="1">
                    <a:spLocks/>
                  </p:cNvSpPr>
                  <p:nvPr/>
                </p:nvSpPr>
                <p:spPr>
                  <a:xfrm>
                    <a:off x="7771608" y="1587163"/>
                    <a:ext cx="1666257" cy="364749"/>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latin typeface="Arial" panose="020B0604020202020204" pitchFamily="34" charset="0"/>
                        <a:ea typeface="Meiryo UI" panose="020B0604030504040204" pitchFamily="50" charset="-128"/>
                        <a:cs typeface="Arial" panose="020B0604020202020204" pitchFamily="34" charset="0"/>
                      </a:rPr>
                      <a:t>Care for breakfast</a:t>
                    </a:r>
                  </a:p>
                </p:txBody>
              </p:sp>
              <p:sp>
                <p:nvSpPr>
                  <p:cNvPr id="42" name="コンテンツ プレースホルダー 2">
                    <a:extLst>
                      <a:ext uri="{FF2B5EF4-FFF2-40B4-BE49-F238E27FC236}">
                        <a16:creationId xmlns:a16="http://schemas.microsoft.com/office/drawing/2014/main" id="{F38C1452-A4AC-5579-B6E9-25338F6D811B}"/>
                      </a:ext>
                    </a:extLst>
                  </p:cNvPr>
                  <p:cNvSpPr txBox="1">
                    <a:spLocks/>
                  </p:cNvSpPr>
                  <p:nvPr/>
                </p:nvSpPr>
                <p:spPr>
                  <a:xfrm>
                    <a:off x="7786849" y="1899637"/>
                    <a:ext cx="2219441" cy="593942"/>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Care for brushing teeth, toilet, and bathing</a:t>
                    </a:r>
                  </a:p>
                </p:txBody>
              </p:sp>
              <p:sp>
                <p:nvSpPr>
                  <p:cNvPr id="43" name="コンテンツ プレースホルダー 2">
                    <a:extLst>
                      <a:ext uri="{FF2B5EF4-FFF2-40B4-BE49-F238E27FC236}">
                        <a16:creationId xmlns:a16="http://schemas.microsoft.com/office/drawing/2014/main" id="{3F96C206-0AFE-2EDC-70CC-54104017770D}"/>
                      </a:ext>
                    </a:extLst>
                  </p:cNvPr>
                  <p:cNvSpPr txBox="1">
                    <a:spLocks/>
                  </p:cNvSpPr>
                  <p:nvPr/>
                </p:nvSpPr>
                <p:spPr>
                  <a:xfrm>
                    <a:off x="7809709" y="2633195"/>
                    <a:ext cx="1666257" cy="364749"/>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latin typeface="Arial" panose="020B0604020202020204" pitchFamily="34" charset="0"/>
                        <a:ea typeface="Meiryo UI" panose="020B0604030504040204" pitchFamily="50" charset="-128"/>
                        <a:cs typeface="Arial" panose="020B0604020202020204" pitchFamily="34" charset="0"/>
                      </a:rPr>
                      <a:t>Care for lunch</a:t>
                    </a:r>
                  </a:p>
                </p:txBody>
              </p:sp>
              <p:sp>
                <p:nvSpPr>
                  <p:cNvPr id="44" name="コンテンツ プレースホルダー 2">
                    <a:extLst>
                      <a:ext uri="{FF2B5EF4-FFF2-40B4-BE49-F238E27FC236}">
                        <a16:creationId xmlns:a16="http://schemas.microsoft.com/office/drawing/2014/main" id="{B46048D0-D1D8-6934-10BE-38B2838AEFA2}"/>
                      </a:ext>
                    </a:extLst>
                  </p:cNvPr>
                  <p:cNvSpPr txBox="1">
                    <a:spLocks/>
                  </p:cNvSpPr>
                  <p:nvPr/>
                </p:nvSpPr>
                <p:spPr>
                  <a:xfrm>
                    <a:off x="7802089" y="2965547"/>
                    <a:ext cx="2305112" cy="593942"/>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Support at events, seeing off to rehabilitation, etc. </a:t>
                    </a:r>
                  </a:p>
                </p:txBody>
              </p:sp>
              <p:sp>
                <p:nvSpPr>
                  <p:cNvPr id="45" name="コンテンツ プレースホルダー 2">
                    <a:extLst>
                      <a:ext uri="{FF2B5EF4-FFF2-40B4-BE49-F238E27FC236}">
                        <a16:creationId xmlns:a16="http://schemas.microsoft.com/office/drawing/2014/main" id="{0CCFDFA6-06A7-678E-E783-801BAA56721C}"/>
                      </a:ext>
                    </a:extLst>
                  </p:cNvPr>
                  <p:cNvSpPr txBox="1">
                    <a:spLocks/>
                  </p:cNvSpPr>
                  <p:nvPr/>
                </p:nvSpPr>
                <p:spPr>
                  <a:xfrm>
                    <a:off x="7786849" y="4353977"/>
                    <a:ext cx="2486545" cy="593942"/>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0"/>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Care for dinner</a:t>
                    </a:r>
                  </a:p>
                  <a:p>
                    <a:pPr marL="0" indent="0">
                      <a:lnSpc>
                        <a:spcPct val="120000"/>
                      </a:lnSpc>
                      <a:spcBef>
                        <a:spcPts val="0"/>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Care for brushing teeth</a:t>
                    </a:r>
                  </a:p>
                </p:txBody>
              </p:sp>
              <p:sp>
                <p:nvSpPr>
                  <p:cNvPr id="46" name="コンテンツ プレースホルダー 2">
                    <a:extLst>
                      <a:ext uri="{FF2B5EF4-FFF2-40B4-BE49-F238E27FC236}">
                        <a16:creationId xmlns:a16="http://schemas.microsoft.com/office/drawing/2014/main" id="{B7CB5119-2CEF-9730-7E32-698057CC5836}"/>
                      </a:ext>
                    </a:extLst>
                  </p:cNvPr>
                  <p:cNvSpPr txBox="1">
                    <a:spLocks/>
                  </p:cNvSpPr>
                  <p:nvPr/>
                </p:nvSpPr>
                <p:spPr>
                  <a:xfrm>
                    <a:off x="7798279" y="5229603"/>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latin typeface="Arial" panose="020B0604020202020204" pitchFamily="34" charset="0"/>
                        <a:ea typeface="Meiryo UI" panose="020B0604030504040204" pitchFamily="50" charset="-128"/>
                        <a:cs typeface="Arial" panose="020B0604020202020204" pitchFamily="34" charset="0"/>
                      </a:rPr>
                      <a:t>Care for sleeping</a:t>
                    </a:r>
                  </a:p>
                </p:txBody>
              </p:sp>
              <p:sp>
                <p:nvSpPr>
                  <p:cNvPr id="47" name="コンテンツ プレースホルダー 2">
                    <a:extLst>
                      <a:ext uri="{FF2B5EF4-FFF2-40B4-BE49-F238E27FC236}">
                        <a16:creationId xmlns:a16="http://schemas.microsoft.com/office/drawing/2014/main" id="{703251E5-2A7B-34DC-29AB-BAA34C3A49DA}"/>
                      </a:ext>
                    </a:extLst>
                  </p:cNvPr>
                  <p:cNvSpPr txBox="1">
                    <a:spLocks/>
                  </p:cNvSpPr>
                  <p:nvPr/>
                </p:nvSpPr>
                <p:spPr>
                  <a:xfrm>
                    <a:off x="7804629" y="5559476"/>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latin typeface="Arial" panose="020B0604020202020204" pitchFamily="34" charset="0"/>
                        <a:ea typeface="Meiryo UI" panose="020B0604030504040204" pitchFamily="50" charset="-128"/>
                        <a:cs typeface="Arial" panose="020B0604020202020204" pitchFamily="34" charset="0"/>
                      </a:rPr>
                      <a:t>Rounds</a:t>
                    </a:r>
                  </a:p>
                </p:txBody>
              </p:sp>
              <p:sp>
                <p:nvSpPr>
                  <p:cNvPr id="48" name="コンテンツ プレースホルダー 2">
                    <a:extLst>
                      <a:ext uri="{FF2B5EF4-FFF2-40B4-BE49-F238E27FC236}">
                        <a16:creationId xmlns:a16="http://schemas.microsoft.com/office/drawing/2014/main" id="{703C8C6B-03B9-AE90-2560-81F755C8A8C2}"/>
                      </a:ext>
                    </a:extLst>
                  </p:cNvPr>
                  <p:cNvSpPr txBox="1">
                    <a:spLocks/>
                  </p:cNvSpPr>
                  <p:nvPr/>
                </p:nvSpPr>
                <p:spPr>
                  <a:xfrm>
                    <a:off x="7804629" y="5929951"/>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a:latin typeface="Arial" panose="020B0604020202020204" pitchFamily="34" charset="0"/>
                        <a:ea typeface="Meiryo UI" panose="020B0604030504040204" pitchFamily="50" charset="-128"/>
                        <a:cs typeface="Arial" panose="020B0604020202020204" pitchFamily="34" charset="0"/>
                      </a:rPr>
                      <a:t>Nap, break</a:t>
                    </a:r>
                  </a:p>
                </p:txBody>
              </p:sp>
              <p:sp>
                <p:nvSpPr>
                  <p:cNvPr id="49" name="コンテンツ プレースホルダー 2">
                    <a:extLst>
                      <a:ext uri="{FF2B5EF4-FFF2-40B4-BE49-F238E27FC236}">
                        <a16:creationId xmlns:a16="http://schemas.microsoft.com/office/drawing/2014/main" id="{4F67EEDE-6A8B-A68D-1D1A-CB691D640A5E}"/>
                      </a:ext>
                    </a:extLst>
                  </p:cNvPr>
                  <p:cNvSpPr txBox="1">
                    <a:spLocks/>
                  </p:cNvSpPr>
                  <p:nvPr/>
                </p:nvSpPr>
                <p:spPr>
                  <a:xfrm>
                    <a:off x="7789769" y="3760105"/>
                    <a:ext cx="3239319" cy="593942"/>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Meeting</a:t>
                    </a:r>
                    <a:br>
                      <a:rPr lang="en-US" altLang="ja-JP" sz="900" b="1" dirty="0">
                        <a:latin typeface="Arial" panose="020B0604020202020204" pitchFamily="34" charset="0"/>
                        <a:ea typeface="Meiryo UI" panose="020B0604030504040204" pitchFamily="50" charset="-128"/>
                        <a:cs typeface="Arial" panose="020B0604020202020204" pitchFamily="34" charset="0"/>
                      </a:rPr>
                    </a:br>
                    <a:r>
                      <a:rPr lang="en-US" altLang="ja-JP" sz="900" b="1" dirty="0">
                        <a:latin typeface="Arial" panose="020B0604020202020204" pitchFamily="34" charset="0"/>
                        <a:ea typeface="Meiryo UI" panose="020B0604030504040204" pitchFamily="50" charset="-128"/>
                        <a:cs typeface="Arial" panose="020B0604020202020204" pitchFamily="34" charset="0"/>
                      </a:rPr>
                      <a:t>Hand over from day shift to night shift</a:t>
                    </a:r>
                  </a:p>
                </p:txBody>
              </p:sp>
              <p:sp>
                <p:nvSpPr>
                  <p:cNvPr id="50" name="コンテンツ プレースホルダー 2">
                    <a:extLst>
                      <a:ext uri="{FF2B5EF4-FFF2-40B4-BE49-F238E27FC236}">
                        <a16:creationId xmlns:a16="http://schemas.microsoft.com/office/drawing/2014/main" id="{486B5F42-B5A2-6BC6-84EE-8EA4469FE3D6}"/>
                      </a:ext>
                    </a:extLst>
                  </p:cNvPr>
                  <p:cNvSpPr txBox="1">
                    <a:spLocks/>
                  </p:cNvSpPr>
                  <p:nvPr/>
                </p:nvSpPr>
                <p:spPr>
                  <a:xfrm>
                    <a:off x="7791928" y="4932105"/>
                    <a:ext cx="1666257" cy="364749"/>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900" b="1" dirty="0">
                        <a:latin typeface="Arial" panose="020B0604020202020204" pitchFamily="34" charset="0"/>
                        <a:ea typeface="Meiryo UI" panose="020B0604030504040204" pitchFamily="50" charset="-128"/>
                        <a:cs typeface="Arial" panose="020B0604020202020204" pitchFamily="34" charset="0"/>
                      </a:rPr>
                      <a:t>Care for toilet</a:t>
                    </a:r>
                  </a:p>
                </p:txBody>
              </p:sp>
            </p:grpSp>
            <p:grpSp>
              <p:nvGrpSpPr>
                <p:cNvPr id="26" name="グループ化 25">
                  <a:extLst>
                    <a:ext uri="{FF2B5EF4-FFF2-40B4-BE49-F238E27FC236}">
                      <a16:creationId xmlns:a16="http://schemas.microsoft.com/office/drawing/2014/main" id="{638F13DE-1C2D-30DD-E0FD-D8ABC8285C30}"/>
                    </a:ext>
                  </a:extLst>
                </p:cNvPr>
                <p:cNvGrpSpPr/>
                <p:nvPr/>
              </p:nvGrpSpPr>
              <p:grpSpPr>
                <a:xfrm>
                  <a:off x="5918881" y="1135950"/>
                  <a:ext cx="100710" cy="5111030"/>
                  <a:chOff x="5918881" y="1135950"/>
                  <a:chExt cx="100710" cy="5111030"/>
                </a:xfrm>
              </p:grpSpPr>
              <p:cxnSp>
                <p:nvCxnSpPr>
                  <p:cNvPr id="27" name="直線コネクタ 26">
                    <a:extLst>
                      <a:ext uri="{FF2B5EF4-FFF2-40B4-BE49-F238E27FC236}">
                        <a16:creationId xmlns:a16="http://schemas.microsoft.com/office/drawing/2014/main" id="{C64B1C88-9BC6-640E-4A47-AAD74FF6CB82}"/>
                      </a:ext>
                    </a:extLst>
                  </p:cNvPr>
                  <p:cNvCxnSpPr>
                    <a:cxnSpLocks/>
                  </p:cNvCxnSpPr>
                  <p:nvPr/>
                </p:nvCxnSpPr>
                <p:spPr>
                  <a:xfrm>
                    <a:off x="5966395" y="1135950"/>
                    <a:ext cx="0" cy="5111030"/>
                  </a:xfrm>
                  <a:prstGeom prst="line">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9" name="フローチャート: 結合子 28">
                    <a:extLst>
                      <a:ext uri="{FF2B5EF4-FFF2-40B4-BE49-F238E27FC236}">
                        <a16:creationId xmlns:a16="http://schemas.microsoft.com/office/drawing/2014/main" id="{31911FAA-2B8C-1F50-5ECD-E1C392F871A6}"/>
                      </a:ext>
                    </a:extLst>
                  </p:cNvPr>
                  <p:cNvSpPr/>
                  <p:nvPr/>
                </p:nvSpPr>
                <p:spPr>
                  <a:xfrm>
                    <a:off x="5922506" y="1225574"/>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1" name="フローチャート: 結合子 30">
                    <a:extLst>
                      <a:ext uri="{FF2B5EF4-FFF2-40B4-BE49-F238E27FC236}">
                        <a16:creationId xmlns:a16="http://schemas.microsoft.com/office/drawing/2014/main" id="{CAD4126A-C718-1889-8B68-1D67B91EDB55}"/>
                      </a:ext>
                    </a:extLst>
                  </p:cNvPr>
                  <p:cNvSpPr/>
                  <p:nvPr/>
                </p:nvSpPr>
                <p:spPr>
                  <a:xfrm>
                    <a:off x="5922506" y="1535461"/>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2" name="フローチャート: 結合子 31">
                    <a:extLst>
                      <a:ext uri="{FF2B5EF4-FFF2-40B4-BE49-F238E27FC236}">
                        <a16:creationId xmlns:a16="http://schemas.microsoft.com/office/drawing/2014/main" id="{0D619CC1-05C4-E020-C46A-974AA0159723}"/>
                      </a:ext>
                    </a:extLst>
                  </p:cNvPr>
                  <p:cNvSpPr/>
                  <p:nvPr/>
                </p:nvSpPr>
                <p:spPr>
                  <a:xfrm>
                    <a:off x="5918881" y="2586490"/>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3" name="フローチャート: 結合子 32">
                    <a:extLst>
                      <a:ext uri="{FF2B5EF4-FFF2-40B4-BE49-F238E27FC236}">
                        <a16:creationId xmlns:a16="http://schemas.microsoft.com/office/drawing/2014/main" id="{86495746-EABB-373D-554E-91C3DD38C442}"/>
                      </a:ext>
                    </a:extLst>
                  </p:cNvPr>
                  <p:cNvSpPr/>
                  <p:nvPr/>
                </p:nvSpPr>
                <p:spPr>
                  <a:xfrm>
                    <a:off x="5922506" y="291921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4" name="フローチャート: 結合子 33">
                    <a:extLst>
                      <a:ext uri="{FF2B5EF4-FFF2-40B4-BE49-F238E27FC236}">
                        <a16:creationId xmlns:a16="http://schemas.microsoft.com/office/drawing/2014/main" id="{5C44F1EB-10F7-4259-C600-E5CF0E37EB0C}"/>
                      </a:ext>
                    </a:extLst>
                  </p:cNvPr>
                  <p:cNvSpPr/>
                  <p:nvPr/>
                </p:nvSpPr>
                <p:spPr>
                  <a:xfrm>
                    <a:off x="5918881" y="371214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5" name="フローチャート: 結合子 34">
                    <a:extLst>
                      <a:ext uri="{FF2B5EF4-FFF2-40B4-BE49-F238E27FC236}">
                        <a16:creationId xmlns:a16="http://schemas.microsoft.com/office/drawing/2014/main" id="{C5493F73-F8AB-6436-5603-349081CAF6DF}"/>
                      </a:ext>
                    </a:extLst>
                  </p:cNvPr>
                  <p:cNvSpPr/>
                  <p:nvPr/>
                </p:nvSpPr>
                <p:spPr>
                  <a:xfrm>
                    <a:off x="5918881" y="4322817"/>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6" name="フローチャート: 結合子 35">
                    <a:extLst>
                      <a:ext uri="{FF2B5EF4-FFF2-40B4-BE49-F238E27FC236}">
                        <a16:creationId xmlns:a16="http://schemas.microsoft.com/office/drawing/2014/main" id="{9C06A989-EA4C-4F3B-6CF1-C8F7D7CFC603}"/>
                      </a:ext>
                    </a:extLst>
                  </p:cNvPr>
                  <p:cNvSpPr/>
                  <p:nvPr/>
                </p:nvSpPr>
                <p:spPr>
                  <a:xfrm>
                    <a:off x="5924563" y="471743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7" name="フローチャート: 結合子 36">
                    <a:extLst>
                      <a:ext uri="{FF2B5EF4-FFF2-40B4-BE49-F238E27FC236}">
                        <a16:creationId xmlns:a16="http://schemas.microsoft.com/office/drawing/2014/main" id="{32A7C09D-DEE4-8582-135C-6377D7684D29}"/>
                      </a:ext>
                    </a:extLst>
                  </p:cNvPr>
                  <p:cNvSpPr/>
                  <p:nvPr/>
                </p:nvSpPr>
                <p:spPr>
                  <a:xfrm>
                    <a:off x="5918881" y="519060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sp>
                <p:nvSpPr>
                  <p:cNvPr id="38" name="フローチャート: 結合子 37">
                    <a:extLst>
                      <a:ext uri="{FF2B5EF4-FFF2-40B4-BE49-F238E27FC236}">
                        <a16:creationId xmlns:a16="http://schemas.microsoft.com/office/drawing/2014/main" id="{FC0B68CB-2FF1-9ECE-DDA3-64025851DF59}"/>
                      </a:ext>
                    </a:extLst>
                  </p:cNvPr>
                  <p:cNvSpPr/>
                  <p:nvPr/>
                </p:nvSpPr>
                <p:spPr>
                  <a:xfrm>
                    <a:off x="5918881" y="551295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a:latin typeface="Arial" panose="020B0604020202020204" pitchFamily="34" charset="0"/>
                      <a:cs typeface="Arial" panose="020B0604020202020204" pitchFamily="34" charset="0"/>
                    </a:endParaRPr>
                  </a:p>
                </p:txBody>
              </p:sp>
            </p:grpSp>
          </p:grpSp>
          <p:pic>
            <p:nvPicPr>
              <p:cNvPr id="23" name="図 22" descr="シャツ が含まれている画像&#10;&#10;AI によって生成されたコンテンツは間違っている可能性があります。">
                <a:extLst>
                  <a:ext uri="{FF2B5EF4-FFF2-40B4-BE49-F238E27FC236}">
                    <a16:creationId xmlns:a16="http://schemas.microsoft.com/office/drawing/2014/main" id="{A2DF7977-5DFE-A6FF-D910-D1E6CAFF678B}"/>
                  </a:ext>
                </a:extLst>
              </p:cNvPr>
              <p:cNvPicPr>
                <a:picLocks noChangeAspect="1"/>
              </p:cNvPicPr>
              <p:nvPr/>
            </p:nvPicPr>
            <p:blipFill>
              <a:blip r:embed="rId7"/>
              <a:stretch>
                <a:fillRect/>
              </a:stretch>
            </p:blipFill>
            <p:spPr>
              <a:xfrm>
                <a:off x="8884071" y="5264376"/>
                <a:ext cx="1179096" cy="1120141"/>
              </a:xfrm>
              <a:prstGeom prst="rect">
                <a:avLst/>
              </a:prstGeom>
            </p:spPr>
          </p:pic>
        </p:grpSp>
        <p:pic>
          <p:nvPicPr>
            <p:cNvPr id="19" name="図 18" descr="人形と文字の加工写真&#10;&#10;AI によって生成されたコンテンツは間違っている可能性があります。">
              <a:extLst>
                <a:ext uri="{FF2B5EF4-FFF2-40B4-BE49-F238E27FC236}">
                  <a16:creationId xmlns:a16="http://schemas.microsoft.com/office/drawing/2014/main" id="{7ABE8BFC-306B-B2E2-FD1B-37094E1DAF90}"/>
                </a:ext>
              </a:extLst>
            </p:cNvPr>
            <p:cNvPicPr>
              <a:picLocks noChangeAspect="1"/>
            </p:cNvPicPr>
            <p:nvPr/>
          </p:nvPicPr>
          <p:blipFill>
            <a:blip r:embed="rId8"/>
            <a:stretch>
              <a:fillRect/>
            </a:stretch>
          </p:blipFill>
          <p:spPr>
            <a:xfrm>
              <a:off x="10116490" y="1629095"/>
              <a:ext cx="833534" cy="958085"/>
            </a:xfrm>
            <a:prstGeom prst="rect">
              <a:avLst/>
            </a:prstGeom>
          </p:spPr>
        </p:pic>
      </p:grpSp>
      <p:grpSp>
        <p:nvGrpSpPr>
          <p:cNvPr id="68" name="グループ化 67">
            <a:extLst>
              <a:ext uri="{FF2B5EF4-FFF2-40B4-BE49-F238E27FC236}">
                <a16:creationId xmlns:a16="http://schemas.microsoft.com/office/drawing/2014/main" id="{0A2B3D52-F7EB-E63D-E55B-6E33FA06A8FB}"/>
              </a:ext>
            </a:extLst>
          </p:cNvPr>
          <p:cNvGrpSpPr/>
          <p:nvPr/>
        </p:nvGrpSpPr>
        <p:grpSpPr>
          <a:xfrm>
            <a:off x="6573898" y="2817769"/>
            <a:ext cx="714883" cy="3697122"/>
            <a:chOff x="5164669" y="1300779"/>
            <a:chExt cx="1347152" cy="5111031"/>
          </a:xfrm>
        </p:grpSpPr>
        <p:grpSp>
          <p:nvGrpSpPr>
            <p:cNvPr id="61" name="グループ化 60">
              <a:extLst>
                <a:ext uri="{FF2B5EF4-FFF2-40B4-BE49-F238E27FC236}">
                  <a16:creationId xmlns:a16="http://schemas.microsoft.com/office/drawing/2014/main" id="{FA481EFB-8DBB-9E17-36F4-BA02E2ABE211}"/>
                </a:ext>
              </a:extLst>
            </p:cNvPr>
            <p:cNvGrpSpPr/>
            <p:nvPr/>
          </p:nvGrpSpPr>
          <p:grpSpPr>
            <a:xfrm>
              <a:off x="5560854" y="1300779"/>
              <a:ext cx="950967" cy="5111031"/>
              <a:chOff x="9371984" y="1079345"/>
              <a:chExt cx="950967" cy="5111031"/>
            </a:xfrm>
          </p:grpSpPr>
          <p:sp>
            <p:nvSpPr>
              <p:cNvPr id="62" name="矢印: 下 61">
                <a:extLst>
                  <a:ext uri="{FF2B5EF4-FFF2-40B4-BE49-F238E27FC236}">
                    <a16:creationId xmlns:a16="http://schemas.microsoft.com/office/drawing/2014/main" id="{DA11D358-46A9-5A21-4897-3781B2DC6614}"/>
                  </a:ext>
                </a:extLst>
              </p:cNvPr>
              <p:cNvSpPr/>
              <p:nvPr/>
            </p:nvSpPr>
            <p:spPr>
              <a:xfrm>
                <a:off x="9371984" y="1668062"/>
                <a:ext cx="448181" cy="2411916"/>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矢印: 下 62">
                <a:extLst>
                  <a:ext uri="{FF2B5EF4-FFF2-40B4-BE49-F238E27FC236}">
                    <a16:creationId xmlns:a16="http://schemas.microsoft.com/office/drawing/2014/main" id="{933F4CE4-0404-E191-1D4C-A9239BE002F5}"/>
                  </a:ext>
                </a:extLst>
              </p:cNvPr>
              <p:cNvSpPr/>
              <p:nvPr/>
            </p:nvSpPr>
            <p:spPr>
              <a:xfrm>
                <a:off x="9893526" y="1079345"/>
                <a:ext cx="429425" cy="944583"/>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矢印: 下 63">
                <a:extLst>
                  <a:ext uri="{FF2B5EF4-FFF2-40B4-BE49-F238E27FC236}">
                    <a16:creationId xmlns:a16="http://schemas.microsoft.com/office/drawing/2014/main" id="{2D619161-4DFD-A08B-B312-A7A4210500D1}"/>
                  </a:ext>
                </a:extLst>
              </p:cNvPr>
              <p:cNvSpPr/>
              <p:nvPr/>
            </p:nvSpPr>
            <p:spPr>
              <a:xfrm>
                <a:off x="9893526" y="3680704"/>
                <a:ext cx="429425" cy="2509672"/>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6" name="楕円 65">
              <a:extLst>
                <a:ext uri="{FF2B5EF4-FFF2-40B4-BE49-F238E27FC236}">
                  <a16:creationId xmlns:a16="http://schemas.microsoft.com/office/drawing/2014/main" id="{8D9F5980-E1B9-8C96-2629-D1B28B02FB08}"/>
                </a:ext>
              </a:extLst>
            </p:cNvPr>
            <p:cNvSpPr/>
            <p:nvPr/>
          </p:nvSpPr>
          <p:spPr>
            <a:xfrm>
              <a:off x="5164669" y="2842573"/>
              <a:ext cx="1159321" cy="45471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Day </a:t>
              </a:r>
            </a:p>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shift</a:t>
              </a:r>
              <a:endParaRPr kumimoji="1" lang="ja-JP" altLang="en-US" sz="1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grpSp>
      <p:sp>
        <p:nvSpPr>
          <p:cNvPr id="65" name="楕円 64">
            <a:extLst>
              <a:ext uri="{FF2B5EF4-FFF2-40B4-BE49-F238E27FC236}">
                <a16:creationId xmlns:a16="http://schemas.microsoft.com/office/drawing/2014/main" id="{A4DD4DFF-DF0E-D908-E1DE-C01E893C74D0}"/>
              </a:ext>
            </a:extLst>
          </p:cNvPr>
          <p:cNvSpPr/>
          <p:nvPr/>
        </p:nvSpPr>
        <p:spPr>
          <a:xfrm>
            <a:off x="6829162" y="2995103"/>
            <a:ext cx="653398" cy="286427"/>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Night </a:t>
            </a:r>
          </a:p>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shift</a:t>
            </a:r>
            <a:endParaRPr kumimoji="1" lang="ja-JP" altLang="en-US" sz="1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69" name="楕円 68">
            <a:extLst>
              <a:ext uri="{FF2B5EF4-FFF2-40B4-BE49-F238E27FC236}">
                <a16:creationId xmlns:a16="http://schemas.microsoft.com/office/drawing/2014/main" id="{A0631DA4-CDD2-4550-F89A-1D5668E404EA}"/>
              </a:ext>
            </a:extLst>
          </p:cNvPr>
          <p:cNvSpPr/>
          <p:nvPr/>
        </p:nvSpPr>
        <p:spPr>
          <a:xfrm>
            <a:off x="6847468" y="5411220"/>
            <a:ext cx="653398" cy="286427"/>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Night </a:t>
            </a:r>
          </a:p>
          <a:p>
            <a:pPr algn="ctr"/>
            <a:r>
              <a:rPr kumimoji="1"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shift</a:t>
            </a:r>
            <a:endParaRPr kumimoji="1" lang="ja-JP" altLang="en-US" sz="1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B0C6458E-7659-3973-A324-6AE24C481E43}"/>
              </a:ext>
            </a:extLst>
          </p:cNvPr>
          <p:cNvSpPr txBox="1">
            <a:spLocks/>
          </p:cNvSpPr>
          <p:nvPr/>
        </p:nvSpPr>
        <p:spPr>
          <a:xfrm>
            <a:off x="371474" y="948227"/>
            <a:ext cx="11268076" cy="10069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spcBef>
                <a:spcPts val="600"/>
              </a:spcBef>
            </a:pPr>
            <a:r>
              <a:rPr lang="en-US" altLang="ja-JP" sz="1600" dirty="0"/>
              <a:t>In Japan, nursing care means care provided to senior people requiring assistance in their daily life due to illness, injury, etc.</a:t>
            </a:r>
          </a:p>
          <a:p>
            <a:pPr>
              <a:spcBef>
                <a:spcPts val="600"/>
              </a:spcBef>
            </a:pPr>
            <a:r>
              <a:rPr lang="en-US" altLang="ja-JP" sz="1600" dirty="0"/>
              <a:t>Care work is a specialized job that requires national qualifications. Care work is done 24 hours a day, 365 days a year, but multiple staff members work in shifts, so long hours work is avoided and it is easy to plan your schedule. Depending on your status of residence visa and the facility you work at, you may be in night shifts.</a:t>
            </a:r>
            <a:endParaRPr lang="ja-JP" altLang="en-US" sz="1600" dirty="0"/>
          </a:p>
        </p:txBody>
      </p:sp>
    </p:spTree>
    <p:extLst>
      <p:ext uri="{BB962C8B-B14F-4D97-AF65-F5344CB8AC3E}">
        <p14:creationId xmlns:p14="http://schemas.microsoft.com/office/powerpoint/2010/main" val="3666010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562EE-25F5-928B-BE6B-977893CAD1AF}"/>
              </a:ext>
            </a:extLst>
          </p:cNvPr>
          <p:cNvSpPr>
            <a:spLocks noGrp="1"/>
          </p:cNvSpPr>
          <p:nvPr>
            <p:ph type="title"/>
          </p:nvPr>
        </p:nvSpPr>
        <p:spPr>
          <a:xfrm>
            <a:off x="371475" y="260351"/>
            <a:ext cx="11520488" cy="1119270"/>
          </a:xfrm>
        </p:spPr>
        <p:txBody>
          <a:bodyPr>
            <a:normAutofit fontScale="90000"/>
          </a:bodyPr>
          <a:lstStyle/>
          <a:p>
            <a:r>
              <a:rPr kumimoji="1" lang="en-US" altLang="ja-JP" dirty="0"/>
              <a:t>Scenes of </a:t>
            </a:r>
            <a:br>
              <a:rPr kumimoji="1" lang="en-US" altLang="ja-JP" dirty="0"/>
            </a:br>
            <a:r>
              <a:rPr kumimoji="1" lang="en-US" altLang="ja-JP" dirty="0"/>
              <a:t>care </a:t>
            </a:r>
            <a:br>
              <a:rPr kumimoji="1" lang="en-US" altLang="ja-JP" dirty="0"/>
            </a:br>
            <a:r>
              <a:rPr kumimoji="1" lang="en-US" altLang="ja-JP" dirty="0"/>
              <a:t>support</a:t>
            </a:r>
            <a:endParaRPr kumimoji="1" lang="ja-JP" altLang="en-US" dirty="0"/>
          </a:p>
        </p:txBody>
      </p:sp>
      <p:sp>
        <p:nvSpPr>
          <p:cNvPr id="4" name="テキスト プレースホルダー 3">
            <a:extLst>
              <a:ext uri="{FF2B5EF4-FFF2-40B4-BE49-F238E27FC236}">
                <a16:creationId xmlns:a16="http://schemas.microsoft.com/office/drawing/2014/main" id="{9B3811BE-C458-FD69-CCC6-AE4F8437265D}"/>
              </a:ext>
            </a:extLst>
          </p:cNvPr>
          <p:cNvSpPr>
            <a:spLocks noGrp="1"/>
          </p:cNvSpPr>
          <p:nvPr>
            <p:ph type="body" sz="quarter" idx="25"/>
          </p:nvPr>
        </p:nvSpPr>
        <p:spPr>
          <a:xfrm>
            <a:off x="2574427" y="2413112"/>
            <a:ext cx="3766049" cy="276482"/>
          </a:xfrm>
        </p:spPr>
        <p:txBody>
          <a:bodyPr/>
          <a:lstStyle/>
          <a:p>
            <a:r>
              <a:rPr kumimoji="1" lang="en-US" altLang="ja-JP" dirty="0"/>
              <a:t>walking/transferring</a:t>
            </a:r>
            <a:endParaRPr kumimoji="1" lang="ja-JP" altLang="en-US" dirty="0"/>
          </a:p>
        </p:txBody>
      </p:sp>
      <p:sp>
        <p:nvSpPr>
          <p:cNvPr id="5" name="スライド番号プレースホルダー 4">
            <a:extLst>
              <a:ext uri="{FF2B5EF4-FFF2-40B4-BE49-F238E27FC236}">
                <a16:creationId xmlns:a16="http://schemas.microsoft.com/office/drawing/2014/main" id="{B312F0BA-689C-35FB-C01D-051A2CEA4D7C}"/>
              </a:ext>
            </a:extLst>
          </p:cNvPr>
          <p:cNvSpPr>
            <a:spLocks noGrp="1"/>
          </p:cNvSpPr>
          <p:nvPr>
            <p:ph type="sldNum" sz="quarter" idx="12"/>
          </p:nvPr>
        </p:nvSpPr>
        <p:spPr/>
        <p:txBody>
          <a:bodyPr/>
          <a:lstStyle/>
          <a:p>
            <a:fld id="{03DC2DEF-D2FE-4B45-ABA4-9F153FD1C98A}" type="slidenum">
              <a:rPr lang="en-US" altLang="ja-JP" smtClean="0"/>
              <a:pPr/>
              <a:t>3</a:t>
            </a:fld>
            <a:endParaRPr lang="ja-JP" altLang="en-US"/>
          </a:p>
        </p:txBody>
      </p:sp>
      <p:sp>
        <p:nvSpPr>
          <p:cNvPr id="7" name="テキスト プレースホルダー 6">
            <a:extLst>
              <a:ext uri="{FF2B5EF4-FFF2-40B4-BE49-F238E27FC236}">
                <a16:creationId xmlns:a16="http://schemas.microsoft.com/office/drawing/2014/main" id="{8B8D55EC-855F-2E52-4107-1036E746E744}"/>
              </a:ext>
            </a:extLst>
          </p:cNvPr>
          <p:cNvSpPr>
            <a:spLocks noGrp="1"/>
          </p:cNvSpPr>
          <p:nvPr>
            <p:ph type="body" sz="quarter" idx="52"/>
          </p:nvPr>
        </p:nvSpPr>
        <p:spPr/>
        <p:txBody>
          <a:bodyPr/>
          <a:lstStyle/>
          <a:p>
            <a:r>
              <a:rPr lang="en-US" altLang="ja-JP" dirty="0"/>
              <a:t>excretion</a:t>
            </a:r>
            <a:endParaRPr kumimoji="1" lang="ja-JP" altLang="en-US"/>
          </a:p>
        </p:txBody>
      </p:sp>
      <p:sp>
        <p:nvSpPr>
          <p:cNvPr id="9" name="テキスト プレースホルダー 8">
            <a:extLst>
              <a:ext uri="{FF2B5EF4-FFF2-40B4-BE49-F238E27FC236}">
                <a16:creationId xmlns:a16="http://schemas.microsoft.com/office/drawing/2014/main" id="{E3848CB8-99D0-682B-D374-57E12FE518C8}"/>
              </a:ext>
            </a:extLst>
          </p:cNvPr>
          <p:cNvSpPr>
            <a:spLocks noGrp="1"/>
          </p:cNvSpPr>
          <p:nvPr>
            <p:ph type="body" sz="quarter" idx="54"/>
          </p:nvPr>
        </p:nvSpPr>
        <p:spPr/>
        <p:txBody>
          <a:bodyPr/>
          <a:lstStyle/>
          <a:p>
            <a:r>
              <a:rPr kumimoji="1" lang="en-US" altLang="ja-JP" dirty="0"/>
              <a:t>bathing/keeping clean</a:t>
            </a:r>
            <a:endParaRPr kumimoji="1" lang="ja-JP" altLang="en-US"/>
          </a:p>
        </p:txBody>
      </p:sp>
      <p:sp>
        <p:nvSpPr>
          <p:cNvPr id="11" name="テキスト プレースホルダー 10">
            <a:extLst>
              <a:ext uri="{FF2B5EF4-FFF2-40B4-BE49-F238E27FC236}">
                <a16:creationId xmlns:a16="http://schemas.microsoft.com/office/drawing/2014/main" id="{20FE5BCE-8CCE-49AF-4635-6114FDF6CC39}"/>
              </a:ext>
            </a:extLst>
          </p:cNvPr>
          <p:cNvSpPr>
            <a:spLocks noGrp="1"/>
          </p:cNvSpPr>
          <p:nvPr>
            <p:ph type="body" sz="quarter" idx="56"/>
          </p:nvPr>
        </p:nvSpPr>
        <p:spPr/>
        <p:txBody>
          <a:bodyPr/>
          <a:lstStyle/>
          <a:p>
            <a:r>
              <a:rPr kumimoji="1" lang="en-US" altLang="ja-JP" dirty="0"/>
              <a:t>House cleaning</a:t>
            </a:r>
            <a:endParaRPr kumimoji="1" lang="ja-JP" altLang="en-US"/>
          </a:p>
        </p:txBody>
      </p:sp>
      <p:sp>
        <p:nvSpPr>
          <p:cNvPr id="13" name="テキスト プレースホルダー 12">
            <a:extLst>
              <a:ext uri="{FF2B5EF4-FFF2-40B4-BE49-F238E27FC236}">
                <a16:creationId xmlns:a16="http://schemas.microsoft.com/office/drawing/2014/main" id="{9BD69D1C-5553-B9A2-09F6-5911D0017DBF}"/>
              </a:ext>
            </a:extLst>
          </p:cNvPr>
          <p:cNvSpPr>
            <a:spLocks noGrp="1"/>
          </p:cNvSpPr>
          <p:nvPr>
            <p:ph type="body" sz="quarter" idx="58"/>
          </p:nvPr>
        </p:nvSpPr>
        <p:spPr>
          <a:xfrm>
            <a:off x="6340476" y="2403060"/>
            <a:ext cx="2707030" cy="380586"/>
          </a:xfrm>
        </p:spPr>
        <p:txBody>
          <a:bodyPr/>
          <a:lstStyle/>
          <a:p>
            <a:r>
              <a:rPr kumimoji="1" lang="en-US" altLang="ja-JP" dirty="0" err="1"/>
              <a:t>mealing</a:t>
            </a:r>
            <a:endParaRPr kumimoji="1" lang="ja-JP" altLang="en-US" dirty="0"/>
          </a:p>
        </p:txBody>
      </p:sp>
      <p:sp>
        <p:nvSpPr>
          <p:cNvPr id="15" name="テキスト プレースホルダー 14">
            <a:extLst>
              <a:ext uri="{FF2B5EF4-FFF2-40B4-BE49-F238E27FC236}">
                <a16:creationId xmlns:a16="http://schemas.microsoft.com/office/drawing/2014/main" id="{79FE1A91-84BB-603A-45BD-C2570662C659}"/>
              </a:ext>
            </a:extLst>
          </p:cNvPr>
          <p:cNvSpPr>
            <a:spLocks noGrp="1"/>
          </p:cNvSpPr>
          <p:nvPr>
            <p:ph type="body" sz="quarter" idx="60"/>
          </p:nvPr>
        </p:nvSpPr>
        <p:spPr/>
        <p:txBody>
          <a:bodyPr/>
          <a:lstStyle/>
          <a:p>
            <a:r>
              <a:rPr kumimoji="1" lang="en-US" altLang="ja-JP" dirty="0"/>
              <a:t>grooming</a:t>
            </a:r>
            <a:endParaRPr kumimoji="1" lang="ja-JP" altLang="en-US"/>
          </a:p>
        </p:txBody>
      </p:sp>
      <p:sp>
        <p:nvSpPr>
          <p:cNvPr id="17" name="テキスト プレースホルダー 16">
            <a:extLst>
              <a:ext uri="{FF2B5EF4-FFF2-40B4-BE49-F238E27FC236}">
                <a16:creationId xmlns:a16="http://schemas.microsoft.com/office/drawing/2014/main" id="{9B145283-088D-166F-6BF9-F2BBE9DAB583}"/>
              </a:ext>
            </a:extLst>
          </p:cNvPr>
          <p:cNvSpPr>
            <a:spLocks noGrp="1"/>
          </p:cNvSpPr>
          <p:nvPr>
            <p:ph type="body" sz="quarter" idx="62"/>
          </p:nvPr>
        </p:nvSpPr>
        <p:spPr/>
        <p:txBody>
          <a:bodyPr/>
          <a:lstStyle/>
          <a:p>
            <a:r>
              <a:rPr kumimoji="1" lang="en-US" altLang="ja-JP" sz="1600" dirty="0">
                <a:latin typeface="Arial" panose="020B0604020202020204" pitchFamily="34" charset="0"/>
                <a:cs typeface="Arial" panose="020B0604020202020204" pitchFamily="34" charset="0"/>
              </a:rPr>
              <a:t>Communication*</a:t>
            </a:r>
            <a:endParaRPr kumimoji="1" lang="ja-JP" altLang="en-US" sz="1600" dirty="0">
              <a:latin typeface="Arial" panose="020B0604020202020204" pitchFamily="34" charset="0"/>
              <a:cs typeface="Arial" panose="020B0604020202020204" pitchFamily="34" charset="0"/>
            </a:endParaRPr>
          </a:p>
        </p:txBody>
      </p:sp>
      <p:pic>
        <p:nvPicPr>
          <p:cNvPr id="26" name="図プレースホルダー 25" descr="人, テーブル, 皿, 食品 が含まれている画像&#10;&#10;AI によって生成されたコンテンツは間違っている可能性があります。">
            <a:extLst>
              <a:ext uri="{FF2B5EF4-FFF2-40B4-BE49-F238E27FC236}">
                <a16:creationId xmlns:a16="http://schemas.microsoft.com/office/drawing/2014/main" id="{955F3E17-33AD-14FC-BA4C-B1DF2D1102BF}"/>
              </a:ext>
            </a:extLst>
          </p:cNvPr>
          <p:cNvPicPr>
            <a:picLocks noGrp="1" noChangeAspect="1"/>
          </p:cNvPicPr>
          <p:nvPr>
            <p:ph type="pic" sz="quarter" idx="55"/>
          </p:nvPr>
        </p:nvPicPr>
        <p:blipFill>
          <a:blip r:embed="rId2"/>
          <a:srcRect t="7042" b="7042"/>
          <a:stretch>
            <a:fillRect/>
          </a:stretch>
        </p:blipFill>
        <p:spPr/>
      </p:pic>
      <p:pic>
        <p:nvPicPr>
          <p:cNvPr id="24" name="図プレースホルダー 23" descr="男, 立つ, 女性, キッチン が含まれている画像&#10;&#10;AI によって生成されたコンテンツは間違っている可能性があります。">
            <a:extLst>
              <a:ext uri="{FF2B5EF4-FFF2-40B4-BE49-F238E27FC236}">
                <a16:creationId xmlns:a16="http://schemas.microsoft.com/office/drawing/2014/main" id="{75D5EC8B-4CFE-6D2C-3D9D-2AA41CAEE01D}"/>
              </a:ext>
            </a:extLst>
          </p:cNvPr>
          <p:cNvPicPr>
            <a:picLocks noGrp="1" noChangeAspect="1"/>
          </p:cNvPicPr>
          <p:nvPr>
            <p:ph type="pic" sz="quarter" idx="53"/>
          </p:nvPr>
        </p:nvPicPr>
        <p:blipFill>
          <a:blip r:embed="rId3"/>
          <a:srcRect l="1113" r="1113"/>
          <a:stretch>
            <a:fillRect/>
          </a:stretch>
        </p:blipFill>
        <p:spPr/>
      </p:pic>
      <p:pic>
        <p:nvPicPr>
          <p:cNvPr id="31" name="図プレースホルダー 30" descr="ベッドの上にいる子供たち&#10;&#10;AI によって生成されたコンテンツは間違っている可能性があります。">
            <a:extLst>
              <a:ext uri="{FF2B5EF4-FFF2-40B4-BE49-F238E27FC236}">
                <a16:creationId xmlns:a16="http://schemas.microsoft.com/office/drawing/2014/main" id="{080FD409-A164-6801-DCC4-739071AD4FCB}"/>
              </a:ext>
            </a:extLst>
          </p:cNvPr>
          <p:cNvPicPr>
            <a:picLocks noGrp="1" noChangeAspect="1"/>
          </p:cNvPicPr>
          <p:nvPr>
            <p:ph type="pic" sz="quarter" idx="61"/>
          </p:nvPr>
        </p:nvPicPr>
        <p:blipFill>
          <a:blip r:embed="rId4"/>
          <a:srcRect t="7057" b="7057"/>
          <a:stretch>
            <a:fillRect/>
          </a:stretch>
        </p:blipFill>
        <p:spPr/>
      </p:pic>
      <p:pic>
        <p:nvPicPr>
          <p:cNvPr id="36" name="図プレースホルダー 35" descr="人, 屋内, 男, 立つ が含まれている画像&#10;&#10;AI によって生成されたコンテンツは間違っている可能性があります。">
            <a:extLst>
              <a:ext uri="{FF2B5EF4-FFF2-40B4-BE49-F238E27FC236}">
                <a16:creationId xmlns:a16="http://schemas.microsoft.com/office/drawing/2014/main" id="{93A85F70-75D9-7AFC-6644-7EFA1CD90D06}"/>
              </a:ext>
            </a:extLst>
          </p:cNvPr>
          <p:cNvPicPr>
            <a:picLocks noGrp="1" noChangeAspect="1"/>
          </p:cNvPicPr>
          <p:nvPr>
            <p:ph type="pic" sz="quarter" idx="51"/>
          </p:nvPr>
        </p:nvPicPr>
        <p:blipFill>
          <a:blip r:embed="rId5"/>
          <a:srcRect t="7042" b="7042"/>
          <a:stretch>
            <a:fillRect/>
          </a:stretch>
        </p:blipFill>
        <p:spPr/>
      </p:pic>
      <p:pic>
        <p:nvPicPr>
          <p:cNvPr id="45" name="図プレースホルダー 44" descr="テーブルに座っている男性&#10;&#10;AI によって生成されたコンテンツは間違っている可能性があります。">
            <a:extLst>
              <a:ext uri="{FF2B5EF4-FFF2-40B4-BE49-F238E27FC236}">
                <a16:creationId xmlns:a16="http://schemas.microsoft.com/office/drawing/2014/main" id="{09B03A62-0332-18B5-B2B1-F0A92D5C422A}"/>
              </a:ext>
            </a:extLst>
          </p:cNvPr>
          <p:cNvPicPr>
            <a:picLocks noGrp="1" noChangeAspect="1"/>
          </p:cNvPicPr>
          <p:nvPr>
            <p:ph type="pic" sz="quarter" idx="57"/>
          </p:nvPr>
        </p:nvPicPr>
        <p:blipFill>
          <a:blip r:embed="rId6"/>
          <a:srcRect l="2389" r="2389"/>
          <a:stretch>
            <a:fillRect/>
          </a:stretch>
        </p:blipFill>
        <p:spPr/>
      </p:pic>
      <p:pic>
        <p:nvPicPr>
          <p:cNvPr id="49" name="図プレースホルダー 48" descr="人, 建物, 屋内, 若い が含まれている画像&#10;&#10;AI によって生成されたコンテンツは間違っている可能性があります。">
            <a:extLst>
              <a:ext uri="{FF2B5EF4-FFF2-40B4-BE49-F238E27FC236}">
                <a16:creationId xmlns:a16="http://schemas.microsoft.com/office/drawing/2014/main" id="{A6A657B2-B93E-CECE-BDD9-DD5827F50905}"/>
              </a:ext>
            </a:extLst>
          </p:cNvPr>
          <p:cNvPicPr>
            <a:picLocks noGrp="1" noChangeAspect="1"/>
          </p:cNvPicPr>
          <p:nvPr>
            <p:ph type="pic" sz="quarter" idx="13"/>
          </p:nvPr>
        </p:nvPicPr>
        <p:blipFill>
          <a:blip r:embed="rId7"/>
          <a:srcRect t="7003" b="7003"/>
          <a:stretch>
            <a:fillRect/>
          </a:stretch>
        </p:blipFill>
        <p:spPr/>
      </p:pic>
      <p:pic>
        <p:nvPicPr>
          <p:cNvPr id="53" name="図プレースホルダー 52" descr="ポーズをとる男女&#10;&#10;AI によって生成されたコンテンツは間違っている可能性があります。">
            <a:extLst>
              <a:ext uri="{FF2B5EF4-FFF2-40B4-BE49-F238E27FC236}">
                <a16:creationId xmlns:a16="http://schemas.microsoft.com/office/drawing/2014/main" id="{C5510D55-FD2C-7829-930A-630F264E5EAC}"/>
              </a:ext>
            </a:extLst>
          </p:cNvPr>
          <p:cNvPicPr>
            <a:picLocks noGrp="1" noChangeAspect="1"/>
          </p:cNvPicPr>
          <p:nvPr>
            <p:ph type="pic" sz="quarter" idx="59"/>
          </p:nvPr>
        </p:nvPicPr>
        <p:blipFill>
          <a:blip r:embed="rId8"/>
          <a:srcRect t="7059" b="7059"/>
          <a:stretch>
            <a:fillRect/>
          </a:stretch>
        </p:blipFill>
        <p:spPr/>
      </p:pic>
      <p:sp>
        <p:nvSpPr>
          <p:cNvPr id="6" name="コンテンツ プレースホルダー 2">
            <a:extLst>
              <a:ext uri="{FF2B5EF4-FFF2-40B4-BE49-F238E27FC236}">
                <a16:creationId xmlns:a16="http://schemas.microsoft.com/office/drawing/2014/main" id="{D81131D1-5583-BDA4-6979-69C64AFA006F}"/>
              </a:ext>
            </a:extLst>
          </p:cNvPr>
          <p:cNvSpPr txBox="1">
            <a:spLocks/>
          </p:cNvSpPr>
          <p:nvPr/>
        </p:nvSpPr>
        <p:spPr>
          <a:xfrm>
            <a:off x="1571184" y="6482640"/>
            <a:ext cx="9576435" cy="330285"/>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dirty="0">
                <a:latin typeface="Arial" panose="020B0604020202020204" pitchFamily="34" charset="0"/>
                <a:ea typeface="Meiryo UI" panose="020B0604030504040204" pitchFamily="50" charset="-128"/>
                <a:cs typeface="Arial" panose="020B0604020202020204" pitchFamily="34" charset="0"/>
              </a:rPr>
              <a:t>* </a:t>
            </a:r>
            <a:r>
              <a:rPr lang="en-US" altLang="ja-JP" sz="1100" dirty="0">
                <a:latin typeface="Arial" panose="020B0604020202020204" pitchFamily="34" charset="0"/>
                <a:ea typeface="Meiryo UI" panose="020B0604030504040204" pitchFamily="50" charset="-128"/>
                <a:cs typeface="Arial" panose="020B0604020202020204" pitchFamily="34" charset="0"/>
              </a:rPr>
              <a:t>Nursing</a:t>
            </a:r>
            <a:r>
              <a:rPr lang="en-US" altLang="ja-JP" sz="1100" dirty="0">
                <a:latin typeface="Arial" panose="020B0604020202020204" pitchFamily="34" charset="0"/>
                <a:cs typeface="Arial" panose="020B0604020202020204" pitchFamily="34" charset="0"/>
              </a:rPr>
              <a:t> care is not only providing supporting daily life; it is also important to communicate with the elderlies to understand them.</a:t>
            </a:r>
            <a:endParaRPr lang="en-US" altLang="ja-JP" sz="1292" dirty="0">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789169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p:txBody>
          <a:bodyPr rtlCol="0"/>
          <a:lstStyle/>
          <a:p>
            <a:r>
              <a:rPr lang="en-US" altLang="ja-JP" dirty="0"/>
              <a:t>Expanding your career in Japan</a:t>
            </a:r>
            <a:endParaRPr lang="ja-JP" altLang="en-US" dirty="0">
              <a:latin typeface="Meiryo UI" panose="020B0604030504040204" pitchFamily="50" charset="-128"/>
              <a:ea typeface="Meiryo UI" panose="020B0604030504040204" pitchFamily="50" charset="-128"/>
            </a:endParaRPr>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a:t>
            </a:fld>
            <a:endParaRPr lang="ja-JP" altLang="en-US" sz="1500"/>
          </a:p>
        </p:txBody>
      </p:sp>
      <p:grpSp>
        <p:nvGrpSpPr>
          <p:cNvPr id="3" name="グループ化 2">
            <a:extLst>
              <a:ext uri="{FF2B5EF4-FFF2-40B4-BE49-F238E27FC236}">
                <a16:creationId xmlns:a16="http://schemas.microsoft.com/office/drawing/2014/main" id="{CE1505E9-EA3D-61DE-7E71-9BD4457F8818}"/>
              </a:ext>
            </a:extLst>
          </p:cNvPr>
          <p:cNvGrpSpPr/>
          <p:nvPr/>
        </p:nvGrpSpPr>
        <p:grpSpPr>
          <a:xfrm>
            <a:off x="418300" y="1892778"/>
            <a:ext cx="11761653" cy="4801015"/>
            <a:chOff x="371475" y="1376548"/>
            <a:chExt cx="11761653" cy="4801015"/>
          </a:xfrm>
        </p:grpSpPr>
        <p:grpSp>
          <p:nvGrpSpPr>
            <p:cNvPr id="4" name="グループ化 3">
              <a:extLst>
                <a:ext uri="{FF2B5EF4-FFF2-40B4-BE49-F238E27FC236}">
                  <a16:creationId xmlns:a16="http://schemas.microsoft.com/office/drawing/2014/main" id="{26151491-8460-CE56-EBA7-758D894B109D}"/>
                </a:ext>
              </a:extLst>
            </p:cNvPr>
            <p:cNvGrpSpPr/>
            <p:nvPr/>
          </p:nvGrpSpPr>
          <p:grpSpPr>
            <a:xfrm>
              <a:off x="371475" y="1376548"/>
              <a:ext cx="11520488" cy="4412773"/>
              <a:chOff x="371475" y="1376548"/>
              <a:chExt cx="11520488" cy="4412773"/>
            </a:xfrm>
          </p:grpSpPr>
          <p:grpSp>
            <p:nvGrpSpPr>
              <p:cNvPr id="7" name="グループ化 6">
                <a:extLst>
                  <a:ext uri="{FF2B5EF4-FFF2-40B4-BE49-F238E27FC236}">
                    <a16:creationId xmlns:a16="http://schemas.microsoft.com/office/drawing/2014/main" id="{B2F87EF1-09CA-18D0-8C30-C241E5A63AEA}"/>
                  </a:ext>
                </a:extLst>
              </p:cNvPr>
              <p:cNvGrpSpPr/>
              <p:nvPr/>
            </p:nvGrpSpPr>
            <p:grpSpPr>
              <a:xfrm>
                <a:off x="371475" y="1376548"/>
                <a:ext cx="11520488" cy="4412773"/>
                <a:chOff x="371475" y="1376548"/>
                <a:chExt cx="11520488" cy="4412773"/>
              </a:xfrm>
            </p:grpSpPr>
            <p:sp>
              <p:nvSpPr>
                <p:cNvPr id="11" name="二等辺三角形 10">
                  <a:extLst>
                    <a:ext uri="{FF2B5EF4-FFF2-40B4-BE49-F238E27FC236}">
                      <a16:creationId xmlns:a16="http://schemas.microsoft.com/office/drawing/2014/main" id="{933F1D84-3FB0-BFA8-1600-CBFC5D8D213C}"/>
                    </a:ext>
                  </a:extLst>
                </p:cNvPr>
                <p:cNvSpPr/>
                <p:nvPr/>
              </p:nvSpPr>
              <p:spPr>
                <a:xfrm rot="5400000">
                  <a:off x="2177083" y="3649087"/>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grpSp>
              <p:nvGrpSpPr>
                <p:cNvPr id="13" name="グループ化 12">
                  <a:extLst>
                    <a:ext uri="{FF2B5EF4-FFF2-40B4-BE49-F238E27FC236}">
                      <a16:creationId xmlns:a16="http://schemas.microsoft.com/office/drawing/2014/main" id="{39D79D46-22BA-563C-F139-C5867B4864A9}"/>
                    </a:ext>
                  </a:extLst>
                </p:cNvPr>
                <p:cNvGrpSpPr/>
                <p:nvPr/>
              </p:nvGrpSpPr>
              <p:grpSpPr>
                <a:xfrm>
                  <a:off x="371475" y="1376548"/>
                  <a:ext cx="11520488" cy="4412773"/>
                  <a:chOff x="371475" y="1376548"/>
                  <a:chExt cx="11520488" cy="4412773"/>
                </a:xfrm>
              </p:grpSpPr>
              <p:sp>
                <p:nvSpPr>
                  <p:cNvPr id="14" name="テキスト ボックス 13">
                    <a:extLst>
                      <a:ext uri="{FF2B5EF4-FFF2-40B4-BE49-F238E27FC236}">
                        <a16:creationId xmlns:a16="http://schemas.microsoft.com/office/drawing/2014/main" id="{9454D17C-4442-6CCE-4E38-303AC80E8570}"/>
                      </a:ext>
                    </a:extLst>
                  </p:cNvPr>
                  <p:cNvSpPr txBox="1"/>
                  <p:nvPr/>
                </p:nvSpPr>
                <p:spPr>
                  <a:xfrm>
                    <a:off x="2571680" y="3299799"/>
                    <a:ext cx="430887" cy="930089"/>
                  </a:xfrm>
                  <a:prstGeom prst="rect">
                    <a:avLst/>
                  </a:prstGeom>
                  <a:noFill/>
                </p:spPr>
                <p:txBody>
                  <a:bodyPr vert="eaVert" wrap="square" rtlCol="0">
                    <a:spAutoFit/>
                  </a:bodyPr>
                  <a:lstStyle/>
                  <a:p>
                    <a:pPr algn="ctr"/>
                    <a:r>
                      <a:rPr kumimoji="1" lang="en-US" altLang="ja-JP" sz="1600" dirty="0">
                        <a:latin typeface="Arial" panose="020B0604020202020204" pitchFamily="34" charset="0"/>
                        <a:ea typeface="Meiryo UI" panose="020B0604030504040204" pitchFamily="50" charset="-128"/>
                        <a:cs typeface="Arial" panose="020B0604020202020204" pitchFamily="34" charset="0"/>
                      </a:rPr>
                      <a:t>Arrival</a:t>
                    </a:r>
                    <a:endParaRPr kumimoji="1" lang="ja-JP" altLang="en-US" sz="1600" dirty="0">
                      <a:latin typeface="Arial" panose="020B0604020202020204" pitchFamily="34" charset="0"/>
                      <a:ea typeface="Meiryo UI" panose="020B0604030504040204" pitchFamily="50" charset="-128"/>
                      <a:cs typeface="Arial" panose="020B0604020202020204" pitchFamily="34" charset="0"/>
                    </a:endParaRPr>
                  </a:p>
                </p:txBody>
              </p:sp>
              <p:grpSp>
                <p:nvGrpSpPr>
                  <p:cNvPr id="15" name="グループ化 14">
                    <a:extLst>
                      <a:ext uri="{FF2B5EF4-FFF2-40B4-BE49-F238E27FC236}">
                        <a16:creationId xmlns:a16="http://schemas.microsoft.com/office/drawing/2014/main" id="{F9A0CCB7-AE46-E1B3-EE54-D40F293F67C5}"/>
                      </a:ext>
                    </a:extLst>
                  </p:cNvPr>
                  <p:cNvGrpSpPr/>
                  <p:nvPr/>
                </p:nvGrpSpPr>
                <p:grpSpPr>
                  <a:xfrm>
                    <a:off x="371475" y="1376548"/>
                    <a:ext cx="11520488" cy="4412773"/>
                    <a:chOff x="371475" y="1376548"/>
                    <a:chExt cx="11520488" cy="4412773"/>
                  </a:xfrm>
                </p:grpSpPr>
                <p:sp>
                  <p:nvSpPr>
                    <p:cNvPr id="16" name="角丸四角形 40">
                      <a:extLst>
                        <a:ext uri="{FF2B5EF4-FFF2-40B4-BE49-F238E27FC236}">
                          <a16:creationId xmlns:a16="http://schemas.microsoft.com/office/drawing/2014/main" id="{C9DCDB21-5A0E-9EAA-AE00-93D407DC22E4}"/>
                        </a:ext>
                      </a:extLst>
                    </p:cNvPr>
                    <p:cNvSpPr/>
                    <p:nvPr/>
                  </p:nvSpPr>
                  <p:spPr>
                    <a:xfrm>
                      <a:off x="2993546" y="1560671"/>
                      <a:ext cx="3521032" cy="333424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ctr"/>
                      <a:r>
                        <a:rPr kumimoji="1" lang="en-US" altLang="ja-JP" sz="1400" dirty="0">
                          <a:solidFill>
                            <a:schemeClr val="tx1"/>
                          </a:solidFill>
                          <a:latin typeface="Arial" panose="020B0604020202020204" pitchFamily="34" charset="0"/>
                          <a:ea typeface="Meiryo UI" panose="020B0604030504040204" pitchFamily="50" charset="-128"/>
                          <a:cs typeface="Arial" panose="020B0604020202020204" pitchFamily="34" charset="0"/>
                        </a:rPr>
                        <a:t>Work at nursing care facility</a:t>
                      </a:r>
                    </a:p>
                    <a:p>
                      <a:pPr algn="ctr"/>
                      <a:endPar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7" name="角丸四角形 7">
                      <a:extLst>
                        <a:ext uri="{FF2B5EF4-FFF2-40B4-BE49-F238E27FC236}">
                          <a16:creationId xmlns:a16="http://schemas.microsoft.com/office/drawing/2014/main" id="{E3C48A36-CE65-A82E-A955-149CDDDEA074}"/>
                        </a:ext>
                      </a:extLst>
                    </p:cNvPr>
                    <p:cNvSpPr/>
                    <p:nvPr/>
                  </p:nvSpPr>
                  <p:spPr>
                    <a:xfrm>
                      <a:off x="371475" y="1560671"/>
                      <a:ext cx="2222255" cy="422865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Your country</a:t>
                      </a: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You can learn Japanese language for nursing care in your home country.</a:t>
                      </a:r>
                    </a:p>
                    <a:p>
                      <a:pPr marL="285750" indent="-285750">
                        <a:buFont typeface="Arial" panose="020B0604020202020204" pitchFamily="34" charset="0"/>
                        <a:buChar char="•"/>
                      </a:pP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Depending on your visa type, you may receive pre-arrival training.</a:t>
                      </a:r>
                      <a:endParaRPr kumimoji="1" lang="ja-JP" altLang="en-US"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18" name="図 17" descr="白いバックグラウンドの前に座っている人形&#10;&#10;AI によって生成されたコンテンツは間違っている可能性があります。">
                      <a:extLst>
                        <a:ext uri="{FF2B5EF4-FFF2-40B4-BE49-F238E27FC236}">
                          <a16:creationId xmlns:a16="http://schemas.microsoft.com/office/drawing/2014/main" id="{4CCDCC84-51F8-B799-E10B-6DC668299C4A}"/>
                        </a:ext>
                      </a:extLst>
                    </p:cNvPr>
                    <p:cNvPicPr>
                      <a:picLocks noChangeAspect="1"/>
                    </p:cNvPicPr>
                    <p:nvPr/>
                  </p:nvPicPr>
                  <p:blipFill>
                    <a:blip r:embed="rId3"/>
                    <a:srcRect b="47389"/>
                    <a:stretch/>
                  </p:blipFill>
                  <p:spPr>
                    <a:xfrm>
                      <a:off x="1003892" y="1957422"/>
                      <a:ext cx="947400" cy="923028"/>
                    </a:xfrm>
                    <a:prstGeom prst="rect">
                      <a:avLst/>
                    </a:prstGeom>
                  </p:spPr>
                </p:pic>
                <p:sp>
                  <p:nvSpPr>
                    <p:cNvPr id="19" name="角丸四角形 37">
                      <a:extLst>
                        <a:ext uri="{FF2B5EF4-FFF2-40B4-BE49-F238E27FC236}">
                          <a16:creationId xmlns:a16="http://schemas.microsoft.com/office/drawing/2014/main" id="{7E4D50BF-21C1-77B2-C98D-DA492AE56C0F}"/>
                        </a:ext>
                      </a:extLst>
                    </p:cNvPr>
                    <p:cNvSpPr/>
                    <p:nvPr/>
                  </p:nvSpPr>
                  <p:spPr>
                    <a:xfrm>
                      <a:off x="2980517" y="4963257"/>
                      <a:ext cx="3534061" cy="826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Arial" panose="020B0604020202020204" pitchFamily="34" charset="0"/>
                          <a:ea typeface="Meiryo UI" panose="020B0604030504040204" pitchFamily="50" charset="-128"/>
                          <a:cs typeface="Arial" panose="020B0604020202020204" pitchFamily="34" charset="0"/>
                        </a:rPr>
                        <a:t>Study at nursing care school</a:t>
                      </a:r>
                    </a:p>
                    <a:p>
                      <a:pPr algn="ctr"/>
                      <a:endParaRPr kumimoji="1" lang="en-US" altLang="ja-JP" sz="14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171450" indent="-171450" algn="ctr">
                        <a:buFont typeface="Arial" panose="020B0604020202020204" pitchFamily="34" charset="0"/>
                        <a:buChar char="•"/>
                      </a:pPr>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Part-time job (28 hours/week)</a:t>
                      </a:r>
                      <a:endPar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0" name="正方形/長方形 19">
                      <a:extLst>
                        <a:ext uri="{FF2B5EF4-FFF2-40B4-BE49-F238E27FC236}">
                          <a16:creationId xmlns:a16="http://schemas.microsoft.com/office/drawing/2014/main" id="{B9D94C84-A8F6-AB88-E4D6-A6801154C3CF}"/>
                        </a:ext>
                      </a:extLst>
                    </p:cNvPr>
                    <p:cNvSpPr/>
                    <p:nvPr/>
                  </p:nvSpPr>
                  <p:spPr>
                    <a:xfrm>
                      <a:off x="4131199" y="5313671"/>
                      <a:ext cx="1245725" cy="184085"/>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Student</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1" name="角丸四角形 45">
                      <a:extLst>
                        <a:ext uri="{FF2B5EF4-FFF2-40B4-BE49-F238E27FC236}">
                          <a16:creationId xmlns:a16="http://schemas.microsoft.com/office/drawing/2014/main" id="{087F453B-EAA8-37CA-C243-2B7BD74A55C3}"/>
                        </a:ext>
                      </a:extLst>
                    </p:cNvPr>
                    <p:cNvSpPr/>
                    <p:nvPr/>
                  </p:nvSpPr>
                  <p:spPr>
                    <a:xfrm>
                      <a:off x="6955537" y="1560670"/>
                      <a:ext cx="471145" cy="4228651"/>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rPr>
                        <a:t>Certified care worker</a:t>
                      </a:r>
                      <a:endParaRPr kumimoji="1" lang="ja-JP" altLang="en-US"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22" name="図 21" descr="おもちゃ, 人形, 座る, 衣類 が含まれている画像&#10;&#10;AI によって生成されたコンテンツは間違っている可能性があります。">
                      <a:extLst>
                        <a:ext uri="{FF2B5EF4-FFF2-40B4-BE49-F238E27FC236}">
                          <a16:creationId xmlns:a16="http://schemas.microsoft.com/office/drawing/2014/main" id="{F16C70FF-7D48-82F3-593C-1590FE6AE436}"/>
                        </a:ext>
                      </a:extLst>
                    </p:cNvPr>
                    <p:cNvPicPr>
                      <a:picLocks noChangeAspect="1"/>
                    </p:cNvPicPr>
                    <p:nvPr/>
                  </p:nvPicPr>
                  <p:blipFill>
                    <a:blip r:embed="rId4"/>
                    <a:srcRect b="54682"/>
                    <a:stretch/>
                  </p:blipFill>
                  <p:spPr>
                    <a:xfrm>
                      <a:off x="5780139" y="1376548"/>
                      <a:ext cx="647118" cy="620655"/>
                    </a:xfrm>
                    <a:prstGeom prst="rect">
                      <a:avLst/>
                    </a:prstGeom>
                  </p:spPr>
                </p:pic>
                <p:sp>
                  <p:nvSpPr>
                    <p:cNvPr id="23" name="角丸四角形 49">
                      <a:extLst>
                        <a:ext uri="{FF2B5EF4-FFF2-40B4-BE49-F238E27FC236}">
                          <a16:creationId xmlns:a16="http://schemas.microsoft.com/office/drawing/2014/main" id="{B78DA09D-6942-EAF6-F211-CFF6918F7FC8}"/>
                        </a:ext>
                      </a:extLst>
                    </p:cNvPr>
                    <p:cNvSpPr/>
                    <p:nvPr/>
                  </p:nvSpPr>
                  <p:spPr>
                    <a:xfrm>
                      <a:off x="7802548" y="1526373"/>
                      <a:ext cx="4089415" cy="426294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Your career and life will be expanded with nursing care visa</a:t>
                      </a:r>
                      <a:endParaRPr kumimoji="1" lang="ja-JP" altLang="en-US"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24" name="図 23" descr="おもちゃ が含まれている画像&#10;&#10;AI によって生成されたコンテンツは間違っている可能性があります。">
                      <a:extLst>
                        <a:ext uri="{FF2B5EF4-FFF2-40B4-BE49-F238E27FC236}">
                          <a16:creationId xmlns:a16="http://schemas.microsoft.com/office/drawing/2014/main" id="{E84295CE-F230-7154-539D-22C157ABC21C}"/>
                        </a:ext>
                      </a:extLst>
                    </p:cNvPr>
                    <p:cNvPicPr>
                      <a:picLocks noChangeAspect="1"/>
                    </p:cNvPicPr>
                    <p:nvPr/>
                  </p:nvPicPr>
                  <p:blipFill>
                    <a:blip r:embed="rId5"/>
                    <a:srcRect b="46224"/>
                    <a:stretch/>
                  </p:blipFill>
                  <p:spPr>
                    <a:xfrm>
                      <a:off x="10797503" y="2015255"/>
                      <a:ext cx="962544" cy="658341"/>
                    </a:xfrm>
                    <a:prstGeom prst="rect">
                      <a:avLst/>
                    </a:prstGeom>
                  </p:spPr>
                </p:pic>
                <p:sp>
                  <p:nvSpPr>
                    <p:cNvPr id="25" name="楕円 24">
                      <a:extLst>
                        <a:ext uri="{FF2B5EF4-FFF2-40B4-BE49-F238E27FC236}">
                          <a16:creationId xmlns:a16="http://schemas.microsoft.com/office/drawing/2014/main" id="{0445C2AD-0037-DBD9-5405-6AD2140A44ED}"/>
                        </a:ext>
                      </a:extLst>
                    </p:cNvPr>
                    <p:cNvSpPr/>
                    <p:nvPr/>
                  </p:nvSpPr>
                  <p:spPr>
                    <a:xfrm>
                      <a:off x="7892639" y="2337318"/>
                      <a:ext cx="2260879" cy="57401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latin typeface="Arial" panose="020B0604020202020204" pitchFamily="34" charset="0"/>
                          <a:ea typeface="Meiryo UI" panose="020B0604030504040204" pitchFamily="50" charset="-128"/>
                          <a:cs typeface="Arial" panose="020B0604020202020204" pitchFamily="34" charset="0"/>
                        </a:rPr>
                        <a:t>Work as leader or manager</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26" name="楕円 25">
                      <a:extLst>
                        <a:ext uri="{FF2B5EF4-FFF2-40B4-BE49-F238E27FC236}">
                          <a16:creationId xmlns:a16="http://schemas.microsoft.com/office/drawing/2014/main" id="{13DEC37A-E089-E77C-696B-B998C68BCA30}"/>
                        </a:ext>
                      </a:extLst>
                    </p:cNvPr>
                    <p:cNvSpPr/>
                    <p:nvPr/>
                  </p:nvSpPr>
                  <p:spPr>
                    <a:xfrm>
                      <a:off x="7989991" y="5047327"/>
                      <a:ext cx="2316686" cy="55387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Arial" panose="020B0604020202020204" pitchFamily="34" charset="0"/>
                          <a:ea typeface="Meiryo UI" panose="020B0604030504040204" pitchFamily="50" charset="-128"/>
                          <a:cs typeface="Arial" panose="020B0604020202020204" pitchFamily="34" charset="0"/>
                        </a:rPr>
                        <a:t>Nursing care work in your country</a:t>
                      </a:r>
                    </a:p>
                  </p:txBody>
                </p:sp>
                <p:sp>
                  <p:nvSpPr>
                    <p:cNvPr id="27" name="楕円 26">
                      <a:extLst>
                        <a:ext uri="{FF2B5EF4-FFF2-40B4-BE49-F238E27FC236}">
                          <a16:creationId xmlns:a16="http://schemas.microsoft.com/office/drawing/2014/main" id="{214824F7-D7E9-BEF3-3FE7-9946D107D0A0}"/>
                        </a:ext>
                      </a:extLst>
                    </p:cNvPr>
                    <p:cNvSpPr/>
                    <p:nvPr/>
                  </p:nvSpPr>
                  <p:spPr>
                    <a:xfrm>
                      <a:off x="9583006" y="2791630"/>
                      <a:ext cx="2260879" cy="65834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latin typeface="Arial" panose="020B0604020202020204" pitchFamily="34" charset="0"/>
                          <a:ea typeface="Meiryo UI" panose="020B0604030504040204" pitchFamily="50" charset="-128"/>
                          <a:cs typeface="Arial" panose="020B0604020202020204" pitchFamily="34" charset="0"/>
                        </a:rPr>
                        <a:t>No limit to visa renewal</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28" name="正方形/長方形 27">
                      <a:extLst>
                        <a:ext uri="{FF2B5EF4-FFF2-40B4-BE49-F238E27FC236}">
                          <a16:creationId xmlns:a16="http://schemas.microsoft.com/office/drawing/2014/main" id="{F88A9B86-82D1-59C0-CCC7-91255C30113B}"/>
                        </a:ext>
                      </a:extLst>
                    </p:cNvPr>
                    <p:cNvSpPr/>
                    <p:nvPr/>
                  </p:nvSpPr>
                  <p:spPr>
                    <a:xfrm>
                      <a:off x="3197768" y="2026941"/>
                      <a:ext cx="1460589" cy="253916"/>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EPA (3 countries)</a:t>
                      </a:r>
                      <a:r>
                        <a:rPr kumimoji="1" lang="en-US" altLang="ja-JP" sz="1050" baseline="30000" dirty="0">
                          <a:solidFill>
                            <a:schemeClr val="tx1"/>
                          </a:solidFill>
                          <a:latin typeface="Arial" panose="020B0604020202020204" pitchFamily="34" charset="0"/>
                          <a:ea typeface="Meiryo UI" panose="020B0604030504040204" pitchFamily="50" charset="-128"/>
                          <a:cs typeface="Arial" panose="020B0604020202020204" pitchFamily="34" charset="0"/>
                        </a:rPr>
                        <a:t>*1</a:t>
                      </a:r>
                      <a:endParaRPr kumimoji="1" lang="ja-JP" altLang="en-US" sz="1050" baseline="300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30" name="正方形/長方形 29">
                      <a:extLst>
                        <a:ext uri="{FF2B5EF4-FFF2-40B4-BE49-F238E27FC236}">
                          <a16:creationId xmlns:a16="http://schemas.microsoft.com/office/drawing/2014/main" id="{7F82078F-FB8A-6DE6-1E50-FAE7D2132325}"/>
                        </a:ext>
                      </a:extLst>
                    </p:cNvPr>
                    <p:cNvSpPr/>
                    <p:nvPr/>
                  </p:nvSpPr>
                  <p:spPr>
                    <a:xfrm>
                      <a:off x="4671386" y="2026941"/>
                      <a:ext cx="1712558" cy="253916"/>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050">
                          <a:solidFill>
                            <a:schemeClr val="tx1"/>
                          </a:solidFill>
                          <a:latin typeface="Arial" panose="020B0604020202020204" pitchFamily="34" charset="0"/>
                          <a:ea typeface="Meiryo UI" panose="020B0604030504040204" pitchFamily="50" charset="-128"/>
                          <a:cs typeface="Arial" panose="020B0604020202020204" pitchFamily="34" charset="0"/>
                        </a:rPr>
                        <a:t>Specified skilled worker</a:t>
                      </a:r>
                      <a:endParaRPr kumimoji="1" lang="ja-JP" altLang="en-US" sz="105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31" name="二等辺三角形 30">
                      <a:extLst>
                        <a:ext uri="{FF2B5EF4-FFF2-40B4-BE49-F238E27FC236}">
                          <a16:creationId xmlns:a16="http://schemas.microsoft.com/office/drawing/2014/main" id="{F9A962EE-19ED-EB28-EBEF-5BC5ED169208}"/>
                        </a:ext>
                      </a:extLst>
                    </p:cNvPr>
                    <p:cNvSpPr/>
                    <p:nvPr/>
                  </p:nvSpPr>
                  <p:spPr>
                    <a:xfrm rot="5400000">
                      <a:off x="6099951" y="3565628"/>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2" name="二等辺三角形 31">
                      <a:extLst>
                        <a:ext uri="{FF2B5EF4-FFF2-40B4-BE49-F238E27FC236}">
                          <a16:creationId xmlns:a16="http://schemas.microsoft.com/office/drawing/2014/main" id="{EA9A874B-A659-6270-17B3-24A8DB831854}"/>
                        </a:ext>
                      </a:extLst>
                    </p:cNvPr>
                    <p:cNvSpPr/>
                    <p:nvPr/>
                  </p:nvSpPr>
                  <p:spPr>
                    <a:xfrm rot="5400000">
                      <a:off x="6983468" y="3594203"/>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3" name="楕円 32">
                      <a:extLst>
                        <a:ext uri="{FF2B5EF4-FFF2-40B4-BE49-F238E27FC236}">
                          <a16:creationId xmlns:a16="http://schemas.microsoft.com/office/drawing/2014/main" id="{029519AE-A93C-8F75-A618-005275A78A92}"/>
                        </a:ext>
                      </a:extLst>
                    </p:cNvPr>
                    <p:cNvSpPr/>
                    <p:nvPr/>
                  </p:nvSpPr>
                  <p:spPr>
                    <a:xfrm>
                      <a:off x="7989991" y="3481474"/>
                      <a:ext cx="2782117" cy="7357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algn="ctr"/>
                      <a:r>
                        <a:rPr kumimoji="1" lang="en-US" altLang="ja-JP" sz="1400" dirty="0">
                          <a:latin typeface="Arial" panose="020B0604020202020204" pitchFamily="34" charset="0"/>
                          <a:ea typeface="Meiryo UI" panose="020B0604030504040204" pitchFamily="50" charset="-128"/>
                          <a:cs typeface="Arial" panose="020B0604020202020204" pitchFamily="34" charset="0"/>
                        </a:rPr>
                        <a:t>Can be accompanied by family (spouse/children)</a:t>
                      </a:r>
                    </a:p>
                  </p:txBody>
                </p:sp>
                <p:sp>
                  <p:nvSpPr>
                    <p:cNvPr id="34" name="楕円 33">
                      <a:extLst>
                        <a:ext uri="{FF2B5EF4-FFF2-40B4-BE49-F238E27FC236}">
                          <a16:creationId xmlns:a16="http://schemas.microsoft.com/office/drawing/2014/main" id="{819E8557-F04C-5B8B-EEEA-267461354E9F}"/>
                        </a:ext>
                      </a:extLst>
                    </p:cNvPr>
                    <p:cNvSpPr/>
                    <p:nvPr/>
                  </p:nvSpPr>
                  <p:spPr>
                    <a:xfrm>
                      <a:off x="9289428" y="4271727"/>
                      <a:ext cx="2554457" cy="61278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Arial" panose="020B0604020202020204" pitchFamily="34" charset="0"/>
                          <a:ea typeface="Meiryo UI" panose="020B0604030504040204" pitchFamily="50" charset="-128"/>
                          <a:cs typeface="Arial" panose="020B0604020202020204" pitchFamily="34" charset="0"/>
                        </a:rPr>
                        <a:t>Nursing care work in another country</a:t>
                      </a:r>
                      <a:endParaRPr kumimoji="1" lang="ja-JP" altLang="en-US" sz="14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 name="角丸四角形 40">
                      <a:extLst>
                        <a:ext uri="{FF2B5EF4-FFF2-40B4-BE49-F238E27FC236}">
                          <a16:creationId xmlns:a16="http://schemas.microsoft.com/office/drawing/2014/main" id="{40EC7DE0-1457-7050-0F75-29D151E5C74F}"/>
                        </a:ext>
                      </a:extLst>
                    </p:cNvPr>
                    <p:cNvSpPr/>
                    <p:nvPr/>
                  </p:nvSpPr>
                  <p:spPr>
                    <a:xfrm>
                      <a:off x="3022133" y="2618142"/>
                      <a:ext cx="3521032" cy="23981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endPar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Qualified to take the national exam after working for 3 years</a:t>
                      </a:r>
                    </a:p>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Study in an organized manner with support of your workplace and administration</a:t>
                      </a:r>
                      <a:endPar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742950" lvl="1" indent="-285750">
                        <a:buFont typeface="Wingdings" panose="05000000000000000000" pitchFamily="2" charset="2"/>
                        <a:buChar char="Ø"/>
                      </a:pPr>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Multi-language learning content available</a:t>
                      </a:r>
                    </a:p>
                    <a:p>
                      <a:pPr marL="285750" indent="-285750">
                        <a:buFont typeface="Arial" panose="020B0604020202020204" pitchFamily="34" charset="0"/>
                        <a:buChar char="•"/>
                      </a:pPr>
                      <a:r>
                        <a:rPr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Designated activities (EPA) and technical intern training visa holders can switch to specified skilled worker visa and aim to become </a:t>
                      </a:r>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certified care worker</a:t>
                      </a:r>
                      <a:r>
                        <a:rPr kumimoji="1" lang="en-US" altLang="ja-JP" sz="1200" baseline="30000" dirty="0">
                          <a:solidFill>
                            <a:schemeClr val="tx1"/>
                          </a:solidFill>
                          <a:latin typeface="Arial" panose="020B0604020202020204" pitchFamily="34" charset="0"/>
                          <a:ea typeface="Meiryo UI" panose="020B0604030504040204" pitchFamily="50" charset="-128"/>
                          <a:cs typeface="Arial" panose="020B0604020202020204" pitchFamily="34" charset="0"/>
                        </a:rPr>
                        <a:t>*2</a:t>
                      </a:r>
                      <a:endParaRPr kumimoji="1" lang="ja-JP" altLang="en-US" sz="1200" baseline="300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9" name="正方形/長方形 28">
                      <a:extLst>
                        <a:ext uri="{FF2B5EF4-FFF2-40B4-BE49-F238E27FC236}">
                          <a16:creationId xmlns:a16="http://schemas.microsoft.com/office/drawing/2014/main" id="{362B475F-79EE-8D3D-58AB-B4C6052FD76F}"/>
                        </a:ext>
                      </a:extLst>
                    </p:cNvPr>
                    <p:cNvSpPr/>
                    <p:nvPr/>
                  </p:nvSpPr>
                  <p:spPr>
                    <a:xfrm>
                      <a:off x="3705968" y="2296578"/>
                      <a:ext cx="2074171" cy="253916"/>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Technical intern trainee</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grpSp>
            </p:grpSp>
          </p:grpSp>
          <p:sp>
            <p:nvSpPr>
              <p:cNvPr id="10" name="テキスト ボックス 9">
                <a:extLst>
                  <a:ext uri="{FF2B5EF4-FFF2-40B4-BE49-F238E27FC236}">
                    <a16:creationId xmlns:a16="http://schemas.microsoft.com/office/drawing/2014/main" id="{242C964D-9E8D-0FBE-EFB7-B25AA783D604}"/>
                  </a:ext>
                </a:extLst>
              </p:cNvPr>
              <p:cNvSpPr txBox="1"/>
              <p:nvPr/>
            </p:nvSpPr>
            <p:spPr>
              <a:xfrm>
                <a:off x="3057445" y="2580002"/>
                <a:ext cx="3424046" cy="307777"/>
              </a:xfrm>
              <a:prstGeom prst="rect">
                <a:avLst/>
              </a:prstGeom>
              <a:noFill/>
            </p:spPr>
            <p:txBody>
              <a:bodyPr wrap="square" rtlCol="0">
                <a:spAutoFit/>
              </a:bodyPr>
              <a:lstStyle/>
              <a:p>
                <a:pPr algn="ctr"/>
                <a:r>
                  <a:rPr kumimoji="1" lang="en-US" altLang="ja-JP" sz="1400" dirty="0">
                    <a:solidFill>
                      <a:srgbClr val="FF0000"/>
                    </a:solidFill>
                    <a:latin typeface="Arial" panose="020B0604020202020204" pitchFamily="34" charset="0"/>
                    <a:ea typeface="Meiryo UI" panose="020B0604030504040204" pitchFamily="50" charset="-128"/>
                    <a:cs typeface="Arial" panose="020B0604020202020204" pitchFamily="34" charset="0"/>
                  </a:rPr>
                  <a:t>Work while improving nursing care skills</a:t>
                </a:r>
                <a:endParaRPr kumimoji="1" lang="ja-JP" altLang="en-US" sz="1400"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grpSp>
        <p:sp>
          <p:nvSpPr>
            <p:cNvPr id="6" name="テキスト ボックス 5">
              <a:extLst>
                <a:ext uri="{FF2B5EF4-FFF2-40B4-BE49-F238E27FC236}">
                  <a16:creationId xmlns:a16="http://schemas.microsoft.com/office/drawing/2014/main" id="{3037F0A4-DB99-8EF7-EA4C-CC6C196A48FC}"/>
                </a:ext>
              </a:extLst>
            </p:cNvPr>
            <p:cNvSpPr txBox="1"/>
            <p:nvPr/>
          </p:nvSpPr>
          <p:spPr>
            <a:xfrm>
              <a:off x="371475" y="5823620"/>
              <a:ext cx="11761653" cy="353943"/>
            </a:xfrm>
            <a:prstGeom prst="rect">
              <a:avLst/>
            </a:prstGeom>
            <a:noFill/>
          </p:spPr>
          <p:txBody>
            <a:bodyPr wrap="square">
              <a:spAutoFit/>
            </a:bodyPr>
            <a:lstStyle/>
            <a:p>
              <a:pPr algn="just" defTabSz="457200" fontAlgn="base"/>
              <a:r>
                <a:rPr lang="en-US" altLang="ja-JP" sz="85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*1 EPA visa is currently limited to Indonesia, the Philippines, and Vietnam. Requirements vary by country.</a:t>
              </a:r>
            </a:p>
            <a:p>
              <a:pPr algn="just" defTabSz="457200" fontAlgn="base"/>
              <a:r>
                <a:rPr lang="en-US" altLang="ja-JP" sz="85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*3 Those who finish technical intern training (ii) can switch to specified skilled worker visa without any test, which many of them do. In future, technical intern training will be replaced by the employment and training system.</a:t>
              </a:r>
            </a:p>
          </p:txBody>
        </p:sp>
      </p:grpSp>
      <p:sp>
        <p:nvSpPr>
          <p:cNvPr id="8" name="テキスト ボックス 7"/>
          <p:cNvSpPr txBox="1"/>
          <p:nvPr/>
        </p:nvSpPr>
        <p:spPr>
          <a:xfrm>
            <a:off x="177796" y="965385"/>
            <a:ext cx="11879915" cy="107721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dirty="0">
                <a:latin typeface="Meiryo UI" panose="020B0604030504040204" pitchFamily="50" charset="-128"/>
                <a:ea typeface="Meiryo UI" panose="020B0604030504040204" pitchFamily="50" charset="-128"/>
              </a:rPr>
              <a:t>There are many foreign care workers working in this field, and the working environment is favorable for foreigners.</a:t>
            </a:r>
          </a:p>
          <a:p>
            <a:pPr marL="285750" indent="-285750">
              <a:buFont typeface="Arial" panose="020B0604020202020204" pitchFamily="34" charset="0"/>
              <a:buChar char="•"/>
            </a:pPr>
            <a:r>
              <a:rPr kumimoji="1" lang="en-US" altLang="ja-JP" sz="1600" dirty="0">
                <a:latin typeface="Meiryo UI" panose="020B0604030504040204" pitchFamily="50" charset="-128"/>
                <a:ea typeface="Meiryo UI" panose="020B0604030504040204" pitchFamily="50" charset="-128"/>
              </a:rPr>
              <a:t>Care work provides a stable income from the first year, so you can even send money to your home.</a:t>
            </a:r>
          </a:p>
          <a:p>
            <a:pPr marL="285750" indent="-285750">
              <a:buFont typeface="Arial" panose="020B0604020202020204" pitchFamily="34" charset="0"/>
              <a:buChar char="•"/>
            </a:pPr>
            <a:r>
              <a:rPr kumimoji="1" lang="en-US" altLang="ja-JP" sz="1600" dirty="0">
                <a:latin typeface="Meiryo UI" panose="020B0604030504040204" pitchFamily="50" charset="-128"/>
                <a:ea typeface="Meiryo UI" panose="020B0604030504040204" pitchFamily="50" charset="-128"/>
              </a:rPr>
              <a:t>There is a system in place to evaluate caregivers as a specialist, you can increase your wages if you work hard to gain experience and obtain qualifications.</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78131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p:txBody>
          <a:bodyPr rtlCol="0">
            <a:normAutofit/>
          </a:bodyPr>
          <a:lstStyle/>
          <a:p>
            <a:r>
              <a:rPr lang="en-US" altLang="ja-JP" sz="2800" dirty="0"/>
              <a:t>Support system for living and working with peace of mind</a:t>
            </a:r>
            <a:endParaRPr lang="ja-JP" altLang="en-US" sz="2800" dirty="0"/>
          </a:p>
        </p:txBody>
      </p:sp>
      <p:sp>
        <p:nvSpPr>
          <p:cNvPr id="5" name="テキスト プレースホルダー 17">
            <a:extLst>
              <a:ext uri="{FF2B5EF4-FFF2-40B4-BE49-F238E27FC236}">
                <a16:creationId xmlns:a16="http://schemas.microsoft.com/office/drawing/2014/main" id="{0F9BABF9-B5A0-7008-3DE0-8C2A7D322A10}"/>
              </a:ext>
            </a:extLst>
          </p:cNvPr>
          <p:cNvSpPr txBox="1">
            <a:spLocks/>
          </p:cNvSpPr>
          <p:nvPr/>
        </p:nvSpPr>
        <p:spPr>
          <a:xfrm>
            <a:off x="381685" y="1019176"/>
            <a:ext cx="11520488" cy="1456344"/>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000" dirty="0"/>
              <a:t>Even after you start working in the nursing care industry in Japan, there is support for you to acquire specialized skills to advance your career. You can study with peace of mind, as employers and local governments will provide support for Japanese language studies and daily life.</a:t>
            </a:r>
          </a:p>
          <a:p>
            <a:r>
              <a:rPr lang="en-US" altLang="ja-JP" sz="2000" dirty="0"/>
              <a:t>The country has good public safety, regulations on long working hours, and well-established medical and welfare systems. Foreigners can work and live with peace of mind.</a:t>
            </a:r>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5</a:t>
            </a:fld>
            <a:endParaRPr lang="ja-JP" altLang="en-US" sz="1500"/>
          </a:p>
        </p:txBody>
      </p:sp>
      <p:sp>
        <p:nvSpPr>
          <p:cNvPr id="17" name="角丸四角形吹き出し 14">
            <a:extLst>
              <a:ext uri="{FF2B5EF4-FFF2-40B4-BE49-F238E27FC236}">
                <a16:creationId xmlns:a16="http://schemas.microsoft.com/office/drawing/2014/main" id="{8B2894D1-637A-1766-6C90-9DA7525E00AE}"/>
              </a:ext>
            </a:extLst>
          </p:cNvPr>
          <p:cNvSpPr/>
          <p:nvPr/>
        </p:nvSpPr>
        <p:spPr>
          <a:xfrm>
            <a:off x="9047894" y="5475414"/>
            <a:ext cx="2671313" cy="900000"/>
          </a:xfrm>
          <a:prstGeom prst="wedgeRoundRectCallout">
            <a:avLst>
              <a:gd name="adj1" fmla="val 33684"/>
              <a:gd name="adj2" fmla="val 6322"/>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en-US" altLang="ja-JP" sz="1600" dirty="0">
                <a:solidFill>
                  <a:schemeClr val="tx1"/>
                </a:solidFill>
                <a:latin typeface="Meiryo UI" panose="020B0604030504040204" pitchFamily="50" charset="-128"/>
                <a:ea typeface="Meiryo UI" panose="020B0604030504040204" pitchFamily="50" charset="-128"/>
              </a:rPr>
              <a:t>You can get support for getting national qualifications</a:t>
            </a:r>
          </a:p>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18" name="角丸四角形吹き出し 14">
            <a:extLst>
              <a:ext uri="{FF2B5EF4-FFF2-40B4-BE49-F238E27FC236}">
                <a16:creationId xmlns:a16="http://schemas.microsoft.com/office/drawing/2014/main" id="{B699D0B2-869E-0490-EFCC-C5B6D6223D57}"/>
              </a:ext>
            </a:extLst>
          </p:cNvPr>
          <p:cNvSpPr/>
          <p:nvPr/>
        </p:nvSpPr>
        <p:spPr>
          <a:xfrm>
            <a:off x="9055494" y="4477621"/>
            <a:ext cx="2656114" cy="900000"/>
          </a:xfrm>
          <a:prstGeom prst="wedgeRoundRectCallout">
            <a:avLst>
              <a:gd name="adj1" fmla="val 22164"/>
              <a:gd name="adj2" fmla="val -5390"/>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en-US" altLang="ja-JP" sz="1600" dirty="0">
              <a:solidFill>
                <a:srgbClr val="000000"/>
              </a:solidFill>
              <a:latin typeface="Meiryo UI" panose="020B0604030504040204" pitchFamily="50" charset="-128"/>
              <a:ea typeface="Meiryo UI" panose="020B0604030504040204" pitchFamily="50" charset="-128"/>
            </a:endParaRPr>
          </a:p>
          <a:p>
            <a:pPr algn="ctr"/>
            <a:r>
              <a:rPr kumimoji="1" lang="en-US" altLang="ja-JP" sz="1600" dirty="0">
                <a:solidFill>
                  <a:srgbClr val="000000"/>
                </a:solidFill>
                <a:latin typeface="Meiryo UI" panose="020B0604030504040204" pitchFamily="50" charset="-128"/>
                <a:ea typeface="Meiryo UI" panose="020B0604030504040204" pitchFamily="50" charset="-128"/>
              </a:rPr>
              <a:t>Safe and clean </a:t>
            </a:r>
          </a:p>
          <a:p>
            <a:pPr algn="ctr"/>
            <a:r>
              <a:rPr kumimoji="1" lang="en-US" altLang="ja-JP" sz="1600" dirty="0">
                <a:solidFill>
                  <a:srgbClr val="000000"/>
                </a:solidFill>
                <a:latin typeface="Meiryo UI" panose="020B0604030504040204" pitchFamily="50" charset="-128"/>
                <a:ea typeface="Meiryo UI" panose="020B0604030504040204" pitchFamily="50" charset="-128"/>
              </a:rPr>
              <a:t>without any trash on the road</a:t>
            </a:r>
          </a:p>
          <a:p>
            <a:pPr algn="ctr"/>
            <a:endParaRPr kumimoji="1" lang="en-US" altLang="ja-JP" sz="1600" dirty="0">
              <a:solidFill>
                <a:srgbClr val="000000"/>
              </a:solidFill>
              <a:latin typeface="Meiryo UI" panose="020B0604030504040204" pitchFamily="50" charset="-128"/>
              <a:ea typeface="Meiryo UI" panose="020B0604030504040204" pitchFamily="50" charset="-128"/>
            </a:endParaRPr>
          </a:p>
        </p:txBody>
      </p:sp>
      <p:sp>
        <p:nvSpPr>
          <p:cNvPr id="19" name="角丸四角形吹き出し 14">
            <a:extLst>
              <a:ext uri="{FF2B5EF4-FFF2-40B4-BE49-F238E27FC236}">
                <a16:creationId xmlns:a16="http://schemas.microsoft.com/office/drawing/2014/main" id="{F7FC0EDA-BA86-6130-03EA-5B983704E050}"/>
              </a:ext>
            </a:extLst>
          </p:cNvPr>
          <p:cNvSpPr/>
          <p:nvPr/>
        </p:nvSpPr>
        <p:spPr>
          <a:xfrm>
            <a:off x="6200241" y="4477621"/>
            <a:ext cx="2656114" cy="900000"/>
          </a:xfrm>
          <a:prstGeom prst="wedgeRoundRectCallout">
            <a:avLst>
              <a:gd name="adj1" fmla="val 27286"/>
              <a:gd name="adj2" fmla="val -38035"/>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en-US" altLang="ja-JP" sz="1600" dirty="0">
                <a:solidFill>
                  <a:schemeClr val="tx1"/>
                </a:solidFill>
                <a:latin typeface="Meiryo UI" panose="020B0604030504040204" pitchFamily="50" charset="-128"/>
                <a:ea typeface="Meiryo UI" panose="020B0604030504040204" pitchFamily="50" charset="-128"/>
              </a:rPr>
              <a:t>You can take days off and </a:t>
            </a:r>
          </a:p>
          <a:p>
            <a:pPr algn="ctr"/>
            <a:r>
              <a:rPr kumimoji="1" lang="en-US" altLang="ja-JP" sz="1600" dirty="0">
                <a:solidFill>
                  <a:schemeClr val="tx1"/>
                </a:solidFill>
                <a:latin typeface="Meiryo UI" panose="020B0604030504040204" pitchFamily="50" charset="-128"/>
                <a:ea typeface="Meiryo UI" panose="020B0604030504040204" pitchFamily="50" charset="-128"/>
              </a:rPr>
              <a:t>enjoy private life</a:t>
            </a:r>
          </a:p>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20" name="角丸四角形吹き出し 14">
            <a:extLst>
              <a:ext uri="{FF2B5EF4-FFF2-40B4-BE49-F238E27FC236}">
                <a16:creationId xmlns:a16="http://schemas.microsoft.com/office/drawing/2014/main" id="{16F2860B-E508-6494-FC11-3C1BEAB4B89F}"/>
              </a:ext>
            </a:extLst>
          </p:cNvPr>
          <p:cNvSpPr/>
          <p:nvPr/>
        </p:nvSpPr>
        <p:spPr>
          <a:xfrm>
            <a:off x="6200241" y="5495803"/>
            <a:ext cx="2656114" cy="900000"/>
          </a:xfrm>
          <a:prstGeom prst="wedgeRoundRectCallout">
            <a:avLst>
              <a:gd name="adj1" fmla="val -27126"/>
              <a:gd name="adj2" fmla="val -17508"/>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en-US" altLang="ja-JP" sz="1600" dirty="0">
                <a:solidFill>
                  <a:schemeClr val="tx1"/>
                </a:solidFill>
                <a:latin typeface="Meiryo UI" panose="020B0604030504040204" pitchFamily="50" charset="-128"/>
                <a:ea typeface="Meiryo UI" panose="020B0604030504040204" pitchFamily="50" charset="-128"/>
              </a:rPr>
              <a:t>You have medical insurance even in case of illness</a:t>
            </a:r>
          </a:p>
          <a:p>
            <a:pPr algn="ct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21" name="角丸四角形 20"/>
          <p:cNvSpPr/>
          <p:nvPr/>
        </p:nvSpPr>
        <p:spPr>
          <a:xfrm>
            <a:off x="508110" y="2618156"/>
            <a:ext cx="5292712" cy="426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Meiryo UI" panose="020B0604030504040204" pitchFamily="50" charset="-128"/>
                <a:ea typeface="Meiryo UI" panose="020B0604030504040204" pitchFamily="50" charset="-128"/>
              </a:rPr>
              <a:t>Government support and systems</a:t>
            </a:r>
          </a:p>
        </p:txBody>
      </p:sp>
      <p:sp>
        <p:nvSpPr>
          <p:cNvPr id="22" name="タイトル 11">
            <a:extLst>
              <a:ext uri="{FF2B5EF4-FFF2-40B4-BE49-F238E27FC236}">
                <a16:creationId xmlns:a16="http://schemas.microsoft.com/office/drawing/2014/main" id="{7454D686-CF77-C468-A309-1B95EFF5772C}"/>
              </a:ext>
            </a:extLst>
          </p:cNvPr>
          <p:cNvSpPr txBox="1">
            <a:spLocks/>
          </p:cNvSpPr>
          <p:nvPr/>
        </p:nvSpPr>
        <p:spPr>
          <a:xfrm>
            <a:off x="6885468" y="4051877"/>
            <a:ext cx="4321267" cy="352944"/>
          </a:xfrm>
          <a:prstGeom prst="rect">
            <a:avLst/>
          </a:prstGeom>
        </p:spPr>
        <p:txBody>
          <a:bodyPr rtlCol="0">
            <a:noAutofit/>
          </a:bodyPr>
          <a:lst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a:lstStyle>
          <a:p>
            <a:r>
              <a:rPr lang="en-US" altLang="ja-JP" sz="1400" b="0" dirty="0">
                <a:solidFill>
                  <a:srgbClr val="000000"/>
                </a:solidFill>
              </a:rPr>
              <a:t>Comments of foreign care workers (examples)</a:t>
            </a:r>
            <a:endParaRPr lang="ja-JP" altLang="en-US" sz="1400" b="0" dirty="0">
              <a:solidFill>
                <a:srgbClr val="000000"/>
              </a:solidFill>
            </a:endParaRPr>
          </a:p>
        </p:txBody>
      </p:sp>
      <p:graphicFrame>
        <p:nvGraphicFramePr>
          <p:cNvPr id="23" name="表 22">
            <a:extLst>
              <a:ext uri="{FF2B5EF4-FFF2-40B4-BE49-F238E27FC236}">
                <a16:creationId xmlns:a16="http://schemas.microsoft.com/office/drawing/2014/main" id="{E61B8C8B-9189-962B-3630-B48E372DE69C}"/>
              </a:ext>
            </a:extLst>
          </p:cNvPr>
          <p:cNvGraphicFramePr>
            <a:graphicFrameLocks noGrp="1"/>
          </p:cNvGraphicFramePr>
          <p:nvPr>
            <p:extLst>
              <p:ext uri="{D42A27DB-BD31-4B8C-83A1-F6EECF244321}">
                <p14:modId xmlns:p14="http://schemas.microsoft.com/office/powerpoint/2010/main" val="3207358368"/>
              </p:ext>
            </p:extLst>
          </p:nvPr>
        </p:nvGraphicFramePr>
        <p:xfrm>
          <a:off x="6200241" y="2660832"/>
          <a:ext cx="5691722" cy="1093267"/>
        </p:xfrm>
        <a:graphic>
          <a:graphicData uri="http://schemas.openxmlformats.org/drawingml/2006/table">
            <a:tbl>
              <a:tblPr firstRow="1" bandRow="1">
                <a:tableStyleId>{5940675A-B579-460E-94D1-54222C63F5DA}</a:tableStyleId>
              </a:tblPr>
              <a:tblGrid>
                <a:gridCol w="1363534">
                  <a:extLst>
                    <a:ext uri="{9D8B030D-6E8A-4147-A177-3AD203B41FA5}">
                      <a16:colId xmlns:a16="http://schemas.microsoft.com/office/drawing/2014/main" val="197236556"/>
                    </a:ext>
                  </a:extLst>
                </a:gridCol>
                <a:gridCol w="4328188">
                  <a:extLst>
                    <a:ext uri="{9D8B030D-6E8A-4147-A177-3AD203B41FA5}">
                      <a16:colId xmlns:a16="http://schemas.microsoft.com/office/drawing/2014/main" val="2361224101"/>
                    </a:ext>
                  </a:extLst>
                </a:gridCol>
              </a:tblGrid>
              <a:tr h="238225">
                <a:tc>
                  <a:txBody>
                    <a:bodyPr/>
                    <a:lstStyle/>
                    <a:p>
                      <a:pPr algn="ctr"/>
                      <a:endParaRPr lang="ja-JP" altLang="en-US" sz="1600" dirty="0">
                        <a:latin typeface="Meiryo UI" panose="020B0604030504040204" pitchFamily="50" charset="-128"/>
                        <a:ea typeface="Meiryo UI" panose="020B0604030504040204" pitchFamily="50" charset="-128"/>
                      </a:endParaRPr>
                    </a:p>
                  </a:txBody>
                  <a:tcPr>
                    <a:solidFill>
                      <a:schemeClr val="accent1">
                        <a:lumMod val="20000"/>
                        <a:lumOff val="80000"/>
                      </a:schemeClr>
                    </a:solidFill>
                  </a:tcPr>
                </a:tc>
                <a:tc>
                  <a:txBody>
                    <a:bodyPr/>
                    <a:lstStyle/>
                    <a:p>
                      <a:pPr algn="ctr"/>
                      <a:r>
                        <a:rPr lang="en-US" altLang="ja-JP" sz="1600" b="1" dirty="0">
                          <a:solidFill>
                            <a:schemeClr val="tx1"/>
                          </a:solidFill>
                          <a:latin typeface="Arial" panose="020B0604020202020204" pitchFamily="34" charset="0"/>
                          <a:ea typeface="Meiryo UI" panose="020B0604030504040204" pitchFamily="50" charset="-128"/>
                          <a:cs typeface="Arial" panose="020B0604020202020204" pitchFamily="34" charset="0"/>
                        </a:rPr>
                        <a:t>Medical insurance</a:t>
                      </a:r>
                      <a:endParaRPr lang="ja-JP" altLang="en-US" sz="160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009913680"/>
                  </a:ext>
                </a:extLst>
              </a:tr>
              <a:tr h="757987">
                <a:tc>
                  <a:txBody>
                    <a:bodyPr/>
                    <a:lstStyle/>
                    <a:p>
                      <a:pPr algn="ctr"/>
                      <a:r>
                        <a:rPr kumimoji="1" lang="en-US" altLang="ja-JP" sz="1600" b="0" dirty="0">
                          <a:solidFill>
                            <a:schemeClr val="tx1"/>
                          </a:solidFill>
                          <a:latin typeface="Arial" panose="020B0604020202020204" pitchFamily="34" charset="0"/>
                          <a:ea typeface="Meiryo UI" panose="020B0604030504040204" pitchFamily="50" charset="-128"/>
                          <a:cs typeface="Arial" panose="020B0604020202020204" pitchFamily="34" charset="0"/>
                        </a:rPr>
                        <a:t>Detail</a:t>
                      </a:r>
                      <a:endParaRPr kumimoji="1" lang="ja-JP" altLang="en-US" sz="16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algn="l"/>
                      <a:r>
                        <a:rPr kumimoji="1" lang="en-US" altLang="ja-JP" sz="1600" b="0" dirty="0">
                          <a:solidFill>
                            <a:schemeClr val="tx1"/>
                          </a:solidFill>
                          <a:latin typeface="Meiryo UI" panose="020B0604030504040204" pitchFamily="50" charset="-128"/>
                          <a:ea typeface="Meiryo UI" panose="020B0604030504040204" pitchFamily="50" charset="-128"/>
                        </a:rPr>
                        <a:t>Medical costs partially insured in case of illness or injury</a:t>
                      </a:r>
                    </a:p>
                  </a:txBody>
                  <a:tcPr anchor="ctr">
                    <a:solidFill>
                      <a:schemeClr val="bg1"/>
                    </a:solidFill>
                  </a:tcPr>
                </a:tc>
                <a:extLst>
                  <a:ext uri="{0D108BD9-81ED-4DB2-BD59-A6C34878D82A}">
                    <a16:rowId xmlns:a16="http://schemas.microsoft.com/office/drawing/2014/main" val="1792298458"/>
                  </a:ext>
                </a:extLst>
              </a:tr>
            </a:tbl>
          </a:graphicData>
        </a:graphic>
      </p:graphicFrame>
      <p:sp>
        <p:nvSpPr>
          <p:cNvPr id="24" name="角丸四角形吹き出し 14">
            <a:extLst>
              <a:ext uri="{FF2B5EF4-FFF2-40B4-BE49-F238E27FC236}">
                <a16:creationId xmlns:a16="http://schemas.microsoft.com/office/drawing/2014/main" id="{7E1891C3-CF52-C5FE-B940-29900736CF0F}"/>
              </a:ext>
            </a:extLst>
          </p:cNvPr>
          <p:cNvSpPr/>
          <p:nvPr/>
        </p:nvSpPr>
        <p:spPr>
          <a:xfrm>
            <a:off x="10576874" y="2236477"/>
            <a:ext cx="1498862" cy="724418"/>
          </a:xfrm>
          <a:prstGeom prst="wedgeEllipseCallout">
            <a:avLst>
              <a:gd name="adj1" fmla="val -61175"/>
              <a:gd name="adj2" fmla="val 20576"/>
            </a:avLst>
          </a:prstGeom>
          <a:solidFill>
            <a:srgbClr val="FFC000"/>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Foreigners also eligible</a:t>
            </a:r>
          </a:p>
        </p:txBody>
      </p:sp>
      <p:sp>
        <p:nvSpPr>
          <p:cNvPr id="25"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508110" y="3222191"/>
            <a:ext cx="1622141" cy="1291457"/>
          </a:xfrm>
          <a:prstGeom prst="rect">
            <a:avLst/>
          </a:prstGeom>
          <a:solidFill>
            <a:schemeClr val="accent1">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endParaRPr lang="en-US" altLang="ja-JP" sz="1600" b="1" dirty="0">
              <a:latin typeface="Meiryo UI" panose="020B0604030504040204" pitchFamily="50" charset="-128"/>
              <a:ea typeface="Meiryo UI" panose="020B0604030504040204" pitchFamily="50" charset="-128"/>
            </a:endParaRPr>
          </a:p>
          <a:p>
            <a:pPr marL="0" indent="0" algn="ctr">
              <a:lnSpc>
                <a:spcPct val="120000"/>
              </a:lnSpc>
              <a:spcBef>
                <a:spcPts val="1477"/>
              </a:spcBef>
              <a:buNone/>
            </a:pPr>
            <a:r>
              <a:rPr lang="en-US" altLang="ja-JP" sz="1600" b="1" dirty="0">
                <a:latin typeface="Meiryo UI" panose="020B0604030504040204" pitchFamily="50" charset="-128"/>
                <a:ea typeface="Meiryo UI" panose="020B0604030504040204" pitchFamily="50" charset="-128"/>
              </a:rPr>
              <a:t>Japanese language, nursing care </a:t>
            </a:r>
          </a:p>
          <a:p>
            <a:pPr marL="0" indent="0" algn="ctr">
              <a:lnSpc>
                <a:spcPct val="120000"/>
              </a:lnSpc>
              <a:spcBef>
                <a:spcPts val="1477"/>
              </a:spcBef>
              <a:buNone/>
            </a:pPr>
            <a:endParaRPr lang="en-US" altLang="ja-JP" sz="1600" dirty="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2343395" y="3222192"/>
            <a:ext cx="1622141" cy="1291456"/>
          </a:xfrm>
          <a:prstGeom prst="rect">
            <a:avLst/>
          </a:prstGeom>
          <a:solidFill>
            <a:schemeClr val="accent2">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endParaRPr lang="en-US" altLang="ja-JP" sz="1600" b="1" dirty="0">
              <a:latin typeface="Meiryo UI" panose="020B0604030504040204" pitchFamily="50" charset="-128"/>
              <a:ea typeface="Meiryo UI" panose="020B0604030504040204" pitchFamily="50" charset="-128"/>
            </a:endParaRPr>
          </a:p>
          <a:p>
            <a:pPr marL="0" indent="0" algn="ctr">
              <a:lnSpc>
                <a:spcPct val="120000"/>
              </a:lnSpc>
              <a:spcBef>
                <a:spcPts val="1477"/>
              </a:spcBef>
              <a:buNone/>
            </a:pPr>
            <a:r>
              <a:rPr lang="en-US" altLang="ja-JP" sz="1600" b="1" dirty="0">
                <a:latin typeface="Meiryo UI" panose="020B0604030504040204" pitchFamily="50" charset="-128"/>
                <a:ea typeface="Meiryo UI" panose="020B0604030504040204" pitchFamily="50" charset="-128"/>
              </a:rPr>
              <a:t>Life and work</a:t>
            </a:r>
          </a:p>
          <a:p>
            <a:pPr marL="0" indent="0" algn="ctr">
              <a:lnSpc>
                <a:spcPct val="120000"/>
              </a:lnSpc>
              <a:spcBef>
                <a:spcPts val="1477"/>
              </a:spcBef>
              <a:buNone/>
            </a:pPr>
            <a:endParaRPr lang="en-US" altLang="ja-JP" sz="1600" dirty="0">
              <a:latin typeface="Meiryo UI" panose="020B0604030504040204" pitchFamily="50" charset="-128"/>
              <a:ea typeface="Meiryo UI" panose="020B0604030504040204" pitchFamily="50" charset="-128"/>
            </a:endParaRPr>
          </a:p>
        </p:txBody>
      </p:sp>
      <p:sp>
        <p:nvSpPr>
          <p:cNvPr id="27" name="コンテンツ プレースホルダー 2">
            <a:extLst>
              <a:ext uri="{FF2B5EF4-FFF2-40B4-BE49-F238E27FC236}">
                <a16:creationId xmlns:a16="http://schemas.microsoft.com/office/drawing/2014/main" id="{99094956-5DFA-FAE7-50BA-28793B4F0628}"/>
              </a:ext>
            </a:extLst>
          </p:cNvPr>
          <p:cNvSpPr txBox="1">
            <a:spLocks/>
          </p:cNvSpPr>
          <p:nvPr/>
        </p:nvSpPr>
        <p:spPr>
          <a:xfrm>
            <a:off x="4178680" y="3214769"/>
            <a:ext cx="1622141" cy="1298879"/>
          </a:xfrm>
          <a:prstGeom prst="rect">
            <a:avLst/>
          </a:prstGeom>
          <a:solidFill>
            <a:schemeClr val="accent1">
              <a:lumMod val="20000"/>
              <a:lumOff val="80000"/>
            </a:schemeClr>
          </a:solidFill>
        </p:spPr>
        <p:txBody>
          <a:bodyPr vert="horz" lIns="112524" tIns="56262" rIns="112524" bIns="56262"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b="1" dirty="0">
                <a:latin typeface="Meiryo UI" panose="020B0604030504040204" pitchFamily="50" charset="-128"/>
                <a:ea typeface="Meiryo UI" panose="020B0604030504040204" pitchFamily="50" charset="-128"/>
              </a:rPr>
              <a:t>Support desk</a:t>
            </a:r>
          </a:p>
        </p:txBody>
      </p:sp>
      <p:pic>
        <p:nvPicPr>
          <p:cNvPr id="4" name="図 3" descr="QR コード&#10;&#10;AI によって生成されたコンテンツは間違っている可能性があります。">
            <a:extLst>
              <a:ext uri="{FF2B5EF4-FFF2-40B4-BE49-F238E27FC236}">
                <a16:creationId xmlns:a16="http://schemas.microsoft.com/office/drawing/2014/main" id="{1289DE0E-66F8-6BC5-93B1-43477DB57763}"/>
              </a:ext>
            </a:extLst>
          </p:cNvPr>
          <p:cNvPicPr>
            <a:picLocks noChangeAspect="1"/>
          </p:cNvPicPr>
          <p:nvPr/>
        </p:nvPicPr>
        <p:blipFill>
          <a:blip r:embed="rId3"/>
          <a:stretch>
            <a:fillRect/>
          </a:stretch>
        </p:blipFill>
        <p:spPr>
          <a:xfrm>
            <a:off x="4377803" y="4712399"/>
            <a:ext cx="1280837" cy="1280837"/>
          </a:xfrm>
          <a:prstGeom prst="rect">
            <a:avLst/>
          </a:prstGeom>
        </p:spPr>
      </p:pic>
      <p:pic>
        <p:nvPicPr>
          <p:cNvPr id="7" name="図 6" descr="QR コード&#10;&#10;AI によって生成されたコンテンツは間違っている可能性があります。">
            <a:extLst>
              <a:ext uri="{FF2B5EF4-FFF2-40B4-BE49-F238E27FC236}">
                <a16:creationId xmlns:a16="http://schemas.microsoft.com/office/drawing/2014/main" id="{811E8F2C-298A-8FFB-A64D-AF20FAA12C20}"/>
              </a:ext>
            </a:extLst>
          </p:cNvPr>
          <p:cNvPicPr>
            <a:picLocks noChangeAspect="1"/>
          </p:cNvPicPr>
          <p:nvPr/>
        </p:nvPicPr>
        <p:blipFill>
          <a:blip r:embed="rId4"/>
          <a:stretch>
            <a:fillRect/>
          </a:stretch>
        </p:blipFill>
        <p:spPr>
          <a:xfrm>
            <a:off x="2555365" y="4714602"/>
            <a:ext cx="1280837" cy="1280837"/>
          </a:xfrm>
          <a:prstGeom prst="rect">
            <a:avLst/>
          </a:prstGeom>
        </p:spPr>
      </p:pic>
      <p:sp>
        <p:nvSpPr>
          <p:cNvPr id="11" name="Freeform 13">
            <a:extLst>
              <a:ext uri="{FF2B5EF4-FFF2-40B4-BE49-F238E27FC236}">
                <a16:creationId xmlns:a16="http://schemas.microsoft.com/office/drawing/2014/main" id="{C6FB66E6-E724-A452-DEC0-F92038B0DA93}"/>
              </a:ext>
            </a:extLst>
          </p:cNvPr>
          <p:cNvSpPr/>
          <p:nvPr/>
        </p:nvSpPr>
        <p:spPr>
          <a:xfrm>
            <a:off x="669923" y="4666385"/>
            <a:ext cx="1326839" cy="1326851"/>
          </a:xfrm>
          <a:custGeom>
            <a:avLst/>
            <a:gdLst/>
            <a:ahLst/>
            <a:cxnLst/>
            <a:rect l="l" t="t" r="r" b="b"/>
            <a:pathLst>
              <a:path w="3290087" h="3290117">
                <a:moveTo>
                  <a:pt x="0" y="0"/>
                </a:moveTo>
                <a:lnTo>
                  <a:pt x="3290088" y="0"/>
                </a:lnTo>
                <a:lnTo>
                  <a:pt x="3290088" y="3290117"/>
                </a:lnTo>
                <a:lnTo>
                  <a:pt x="0" y="3290117"/>
                </a:lnTo>
                <a:lnTo>
                  <a:pt x="0" y="0"/>
                </a:lnTo>
                <a:close/>
              </a:path>
            </a:pathLst>
          </a:custGeom>
          <a:blipFill>
            <a:blip r:embed="rId5"/>
            <a:stretch>
              <a:fillRect/>
            </a:stretch>
          </a:blipFill>
        </p:spPr>
        <p:txBody>
          <a:bodyPr/>
          <a:lstStyle/>
          <a:p>
            <a:endParaRPr lang="ja-JP" altLang="en-US" dirty="0"/>
          </a:p>
        </p:txBody>
      </p:sp>
    </p:spTree>
    <p:extLst>
      <p:ext uri="{BB962C8B-B14F-4D97-AF65-F5344CB8AC3E}">
        <p14:creationId xmlns:p14="http://schemas.microsoft.com/office/powerpoint/2010/main" val="3836771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矢印: 上 11">
            <a:extLst>
              <a:ext uri="{FF2B5EF4-FFF2-40B4-BE49-F238E27FC236}">
                <a16:creationId xmlns:a16="http://schemas.microsoft.com/office/drawing/2014/main" id="{F3B7891D-992E-D23D-6A28-1CD732281CCF}"/>
              </a:ext>
            </a:extLst>
          </p:cNvPr>
          <p:cNvSpPr/>
          <p:nvPr/>
        </p:nvSpPr>
        <p:spPr>
          <a:xfrm>
            <a:off x="7700106" y="4170403"/>
            <a:ext cx="705058" cy="1083307"/>
          </a:xfrm>
          <a:prstGeom prst="upArrow">
            <a:avLst>
              <a:gd name="adj1" fmla="val 50000"/>
              <a:gd name="adj2" fmla="val 2598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 name="タイトル 2">
            <a:extLst>
              <a:ext uri="{FF2B5EF4-FFF2-40B4-BE49-F238E27FC236}">
                <a16:creationId xmlns:a16="http://schemas.microsoft.com/office/drawing/2014/main" id="{577EF179-E295-02F4-50D8-807186F869A6}"/>
              </a:ext>
            </a:extLst>
          </p:cNvPr>
          <p:cNvSpPr>
            <a:spLocks noGrp="1"/>
          </p:cNvSpPr>
          <p:nvPr>
            <p:ph type="title"/>
          </p:nvPr>
        </p:nvSpPr>
        <p:spPr>
          <a:xfrm>
            <a:off x="371475" y="399696"/>
            <a:ext cx="11520488" cy="480131"/>
          </a:xfrm>
        </p:spPr>
        <p:txBody>
          <a:bodyPr>
            <a:spAutoFit/>
          </a:bodyPr>
          <a:lstStyle/>
          <a:p>
            <a:r>
              <a:rPr lang="en-US" altLang="ja-JP" sz="2800" dirty="0"/>
              <a:t>Status of residence and conditions / Step after entry</a:t>
            </a:r>
            <a:endParaRPr lang="ja-JP" altLang="en-US" sz="2800" dirty="0">
              <a:latin typeface="Arial" panose="020B0604020202020204" pitchFamily="34" charset="0"/>
              <a:cs typeface="Arial" panose="020B0604020202020204" pitchFamily="34" charset="0"/>
            </a:endParaRPr>
          </a:p>
        </p:txBody>
      </p:sp>
      <p:sp>
        <p:nvSpPr>
          <p:cNvPr id="10" name="角丸四角形 26">
            <a:extLst>
              <a:ext uri="{FF2B5EF4-FFF2-40B4-BE49-F238E27FC236}">
                <a16:creationId xmlns:a16="http://schemas.microsoft.com/office/drawing/2014/main" id="{CBFE4452-5681-6683-42E1-778EA46FDB97}"/>
              </a:ext>
            </a:extLst>
          </p:cNvPr>
          <p:cNvSpPr/>
          <p:nvPr/>
        </p:nvSpPr>
        <p:spPr>
          <a:xfrm>
            <a:off x="7804925" y="2466730"/>
            <a:ext cx="990522" cy="85769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Certified care worker national exam</a:t>
            </a:r>
            <a:endParaRPr kumimoji="1" lang="ja-JP" altLang="en-US"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1" name="角丸四角形 26">
            <a:extLst>
              <a:ext uri="{FF2B5EF4-FFF2-40B4-BE49-F238E27FC236}">
                <a16:creationId xmlns:a16="http://schemas.microsoft.com/office/drawing/2014/main" id="{3A7EB5A1-0B0C-9D3D-D71A-E44696CDA503}"/>
              </a:ext>
            </a:extLst>
          </p:cNvPr>
          <p:cNvSpPr/>
          <p:nvPr/>
        </p:nvSpPr>
        <p:spPr>
          <a:xfrm>
            <a:off x="4218381" y="2467823"/>
            <a:ext cx="1505223" cy="486109"/>
          </a:xfrm>
          <a:prstGeom prst="homePlate">
            <a:avLst/>
          </a:prstGeom>
          <a:solidFill>
            <a:schemeClr val="accent1">
              <a:lumMod val="40000"/>
              <a:lumOff val="60000"/>
              <a:alpha val="50000"/>
            </a:schemeClr>
          </a:solidFill>
          <a:ln>
            <a:noFill/>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Japanese l</a:t>
            </a:r>
            <a:r>
              <a:rPr kumimoji="1" lang="en-US" altLang="ja-JP" sz="12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anguage school</a:t>
            </a:r>
            <a:endParaRPr kumimoji="1" lang="en-US" altLang="ja-JP" sz="12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1–2 years</a:t>
            </a:r>
          </a:p>
        </p:txBody>
      </p:sp>
      <p:sp>
        <p:nvSpPr>
          <p:cNvPr id="13" name="角丸四角形 26">
            <a:extLst>
              <a:ext uri="{FF2B5EF4-FFF2-40B4-BE49-F238E27FC236}">
                <a16:creationId xmlns:a16="http://schemas.microsoft.com/office/drawing/2014/main" id="{931B4B4C-14FB-851D-D2BB-3E41E847EF49}"/>
              </a:ext>
            </a:extLst>
          </p:cNvPr>
          <p:cNvSpPr/>
          <p:nvPr/>
        </p:nvSpPr>
        <p:spPr>
          <a:xfrm>
            <a:off x="4215473" y="3645165"/>
            <a:ext cx="4318317" cy="486109"/>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dirty="0">
                <a:latin typeface="Arial" panose="020B0604020202020204" pitchFamily="34" charset="0"/>
                <a:ea typeface="Meiryo UI" panose="020B0604030504040204" pitchFamily="50" charset="-128"/>
                <a:cs typeface="Arial" panose="020B0604020202020204" pitchFamily="34" charset="0"/>
              </a:rPr>
              <a:t>Max. 5 years</a:t>
            </a:r>
            <a:endParaRPr kumimoji="1" lang="ja-JP" altLang="en-US" sz="1200" b="1"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4" name="角丸四角形 26">
            <a:extLst>
              <a:ext uri="{FF2B5EF4-FFF2-40B4-BE49-F238E27FC236}">
                <a16:creationId xmlns:a16="http://schemas.microsoft.com/office/drawing/2014/main" id="{585F01B9-0B88-90DA-9113-06EE9B3A725C}"/>
              </a:ext>
            </a:extLst>
          </p:cNvPr>
          <p:cNvSpPr/>
          <p:nvPr/>
        </p:nvSpPr>
        <p:spPr>
          <a:xfrm>
            <a:off x="4968749" y="4456310"/>
            <a:ext cx="3892920"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dirty="0">
                <a:latin typeface="Arial" panose="020B0604020202020204" pitchFamily="34" charset="0"/>
                <a:ea typeface="Meiryo UI" panose="020B0604030504040204" pitchFamily="50" charset="-128"/>
                <a:cs typeface="Arial" panose="020B0604020202020204" pitchFamily="34" charset="0"/>
              </a:rPr>
              <a:t>Max. 5 years </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(skills tested in the process)</a:t>
            </a:r>
            <a:endParaRPr kumimoji="1" lang="ja-JP" altLang="en-US"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8" name="角丸四角形 26">
            <a:extLst>
              <a:ext uri="{FF2B5EF4-FFF2-40B4-BE49-F238E27FC236}">
                <a16:creationId xmlns:a16="http://schemas.microsoft.com/office/drawing/2014/main" id="{2BFE2C5D-8F38-6318-0640-73E7DEE86972}"/>
              </a:ext>
            </a:extLst>
          </p:cNvPr>
          <p:cNvSpPr/>
          <p:nvPr/>
        </p:nvSpPr>
        <p:spPr>
          <a:xfrm>
            <a:off x="1662122" y="3420603"/>
            <a:ext cx="2495103" cy="830997"/>
          </a:xfrm>
          <a:prstGeom prst="roundRect">
            <a:avLst>
              <a:gd name="adj" fmla="val 0"/>
            </a:avLst>
          </a:prstGeom>
          <a:noFill/>
          <a:ln>
            <a:noFill/>
          </a:ln>
          <a:effectLst/>
        </p:spPr>
        <p:txBody>
          <a:bodyPr vert="horz" wrap="square" rtlCol="0" anchor="ctr">
            <a:spAutoFit/>
          </a:bodyP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Possible to come to Japan right after passing the skill test and the Japanese language test (JLPT N4</a:t>
            </a:r>
            <a:r>
              <a:rPr kumimoji="1" lang="ja-JP" altLang="en-US"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a:t>
            </a: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³</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 level) </a:t>
            </a:r>
          </a:p>
        </p:txBody>
      </p:sp>
      <p:sp>
        <p:nvSpPr>
          <p:cNvPr id="21" name="テキスト ボックス 20">
            <a:extLst>
              <a:ext uri="{FF2B5EF4-FFF2-40B4-BE49-F238E27FC236}">
                <a16:creationId xmlns:a16="http://schemas.microsoft.com/office/drawing/2014/main" id="{355FB93E-7710-1EC1-07B3-79E3613AA8A0}"/>
              </a:ext>
            </a:extLst>
          </p:cNvPr>
          <p:cNvSpPr txBox="1"/>
          <p:nvPr/>
        </p:nvSpPr>
        <p:spPr>
          <a:xfrm>
            <a:off x="652897" y="6121282"/>
            <a:ext cx="10445883" cy="738664"/>
          </a:xfrm>
          <a:prstGeom prst="rect">
            <a:avLst/>
          </a:prstGeom>
          <a:noFill/>
        </p:spPr>
        <p:txBody>
          <a:bodyPr wrap="square">
            <a:spAutoFit/>
          </a:bodyPr>
          <a:lstStyle/>
          <a:p>
            <a:pPr algn="just" defTabSz="457200" fontAlgn="base"/>
            <a:r>
              <a:rPr lang="en-US" altLang="ja-JP" sz="1050" dirty="0">
                <a:latin typeface="Arial" panose="020B0604020202020204" pitchFamily="34" charset="0"/>
                <a:ea typeface="Meiryo UI" panose="020B0604030504040204" pitchFamily="50" charset="-128"/>
                <a:cs typeface="Arial" panose="020B0604020202020204" pitchFamily="34" charset="0"/>
              </a:rPr>
              <a:t>*1 Those who finish technical intern training (ii) can switch to specified skilled worker visa without any test, which many of them do.</a:t>
            </a:r>
          </a:p>
          <a:p>
            <a:pPr algn="just" defTabSz="457200" fontAlgn="base"/>
            <a:r>
              <a:rPr lang="en-US" altLang="ja-JP" sz="1050" dirty="0">
                <a:latin typeface="Arial" panose="020B0604020202020204" pitchFamily="34" charset="0"/>
                <a:ea typeface="Meiryo UI" panose="020B0604030504040204" pitchFamily="50" charset="-128"/>
                <a:cs typeface="Arial" panose="020B0604020202020204" pitchFamily="34" charset="0"/>
              </a:rPr>
              <a:t>*2 Technical intern training will be replaced by the employment and training system in the future.</a:t>
            </a:r>
          </a:p>
          <a:p>
            <a:pPr algn="just" defTabSz="457200" fontAlgn="base"/>
            <a:r>
              <a:rPr lang="en-US" altLang="ja-JP" sz="1050" dirty="0">
                <a:latin typeface="Arial" panose="020B0604020202020204" pitchFamily="34" charset="0"/>
                <a:ea typeface="Meiryo UI" panose="020B0604030504040204" pitchFamily="50" charset="-128"/>
                <a:cs typeface="Arial" panose="020B0604020202020204" pitchFamily="34" charset="0"/>
              </a:rPr>
              <a:t>*3 JLPT stands for the Japanese-Language Proficiency Test.</a:t>
            </a:r>
          </a:p>
          <a:p>
            <a:pPr algn="just" defTabSz="457200" fontAlgn="base"/>
            <a:r>
              <a:rPr lang="en-US" altLang="ja-JP" sz="1050" dirty="0">
                <a:latin typeface="Arial" panose="020B0604020202020204" pitchFamily="34" charset="0"/>
                <a:ea typeface="Meiryo UI" panose="020B0604030504040204" pitchFamily="50" charset="-128"/>
                <a:cs typeface="Arial" panose="020B0604020202020204" pitchFamily="34" charset="0"/>
              </a:rPr>
              <a:t>*4  EPA visa is currently limited to Indonesia, the Philippines, and Vietnam. Requirements vary by country.</a:t>
            </a:r>
          </a:p>
        </p:txBody>
      </p:sp>
      <p:sp>
        <p:nvSpPr>
          <p:cNvPr id="38" name="角丸四角形 26">
            <a:extLst>
              <a:ext uri="{FF2B5EF4-FFF2-40B4-BE49-F238E27FC236}">
                <a16:creationId xmlns:a16="http://schemas.microsoft.com/office/drawing/2014/main" id="{979D0962-AABD-3EEE-787E-4F005902B65A}"/>
              </a:ext>
            </a:extLst>
          </p:cNvPr>
          <p:cNvSpPr/>
          <p:nvPr/>
        </p:nvSpPr>
        <p:spPr>
          <a:xfrm>
            <a:off x="768629" y="2032075"/>
            <a:ext cx="3199281"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Preparation until arrival</a:t>
            </a:r>
            <a:endParaRPr kumimoji="1" lang="ja-JP"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42" name="角丸四角形 26">
            <a:extLst>
              <a:ext uri="{FF2B5EF4-FFF2-40B4-BE49-F238E27FC236}">
                <a16:creationId xmlns:a16="http://schemas.microsoft.com/office/drawing/2014/main" id="{AFD7CA0C-F319-0F84-9B89-6D311B65FE8B}"/>
              </a:ext>
            </a:extLst>
          </p:cNvPr>
          <p:cNvSpPr/>
          <p:nvPr/>
        </p:nvSpPr>
        <p:spPr>
          <a:xfrm>
            <a:off x="4215473" y="2036791"/>
            <a:ext cx="6766813"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Work in Japan</a:t>
            </a:r>
            <a:endParaRPr kumimoji="1" lang="ja-JP"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48" name="角丸四角形 26">
            <a:extLst>
              <a:ext uri="{FF2B5EF4-FFF2-40B4-BE49-F238E27FC236}">
                <a16:creationId xmlns:a16="http://schemas.microsoft.com/office/drawing/2014/main" id="{F3E91EE1-BC12-E0D2-769F-6E7BB3CD5F8C}"/>
              </a:ext>
            </a:extLst>
          </p:cNvPr>
          <p:cNvSpPr/>
          <p:nvPr/>
        </p:nvSpPr>
        <p:spPr>
          <a:xfrm>
            <a:off x="1658532" y="2466730"/>
            <a:ext cx="2495024" cy="1015663"/>
          </a:xfrm>
          <a:prstGeom prst="roundRect">
            <a:avLst>
              <a:gd name="adj" fmla="val 0"/>
            </a:avLst>
          </a:prstGeom>
          <a:solidFill>
            <a:sysClr val="window" lastClr="FFFFFF">
              <a:alpha val="50000"/>
            </a:sysClr>
          </a:solidFill>
          <a:ln>
            <a:noFill/>
          </a:ln>
          <a:effectLst/>
        </p:spPr>
        <p:txBody>
          <a:bodyPr vert="horz" wrap="square" rtlCol="0" anchor="ctr">
            <a:spAutoFit/>
          </a:bodyP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Direct contract with school</a:t>
            </a: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Japanese language level required at admission varies by school</a:t>
            </a: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Admission period fixed</a:t>
            </a:r>
          </a:p>
        </p:txBody>
      </p:sp>
      <p:sp>
        <p:nvSpPr>
          <p:cNvPr id="49" name="角丸四角形 26">
            <a:extLst>
              <a:ext uri="{FF2B5EF4-FFF2-40B4-BE49-F238E27FC236}">
                <a16:creationId xmlns:a16="http://schemas.microsoft.com/office/drawing/2014/main" id="{32191468-D655-1128-CD9F-D221D07F55C3}"/>
              </a:ext>
            </a:extLst>
          </p:cNvPr>
          <p:cNvSpPr/>
          <p:nvPr/>
        </p:nvSpPr>
        <p:spPr>
          <a:xfrm>
            <a:off x="5727194" y="2471886"/>
            <a:ext cx="2012906"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Nursing care school</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dirty="0">
                <a:latin typeface="Arial" panose="020B0604020202020204" pitchFamily="34" charset="0"/>
                <a:ea typeface="Meiryo UI" panose="020B0604030504040204" pitchFamily="50" charset="-128"/>
                <a:cs typeface="Arial" panose="020B0604020202020204" pitchFamily="34" charset="0"/>
              </a:rPr>
              <a:t>2 years</a:t>
            </a:r>
            <a:endParaRPr kumimoji="1" lang="en-US" altLang="ja-JP" sz="1200" b="1"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0" name="角丸四角形 26">
            <a:extLst>
              <a:ext uri="{FF2B5EF4-FFF2-40B4-BE49-F238E27FC236}">
                <a16:creationId xmlns:a16="http://schemas.microsoft.com/office/drawing/2014/main" id="{6762DB3A-16D2-F9EE-756F-4835BD49A393}"/>
              </a:ext>
            </a:extLst>
          </p:cNvPr>
          <p:cNvSpPr/>
          <p:nvPr/>
        </p:nvSpPr>
        <p:spPr>
          <a:xfrm>
            <a:off x="4218381" y="3045763"/>
            <a:ext cx="3521719" cy="279752"/>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Part-time job (28 hours/week)</a:t>
            </a:r>
            <a:endParaRPr kumimoji="1" lang="en-US" altLang="ja-JP" sz="1200" b="1"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1" name="角丸四角形 26">
            <a:extLst>
              <a:ext uri="{FF2B5EF4-FFF2-40B4-BE49-F238E27FC236}">
                <a16:creationId xmlns:a16="http://schemas.microsoft.com/office/drawing/2014/main" id="{F5F26CAB-5EB3-F8BD-113F-378E8D50CEBF}"/>
              </a:ext>
            </a:extLst>
          </p:cNvPr>
          <p:cNvSpPr/>
          <p:nvPr/>
        </p:nvSpPr>
        <p:spPr>
          <a:xfrm>
            <a:off x="510321" y="2472874"/>
            <a:ext cx="1107820" cy="857691"/>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Student</a:t>
            </a:r>
            <a:endParaRPr kumimoji="1" lang="ja-JP" altLang="en-US"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2" name="角丸四角形 26">
            <a:extLst>
              <a:ext uri="{FF2B5EF4-FFF2-40B4-BE49-F238E27FC236}">
                <a16:creationId xmlns:a16="http://schemas.microsoft.com/office/drawing/2014/main" id="{BF5F148F-5B98-4DDF-3FA2-BBAB91BE96E9}"/>
              </a:ext>
            </a:extLst>
          </p:cNvPr>
          <p:cNvSpPr/>
          <p:nvPr/>
        </p:nvSpPr>
        <p:spPr>
          <a:xfrm>
            <a:off x="539310" y="3382402"/>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Specified skilled worker</a:t>
            </a:r>
            <a:endParaRPr kumimoji="1" lang="ja-JP" altLang="en-US"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3" name="角丸四角形 26">
            <a:extLst>
              <a:ext uri="{FF2B5EF4-FFF2-40B4-BE49-F238E27FC236}">
                <a16:creationId xmlns:a16="http://schemas.microsoft.com/office/drawing/2014/main" id="{36BD2452-C0E6-5103-FF65-BB064E8F5722}"/>
              </a:ext>
            </a:extLst>
          </p:cNvPr>
          <p:cNvSpPr/>
          <p:nvPr/>
        </p:nvSpPr>
        <p:spPr>
          <a:xfrm>
            <a:off x="579126" y="4338247"/>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spAutoFit/>
          </a:bodyPr>
          <a:lstStyle/>
          <a:p>
            <a:pPr algn="ctr" defTabSz="457200">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Technical intern training</a:t>
            </a:r>
            <a:r>
              <a:rPr kumimoji="1" lang="ja-JP" altLang="en-US" sz="1300" kern="0">
                <a:solidFill>
                  <a:srgbClr val="000000"/>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kern="0">
                <a:solidFill>
                  <a:srgbClr val="000000"/>
                </a:solidFill>
                <a:latin typeface="Arial" panose="020B0604020202020204" pitchFamily="34" charset="0"/>
                <a:ea typeface="Meiryo UI" panose="020B0604030504040204" pitchFamily="50" charset="-128"/>
                <a:cs typeface="Arial" panose="020B0604020202020204" pitchFamily="34" charset="0"/>
              </a:rPr>
              <a:t>²</a:t>
            </a:r>
            <a:endParaRPr lang="ja-JP" altLang="en-US" sz="1300">
              <a:solidFill>
                <a:srgbClr val="000000"/>
              </a:solidFill>
              <a:latin typeface="Arial" panose="020B0604020202020204" pitchFamily="34" charset="0"/>
              <a:cs typeface="Arial" panose="020B0604020202020204" pitchFamily="34" charset="0"/>
            </a:endParaRPr>
          </a:p>
        </p:txBody>
      </p:sp>
      <p:sp>
        <p:nvSpPr>
          <p:cNvPr id="54" name="角丸四角形 26">
            <a:extLst>
              <a:ext uri="{FF2B5EF4-FFF2-40B4-BE49-F238E27FC236}">
                <a16:creationId xmlns:a16="http://schemas.microsoft.com/office/drawing/2014/main" id="{E37E47EE-2CFF-89BE-BFD7-ADD3F1E253EC}"/>
              </a:ext>
            </a:extLst>
          </p:cNvPr>
          <p:cNvSpPr/>
          <p:nvPr/>
        </p:nvSpPr>
        <p:spPr>
          <a:xfrm>
            <a:off x="1646899" y="4349443"/>
            <a:ext cx="2696393" cy="830997"/>
          </a:xfrm>
          <a:prstGeom prst="roundRect">
            <a:avLst>
              <a:gd name="adj" fmla="val 0"/>
            </a:avLst>
          </a:prstGeom>
          <a:noFill/>
          <a:ln>
            <a:noFill/>
          </a:ln>
          <a:effectLst/>
        </p:spPr>
        <p:txBody>
          <a:bodyPr vert="horz" wrap="square" rtlCol="0" anchor="ctr">
            <a:spAutoFit/>
          </a:bodyP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Work experience in nursing care</a:t>
            </a: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Passed JLPT</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 </a:t>
            </a: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N4 level</a:t>
            </a:r>
          </a:p>
          <a:p>
            <a:pPr marL="176213" lvl="0" indent="-176213" defTabSz="457200">
              <a:buFont typeface="Arial" panose="020B0604020202020204" pitchFamily="34" charset="0"/>
              <a:buChar char="•"/>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Pre-arrival training (3</a:t>
            </a:r>
            <a:r>
              <a:rPr kumimoji="1" lang="en-US" altLang="ja-JP" sz="1200" kern="0" dirty="0">
                <a:latin typeface="Calibri" panose="020F0502020204030204" pitchFamily="34" charset="0"/>
                <a:ea typeface="Meiryo UI" panose="020B0604030504040204" pitchFamily="50" charset="-128"/>
                <a:cs typeface="Calibri" panose="020F0502020204030204" pitchFamily="34" charset="0"/>
              </a:rPr>
              <a:t>‒</a:t>
            </a: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12 months until arrival)</a:t>
            </a:r>
            <a:endParaRPr kumimoji="1" lang="ja-JP" altLang="en-US"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5" name="角丸四角形 26">
            <a:extLst>
              <a:ext uri="{FF2B5EF4-FFF2-40B4-BE49-F238E27FC236}">
                <a16:creationId xmlns:a16="http://schemas.microsoft.com/office/drawing/2014/main" id="{F4A324A6-C237-1FCE-37D1-1AA7CFDA61BA}"/>
              </a:ext>
            </a:extLst>
          </p:cNvPr>
          <p:cNvSpPr/>
          <p:nvPr/>
        </p:nvSpPr>
        <p:spPr>
          <a:xfrm>
            <a:off x="610592" y="5241574"/>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lIns="36000" rIns="36000" rtlCol="0" anchor="ctr">
            <a:spAutoFit/>
          </a:bodyPr>
          <a:lstStyle/>
          <a:p>
            <a:pPr algn="ctr" defTabSz="457200">
              <a:defRPr/>
            </a:pPr>
            <a:r>
              <a:rPr kumimoji="1" lang="en-US" altLang="ja-JP" sz="1300" b="1" kern="0">
                <a:solidFill>
                  <a:schemeClr val="bg1"/>
                </a:solidFill>
                <a:latin typeface="Arial" panose="020B0604020202020204" pitchFamily="34" charset="0"/>
                <a:ea typeface="Meiryo UI" panose="020B0604030504040204" pitchFamily="50" charset="-128"/>
                <a:cs typeface="Arial" panose="020B0604020202020204" pitchFamily="34" charset="0"/>
              </a:rPr>
              <a:t>Designated activities EPA</a:t>
            </a:r>
            <a:r>
              <a:rPr kumimoji="1" lang="ja-JP" altLang="en-US" sz="1300" kern="0">
                <a:solidFill>
                  <a:srgbClr val="000000"/>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200" kern="0">
                <a:solidFill>
                  <a:srgbClr val="000000"/>
                </a:solidFill>
                <a:latin typeface="Arial" panose="020B0604020202020204" pitchFamily="34" charset="0"/>
                <a:ea typeface="Meiryo UI" panose="020B0604030504040204" pitchFamily="50" charset="-128"/>
                <a:cs typeface="Arial" panose="020B0604020202020204" pitchFamily="34" charset="0"/>
              </a:rPr>
              <a:t>⁴</a:t>
            </a:r>
            <a:endParaRPr lang="ja-JP" altLang="en-US" sz="1300">
              <a:solidFill>
                <a:srgbClr val="000000"/>
              </a:solidFill>
              <a:latin typeface="Arial" panose="020B0604020202020204" pitchFamily="34" charset="0"/>
              <a:cs typeface="Arial" panose="020B0604020202020204" pitchFamily="34" charset="0"/>
            </a:endParaRPr>
          </a:p>
        </p:txBody>
      </p:sp>
      <p:sp>
        <p:nvSpPr>
          <p:cNvPr id="56" name="角丸四角形 26">
            <a:extLst>
              <a:ext uri="{FF2B5EF4-FFF2-40B4-BE49-F238E27FC236}">
                <a16:creationId xmlns:a16="http://schemas.microsoft.com/office/drawing/2014/main" id="{D6399374-EE68-94C1-67C6-25F2B81FB32E}"/>
              </a:ext>
            </a:extLst>
          </p:cNvPr>
          <p:cNvSpPr/>
          <p:nvPr/>
        </p:nvSpPr>
        <p:spPr>
          <a:xfrm>
            <a:off x="4970293" y="5315524"/>
            <a:ext cx="3563073"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dirty="0">
                <a:latin typeface="Arial" panose="020B0604020202020204" pitchFamily="34" charset="0"/>
                <a:ea typeface="Meiryo UI" panose="020B0604030504040204" pitchFamily="50" charset="-128"/>
                <a:cs typeface="Arial" panose="020B0604020202020204" pitchFamily="34" charset="0"/>
              </a:rPr>
              <a:t>Max. 4 years </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(no limit after becoming certified care worker)</a:t>
            </a:r>
            <a:endParaRPr kumimoji="1" lang="ja-JP" altLang="en-US"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7" name="角丸四角形 26">
            <a:extLst>
              <a:ext uri="{FF2B5EF4-FFF2-40B4-BE49-F238E27FC236}">
                <a16:creationId xmlns:a16="http://schemas.microsoft.com/office/drawing/2014/main" id="{ED876FEE-CBD3-F723-2D28-194180297D35}"/>
              </a:ext>
            </a:extLst>
          </p:cNvPr>
          <p:cNvSpPr/>
          <p:nvPr/>
        </p:nvSpPr>
        <p:spPr>
          <a:xfrm>
            <a:off x="1719184" y="5157581"/>
            <a:ext cx="2595079" cy="1015663"/>
          </a:xfrm>
          <a:prstGeom prst="roundRect">
            <a:avLst>
              <a:gd name="adj" fmla="val 0"/>
            </a:avLst>
          </a:prstGeom>
          <a:noFill/>
          <a:ln>
            <a:noFill/>
          </a:ln>
          <a:effectLst/>
        </p:spPr>
        <p:txBody>
          <a:bodyPr vert="horz" wrap="square" rtlCol="0" anchor="ctr">
            <a:spAutoFit/>
          </a:bodyP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Requirements (graduated from </a:t>
            </a:r>
            <a:r>
              <a:rPr lang="en-US" altLang="ja-JP" sz="1200" dirty="0">
                <a:latin typeface="Arial" panose="020B0604020202020204" pitchFamily="34" charset="0"/>
                <a:cs typeface="Arial" panose="020B0604020202020204" pitchFamily="34" charset="0"/>
              </a:rPr>
              <a:t>elderly</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 school, etc.)</a:t>
            </a: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JLPT</a:t>
            </a: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 requirements</a:t>
            </a:r>
            <a:endPar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Pre-arrival training (6</a:t>
            </a:r>
            <a:r>
              <a:rPr kumimoji="1" lang="en-US" altLang="ja-JP" sz="1200" b="0" i="0" u="none" strike="noStrike" kern="0" cap="none" spc="0" normalizeH="0" baseline="0" noProof="0" dirty="0">
                <a:ln>
                  <a:noFill/>
                </a:ln>
                <a:effectLst/>
                <a:uLnTx/>
                <a:uFillTx/>
                <a:latin typeface="Calibri" panose="020F0502020204030204" pitchFamily="34" charset="0"/>
                <a:ea typeface="Meiryo UI" panose="020B0604030504040204" pitchFamily="50" charset="-128"/>
                <a:cs typeface="Calibri" panose="020F0502020204030204" pitchFamily="34" charset="0"/>
              </a:rPr>
              <a:t>‒</a:t>
            </a:r>
            <a:r>
              <a:rPr kumimoji="1" lang="en-US" altLang="ja-JP"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12 months until arrival)</a:t>
            </a:r>
            <a:endParaRPr kumimoji="1" lang="ja-JP" altLang="en-US" sz="12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8" name="角丸四角形 26">
            <a:extLst>
              <a:ext uri="{FF2B5EF4-FFF2-40B4-BE49-F238E27FC236}">
                <a16:creationId xmlns:a16="http://schemas.microsoft.com/office/drawing/2014/main" id="{5744131E-68AB-8CAB-E0FC-4B98EAF242FF}"/>
              </a:ext>
            </a:extLst>
          </p:cNvPr>
          <p:cNvSpPr/>
          <p:nvPr/>
        </p:nvSpPr>
        <p:spPr>
          <a:xfrm>
            <a:off x="4221979" y="4461697"/>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wrap="none"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Training</a:t>
            </a:r>
            <a:endParaRPr kumimoji="1" lang="ja-JP" altLang="en-US"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9" name="角丸四角形 26">
            <a:extLst>
              <a:ext uri="{FF2B5EF4-FFF2-40B4-BE49-F238E27FC236}">
                <a16:creationId xmlns:a16="http://schemas.microsoft.com/office/drawing/2014/main" id="{85964EA9-B5CD-8502-FE6D-B5C928F3DBCD}"/>
              </a:ext>
            </a:extLst>
          </p:cNvPr>
          <p:cNvSpPr/>
          <p:nvPr/>
        </p:nvSpPr>
        <p:spPr>
          <a:xfrm>
            <a:off x="4220435" y="5316629"/>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wrap="none"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Training</a:t>
            </a:r>
            <a:endParaRPr kumimoji="1" lang="ja-JP" altLang="en-US"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0" name="角丸四角形 26">
            <a:extLst>
              <a:ext uri="{FF2B5EF4-FFF2-40B4-BE49-F238E27FC236}">
                <a16:creationId xmlns:a16="http://schemas.microsoft.com/office/drawing/2014/main" id="{EF2D68F9-C0C2-BCEA-BA61-FB83C3547005}"/>
              </a:ext>
            </a:extLst>
          </p:cNvPr>
          <p:cNvSpPr/>
          <p:nvPr/>
        </p:nvSpPr>
        <p:spPr>
          <a:xfrm>
            <a:off x="8909309" y="3537601"/>
            <a:ext cx="1009083" cy="226403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Certified care worker national exam</a:t>
            </a:r>
            <a:endParaRPr kumimoji="1" lang="ja-JP" altLang="en-US"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1" name="角丸四角形 26">
            <a:extLst>
              <a:ext uri="{FF2B5EF4-FFF2-40B4-BE49-F238E27FC236}">
                <a16:creationId xmlns:a16="http://schemas.microsoft.com/office/drawing/2014/main" id="{BDC0EE17-5D30-9D48-37AC-640C2437C274}"/>
              </a:ext>
            </a:extLst>
          </p:cNvPr>
          <p:cNvSpPr/>
          <p:nvPr/>
        </p:nvSpPr>
        <p:spPr>
          <a:xfrm>
            <a:off x="8911939" y="2498788"/>
            <a:ext cx="2073254" cy="825633"/>
          </a:xfrm>
          <a:prstGeom prst="homePlate">
            <a:avLst>
              <a:gd name="adj" fmla="val 42228"/>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effectLst/>
                <a:uLnTx/>
                <a:uFillTx/>
                <a:latin typeface="Arial" panose="020B0604020202020204" pitchFamily="34" charset="0"/>
                <a:ea typeface="Meiryo UI" panose="020B0604030504040204" pitchFamily="50" charset="-128"/>
                <a:cs typeface="Arial" panose="020B0604020202020204" pitchFamily="34" charset="0"/>
              </a:rPr>
              <a:t>Work without duration limit (</a:t>
            </a:r>
            <a:r>
              <a:rPr lang="en-US" altLang="ja-JP" sz="1400" dirty="0">
                <a:latin typeface="Arial" panose="020B0604020202020204" pitchFamily="34" charset="0"/>
                <a:cs typeface="Arial" panose="020B0604020202020204" pitchFamily="34" charset="0"/>
              </a:rPr>
              <a:t>nursing</a:t>
            </a:r>
            <a:r>
              <a:rPr kumimoji="1" lang="en-US" altLang="ja-JP" sz="1300" b="0" i="0" u="none" strike="noStrike" kern="0" cap="none" spc="0" normalizeH="0" baseline="0" noProof="0">
                <a:ln>
                  <a:noFill/>
                </a:ln>
                <a:effectLst/>
                <a:uLnTx/>
                <a:uFillTx/>
                <a:latin typeface="Arial" panose="020B0604020202020204" pitchFamily="34" charset="0"/>
                <a:ea typeface="Meiryo UI" panose="020B0604030504040204" pitchFamily="50" charset="-128"/>
                <a:cs typeface="Arial" panose="020B0604020202020204" pitchFamily="34" charset="0"/>
              </a:rPr>
              <a:t> care visa)</a:t>
            </a:r>
          </a:p>
        </p:txBody>
      </p:sp>
      <p:sp>
        <p:nvSpPr>
          <p:cNvPr id="62" name="角丸四角形 26">
            <a:extLst>
              <a:ext uri="{FF2B5EF4-FFF2-40B4-BE49-F238E27FC236}">
                <a16:creationId xmlns:a16="http://schemas.microsoft.com/office/drawing/2014/main" id="{A28140E7-5D71-BBF5-D223-27CBE4A92263}"/>
              </a:ext>
            </a:extLst>
          </p:cNvPr>
          <p:cNvSpPr/>
          <p:nvPr/>
        </p:nvSpPr>
        <p:spPr>
          <a:xfrm>
            <a:off x="10034887" y="3532083"/>
            <a:ext cx="950306" cy="2264031"/>
          </a:xfrm>
          <a:prstGeom prst="homePlate">
            <a:avLst>
              <a:gd name="adj" fmla="val 16443"/>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dirty="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Work without duration </a:t>
            </a:r>
            <a:r>
              <a:rPr kumimoji="1" lang="en-US" altLang="ja-JP" sz="13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limit (</a:t>
            </a:r>
            <a:r>
              <a:rPr lang="en-US" altLang="ja-JP" sz="1400" dirty="0">
                <a:latin typeface="Arial" panose="020B0604020202020204" pitchFamily="34" charset="0"/>
                <a:cs typeface="Arial" panose="020B0604020202020204" pitchFamily="34" charset="0"/>
              </a:rPr>
              <a:t>nursing</a:t>
            </a:r>
            <a:r>
              <a:rPr kumimoji="1" lang="en-US" altLang="ja-JP" sz="13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 care visa)</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800" b="0" i="0" u="none" strike="noStrike" kern="0" cap="none" spc="0" normalizeH="0" baseline="0" noProof="0" dirty="0">
                <a:ln>
                  <a:noFill/>
                </a:ln>
                <a:effectLst/>
                <a:uLnTx/>
                <a:uFillTx/>
                <a:latin typeface="Arial" panose="020B0604020202020204" pitchFamily="34" charset="0"/>
                <a:ea typeface="Meiryo UI" panose="020B0604030504040204" pitchFamily="50" charset="-128"/>
                <a:cs typeface="Arial" panose="020B0604020202020204" pitchFamily="34" charset="0"/>
              </a:rPr>
              <a:t>*EPA: Possible </a:t>
            </a:r>
            <a:r>
              <a:rPr kumimoji="1" lang="en-US" altLang="ja-JP" sz="800" b="0" i="0" u="none" strike="noStrike" kern="0" cap="none" spc="0" normalizeH="0" baseline="0" noProof="0" dirty="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to remain EPA</a:t>
            </a:r>
          </a:p>
        </p:txBody>
      </p:sp>
      <p:sp>
        <p:nvSpPr>
          <p:cNvPr id="66" name="角丸四角形 26">
            <a:extLst>
              <a:ext uri="{FF2B5EF4-FFF2-40B4-BE49-F238E27FC236}">
                <a16:creationId xmlns:a16="http://schemas.microsoft.com/office/drawing/2014/main" id="{2F0EA004-309B-F40B-61DD-3CD29AA115FB}"/>
              </a:ext>
            </a:extLst>
          </p:cNvPr>
          <p:cNvSpPr/>
          <p:nvPr/>
        </p:nvSpPr>
        <p:spPr>
          <a:xfrm>
            <a:off x="11098780" y="3165688"/>
            <a:ext cx="1093220" cy="307777"/>
          </a:xfrm>
          <a:prstGeom prst="roundRect">
            <a:avLst>
              <a:gd name="adj" fmla="val 0"/>
            </a:avLst>
          </a:prstGeom>
          <a:noFill/>
          <a:ln>
            <a:noFill/>
          </a:ln>
          <a:effectLst/>
        </p:spPr>
        <p:txBody>
          <a:bodyPr vert="horz" wrap="square" rtlCol="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1" i="0" u="none" strike="noStrike" kern="0" cap="none" spc="0" normalizeH="0" baseline="0" noProof="0">
                <a:ln>
                  <a:noFill/>
                </a:ln>
                <a:solidFill>
                  <a:srgbClr val="FF0000"/>
                </a:solidFill>
                <a:effectLst/>
                <a:uLnTx/>
                <a:uFillTx/>
                <a:latin typeface="Arial" panose="020B0604020202020204" pitchFamily="34" charset="0"/>
                <a:ea typeface="Meiryo UI" panose="020B0604030504040204" pitchFamily="50" charset="-128"/>
                <a:cs typeface="Arial" panose="020B0604020202020204" pitchFamily="34" charset="0"/>
              </a:rPr>
              <a:t>Increasing</a:t>
            </a:r>
            <a:endParaRPr kumimoji="1" lang="ja-JP" altLang="en-US" sz="1400" b="1" i="0" u="none" strike="noStrike" kern="0" cap="none" spc="0" normalizeH="0" baseline="0" noProof="0">
              <a:ln>
                <a:noFill/>
              </a:ln>
              <a:solidFill>
                <a:srgbClr val="FF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8" name="スライド番号プレースホルダー 2">
            <a:extLst>
              <a:ext uri="{FF2B5EF4-FFF2-40B4-BE49-F238E27FC236}">
                <a16:creationId xmlns:a16="http://schemas.microsoft.com/office/drawing/2014/main" id="{441135DD-FA72-7461-44E7-791F84F1590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6</a:t>
            </a:fld>
            <a:endParaRPr lang="ja-JP" altLang="en-US" sz="1500"/>
          </a:p>
        </p:txBody>
      </p:sp>
      <p:sp>
        <p:nvSpPr>
          <p:cNvPr id="5" name="矢印: 上 4">
            <a:extLst>
              <a:ext uri="{FF2B5EF4-FFF2-40B4-BE49-F238E27FC236}">
                <a16:creationId xmlns:a16="http://schemas.microsoft.com/office/drawing/2014/main" id="{7135FC8E-D932-217D-BA0F-2678C59AC7C9}"/>
              </a:ext>
            </a:extLst>
          </p:cNvPr>
          <p:cNvSpPr/>
          <p:nvPr/>
        </p:nvSpPr>
        <p:spPr>
          <a:xfrm>
            <a:off x="6291534" y="4201134"/>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65" name="正方形/長方形 64">
            <a:extLst>
              <a:ext uri="{FF2B5EF4-FFF2-40B4-BE49-F238E27FC236}">
                <a16:creationId xmlns:a16="http://schemas.microsoft.com/office/drawing/2014/main" id="{0692B0C5-DAF5-A08B-7FAA-B02C83F54D2C}"/>
              </a:ext>
            </a:extLst>
          </p:cNvPr>
          <p:cNvSpPr/>
          <p:nvPr/>
        </p:nvSpPr>
        <p:spPr>
          <a:xfrm>
            <a:off x="371475" y="2407041"/>
            <a:ext cx="10727305" cy="179409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9529F6D6-A0ED-DB0A-1CC3-A8FA45923435}"/>
              </a:ext>
            </a:extLst>
          </p:cNvPr>
          <p:cNvSpPr txBox="1"/>
          <p:nvPr/>
        </p:nvSpPr>
        <p:spPr>
          <a:xfrm>
            <a:off x="6915969" y="4159671"/>
            <a:ext cx="912283" cy="292388"/>
          </a:xfrm>
          <a:prstGeom prst="rect">
            <a:avLst/>
          </a:prstGeom>
          <a:noFill/>
        </p:spPr>
        <p:txBody>
          <a:bodyPr wrap="square">
            <a:spAutoFit/>
          </a:bodyPr>
          <a:lstStyle/>
          <a:p>
            <a:r>
              <a:rPr kumimoji="1" lang="ja-JP" altLang="en-US" sz="1300" kern="0" dirty="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kern="0" dirty="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¹</a:t>
            </a:r>
            <a:endParaRPr lang="ja-JP" altLang="en-US" sz="1300" dirty="0">
              <a:latin typeface="Arial" panose="020B0604020202020204" pitchFamily="34" charset="0"/>
              <a:cs typeface="Arial" panose="020B0604020202020204" pitchFamily="34" charset="0"/>
            </a:endParaRPr>
          </a:p>
        </p:txBody>
      </p:sp>
      <p:sp>
        <p:nvSpPr>
          <p:cNvPr id="9" name="矢印: 上 8">
            <a:extLst>
              <a:ext uri="{FF2B5EF4-FFF2-40B4-BE49-F238E27FC236}">
                <a16:creationId xmlns:a16="http://schemas.microsoft.com/office/drawing/2014/main" id="{EC06A62B-F459-F630-E4C8-1F729D55D581}"/>
              </a:ext>
            </a:extLst>
          </p:cNvPr>
          <p:cNvSpPr/>
          <p:nvPr/>
        </p:nvSpPr>
        <p:spPr>
          <a:xfrm rot="10800000">
            <a:off x="7246350" y="3394837"/>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2" name="テキスト プレースホルダー 17">
            <a:extLst>
              <a:ext uri="{FF2B5EF4-FFF2-40B4-BE49-F238E27FC236}">
                <a16:creationId xmlns:a16="http://schemas.microsoft.com/office/drawing/2014/main" id="{C990B180-3802-0F8D-DA4F-183CA19B5228}"/>
              </a:ext>
            </a:extLst>
          </p:cNvPr>
          <p:cNvSpPr txBox="1">
            <a:spLocks/>
          </p:cNvSpPr>
          <p:nvPr/>
        </p:nvSpPr>
        <p:spPr>
          <a:xfrm>
            <a:off x="371476" y="922039"/>
            <a:ext cx="11820524" cy="12326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600" dirty="0"/>
              <a:t>The process for working in the nursing care industry in Japan is clear, and you can start working in the nursing care industry immediately regardless of your residence visa. You will be treated the same as Japanese </a:t>
            </a:r>
            <a:r>
              <a:rPr lang="en-US" altLang="ja-JP" sz="1600" dirty="0" err="1"/>
              <a:t>workders</a:t>
            </a:r>
            <a:r>
              <a:rPr lang="en-US" altLang="ja-JP" sz="1600" dirty="0"/>
              <a:t>.</a:t>
            </a:r>
          </a:p>
          <a:p>
            <a:r>
              <a:rPr lang="en-US" altLang="ja-JP" sz="1600" dirty="0"/>
              <a:t>If you pass the National Certified Care Worker Examination, there will be no limit to your length of stay. You can build a long-term career with peace of mind.</a:t>
            </a:r>
            <a:endParaRPr lang="ja-JP" altLang="en-US" sz="1600" dirty="0"/>
          </a:p>
        </p:txBody>
      </p:sp>
      <p:sp>
        <p:nvSpPr>
          <p:cNvPr id="4" name="テキスト ボックス 3">
            <a:extLst>
              <a:ext uri="{FF2B5EF4-FFF2-40B4-BE49-F238E27FC236}">
                <a16:creationId xmlns:a16="http://schemas.microsoft.com/office/drawing/2014/main" id="{98EC7855-0399-CB9E-99D7-DDB270B8B4DE}"/>
              </a:ext>
            </a:extLst>
          </p:cNvPr>
          <p:cNvSpPr txBox="1"/>
          <p:nvPr/>
        </p:nvSpPr>
        <p:spPr>
          <a:xfrm>
            <a:off x="10354332" y="3102449"/>
            <a:ext cx="912283" cy="292388"/>
          </a:xfrm>
          <a:prstGeom prst="rect">
            <a:avLst/>
          </a:prstGeom>
          <a:noFill/>
        </p:spPr>
        <p:txBody>
          <a:bodyPr wrap="square">
            <a:spAutoFit/>
          </a:bodyPr>
          <a:lstStyle/>
          <a:p>
            <a:r>
              <a:rPr kumimoji="1" lang="ja-JP" altLang="en-US" sz="1300" kern="0" dirty="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*⁵</a:t>
            </a:r>
            <a:endParaRPr lang="ja-JP" altLang="en-US" sz="1300" dirty="0">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821F6470-B982-254F-32FA-14350511BD0C}"/>
              </a:ext>
            </a:extLst>
          </p:cNvPr>
          <p:cNvSpPr txBox="1"/>
          <p:nvPr/>
        </p:nvSpPr>
        <p:spPr>
          <a:xfrm>
            <a:off x="8442930" y="6114658"/>
            <a:ext cx="3563072" cy="415498"/>
          </a:xfrm>
          <a:prstGeom prst="rect">
            <a:avLst/>
          </a:prstGeom>
          <a:noFill/>
        </p:spPr>
        <p:txBody>
          <a:bodyPr wrap="square">
            <a:spAutoFit/>
          </a:bodyPr>
          <a:lstStyle/>
          <a:p>
            <a:pPr algn="just" defTabSz="457200" fontAlgn="base"/>
            <a:r>
              <a:rPr lang="en-US" altLang="ja-JP" sz="1050" dirty="0">
                <a:latin typeface="Arial" panose="020B0604020202020204" pitchFamily="34" charset="0"/>
                <a:ea typeface="Meiryo UI" panose="020B0604030504040204" pitchFamily="50" charset="-128"/>
                <a:cs typeface="Arial" panose="020B0604020202020204" pitchFamily="34" charset="0"/>
              </a:rPr>
              <a:t>*5 The “nursing care" visa status allows to bring family members with you.</a:t>
            </a:r>
          </a:p>
        </p:txBody>
      </p:sp>
    </p:spTree>
    <p:extLst>
      <p:ext uri="{BB962C8B-B14F-4D97-AF65-F5344CB8AC3E}">
        <p14:creationId xmlns:p14="http://schemas.microsoft.com/office/powerpoint/2010/main" val="3795076562"/>
      </p:ext>
    </p:extLst>
  </p:cSld>
  <p:clrMapOvr>
    <a:masterClrMapping/>
  </p:clrMapOvr>
</p:sld>
</file>

<file path=ppt/theme/theme1.xml><?xml version="1.0" encoding="utf-8"?>
<a:theme xmlns:a="http://schemas.openxmlformats.org/drawingml/2006/main" name="Office テーマ">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570617_TF34126823" id="{ED68F734-FACC-4E07-8434-11FC727AACA4}" vid="{A6704CFA-7031-4016-9F6D-4E0B96F7681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38925C87F7AF44EB9A0C2575584A491" ma:contentTypeVersion="14" ma:contentTypeDescription="新しいドキュメントを作成します。" ma:contentTypeScope="" ma:versionID="7c74638816ab4a7952a43269e8128ff7">
  <xsd:schema xmlns:xsd="http://www.w3.org/2001/XMLSchema" xmlns:xs="http://www.w3.org/2001/XMLSchema" xmlns:p="http://schemas.microsoft.com/office/2006/metadata/properties" xmlns:ns2="b499feaa-4dc5-4b9d-9757-f0e348c987c5" xmlns:ns3="a358dd13-f026-4fc5-b8ec-a72709660641" targetNamespace="http://schemas.microsoft.com/office/2006/metadata/properties" ma:root="true" ma:fieldsID="5816811b89d4ad095b6688bc0dcf9601" ns2:_="" ns3:_="">
    <xsd:import namespace="b499feaa-4dc5-4b9d-9757-f0e348c987c5"/>
    <xsd:import namespace="a358dd13-f026-4fc5-b8ec-a727096606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99feaa-4dc5-4b9d-9757-f0e348c98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079c317c-d538-4ed4-85e0-1d22358aeb3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58dd13-f026-4fc5-b8ec-a72709660641"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f7a86d8-6057-4003-916c-09053c002752}" ma:internalName="TaxCatchAll" ma:showField="CatchAllData" ma:web="a358dd13-f026-4fc5-b8ec-a72709660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99feaa-4dc5-4b9d-9757-f0e348c987c5">
      <Terms xmlns="http://schemas.microsoft.com/office/infopath/2007/PartnerControls"/>
    </lcf76f155ced4ddcb4097134ff3c332f>
    <TaxCatchAll xmlns="a358dd13-f026-4fc5-b8ec-a72709660641" xsi:nil="true"/>
  </documentManagement>
</p:properties>
</file>

<file path=customXml/itemProps1.xml><?xml version="1.0" encoding="utf-8"?>
<ds:datastoreItem xmlns:ds="http://schemas.openxmlformats.org/officeDocument/2006/customXml" ds:itemID="{B8189430-45EB-4469-8458-B5E9E5D397A3}"/>
</file>

<file path=customXml/itemProps2.xml><?xml version="1.0" encoding="utf-8"?>
<ds:datastoreItem xmlns:ds="http://schemas.openxmlformats.org/officeDocument/2006/customXml" ds:itemID="{B8239AD8-21C7-46AE-B8CF-A533AD1418D3}"/>
</file>

<file path=customXml/itemProps3.xml><?xml version="1.0" encoding="utf-8"?>
<ds:datastoreItem xmlns:ds="http://schemas.openxmlformats.org/officeDocument/2006/customXml" ds:itemID="{4D34C3D9-BFEF-46DA-9104-8BA4A8954813}"/>
</file>

<file path=docProps/app.xml><?xml version="1.0" encoding="utf-8"?>
<Properties xmlns="http://schemas.openxmlformats.org/officeDocument/2006/extended-properties" xmlns:vt="http://schemas.openxmlformats.org/officeDocument/2006/docPropsVTypes">
  <Template>クラシックで大胆なブロック式のプレゼンテーション</Template>
  <TotalTime>0</TotalTime>
  <Words>1630</Words>
  <Application>Microsoft Office PowerPoint</Application>
  <PresentationFormat>ワイド画面</PresentationFormat>
  <Paragraphs>217</Paragraphs>
  <Slides>7</Slides>
  <Notes>5</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7</vt:i4>
      </vt:variant>
    </vt:vector>
  </HeadingPairs>
  <TitlesOfParts>
    <vt:vector size="13" baseType="lpstr">
      <vt:lpstr>Meiryo UI</vt:lpstr>
      <vt:lpstr>Arial</vt:lpstr>
      <vt:lpstr>Calibri</vt:lpstr>
      <vt:lpstr>Calibri Light</vt:lpstr>
      <vt:lpstr>Wingdings</vt:lpstr>
      <vt:lpstr>Office テーマ</vt:lpstr>
      <vt:lpstr>PowerPoint プレゼンテーション</vt:lpstr>
      <vt:lpstr>Features of Nursing Care in Japan</vt:lpstr>
      <vt:lpstr>Nursing care work in Japan</vt:lpstr>
      <vt:lpstr>Scenes of  care  support</vt:lpstr>
      <vt:lpstr>Expanding your career in Japan</vt:lpstr>
      <vt:lpstr>Support system for living and working with peace of mind</vt:lpstr>
      <vt:lpstr>Status of residence and conditions / Step after entry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2025-04-04T11:39:36Z</dcterms:created>
  <dcterms:modified xsi:type="dcterms:W3CDTF">2025-04-04T11:40:18Z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0x010100938925C87F7AF44EB9A0C2575584A491</vt:lpwstr>
  </property>
</Properties>
</file>