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ags/tag6.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notesSlides/notesSlide3.xml" ContentType="application/vnd.openxmlformats-officedocument.presentationml.notesSlide+xml"/>
  <Override PartName="/ppt/tags/tag1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899" r:id="rId4"/>
    <p:sldMasterId id="2147483971" r:id="rId5"/>
    <p:sldMasterId id="2147483975" r:id="rId6"/>
  </p:sldMasterIdLst>
  <p:notesMasterIdLst>
    <p:notesMasterId r:id="rId21"/>
  </p:notesMasterIdLst>
  <p:handoutMasterIdLst>
    <p:handoutMasterId r:id="rId22"/>
  </p:handoutMasterIdLst>
  <p:sldIdLst>
    <p:sldId id="256" r:id="rId7"/>
    <p:sldId id="258" r:id="rId8"/>
    <p:sldId id="267" r:id="rId9"/>
    <p:sldId id="272" r:id="rId10"/>
    <p:sldId id="274" r:id="rId11"/>
    <p:sldId id="259" r:id="rId12"/>
    <p:sldId id="268" r:id="rId13"/>
    <p:sldId id="269" r:id="rId14"/>
    <p:sldId id="270" r:id="rId15"/>
    <p:sldId id="271" r:id="rId16"/>
    <p:sldId id="275" r:id="rId17"/>
    <p:sldId id="277" r:id="rId18"/>
    <p:sldId id="278" r:id="rId19"/>
    <p:sldId id="279" r:id="rId20"/>
  </p:sldIdLst>
  <p:sldSz cx="12192000" cy="6858000"/>
  <p:notesSz cx="6735763" cy="9866313"/>
  <p:custDataLst>
    <p:tags r:id="rId23"/>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20C311D-26EE-43CC-9B3D-DFB411EDB341}">
          <p14:sldIdLst>
            <p14:sldId id="256"/>
            <p14:sldId id="258"/>
            <p14:sldId id="267"/>
            <p14:sldId id="272"/>
            <p14:sldId id="274"/>
            <p14:sldId id="259"/>
            <p14:sldId id="268"/>
            <p14:sldId id="269"/>
            <p14:sldId id="270"/>
            <p14:sldId id="271"/>
            <p14:sldId id="275"/>
            <p14:sldId id="277"/>
            <p14:sldId id="278"/>
            <p14:sldId id="279"/>
          </p14:sldIdLst>
        </p14:section>
      </p14:sectionLst>
    </p:ext>
    <p:ext uri="{EFAFB233-063F-42B5-8137-9DF3F51BA10A}">
      <p15:sldGuideLst xmlns:p15="http://schemas.microsoft.com/office/powerpoint/2012/main">
        <p15:guide id="1" pos="3908" userDrawn="1">
          <p15:clr>
            <a:srgbClr val="A4A3A4"/>
          </p15:clr>
        </p15:guide>
        <p15:guide id="2" pos="3772"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FF00"/>
        </p14:laserClr>
      </p:ext>
      <p:ext uri="{2FDB2607-1784-4EEB-B798-7EB5836EED8A}">
        <p14:showMediaCtrls xmlns:p14="http://schemas.microsoft.com/office/powerpoint/2010/main" val="1"/>
      </p:ext>
    </p:extLst>
  </p:showPr>
  <p:clrMru>
    <a:srgbClr val="F5D7D0"/>
    <a:srgbClr val="E42600"/>
    <a:srgbClr val="FFCC99"/>
    <a:srgbClr val="0F1C50"/>
    <a:srgbClr val="EAEAEA"/>
    <a:srgbClr val="D7CFB2"/>
    <a:srgbClr val="7F7F7F"/>
    <a:srgbClr val="005B96"/>
    <a:srgbClr val="E1E7F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B85A2A-30FF-4131-B2FF-E7BFB50976E9}" v="5" dt="2026-07-01T04:31:09.27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20" autoAdjust="0"/>
    <p:restoredTop sz="96511" autoAdjust="0"/>
  </p:normalViewPr>
  <p:slideViewPr>
    <p:cSldViewPr snapToGrid="0">
      <p:cViewPr varScale="1">
        <p:scale>
          <a:sx n="107" d="100"/>
          <a:sy n="107" d="100"/>
        </p:scale>
        <p:origin x="906" y="102"/>
      </p:cViewPr>
      <p:guideLst>
        <p:guide pos="3908"/>
        <p:guide pos="3772"/>
        <p:guide orient="horz" pos="216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西 智也/Tomoya Nakanishi" userId="334c9889-88b9-4635-9ac4-689e8160bf30" providerId="ADAL" clId="{A8D60B0F-3E19-4964-8E5D-92475A7B6E9D}"/>
    <pc:docChg chg="undo redo custSel mod addSld delSld modSld modSection">
      <pc:chgData name="中西 智也/Tomoya Nakanishi" userId="334c9889-88b9-4635-9ac4-689e8160bf30" providerId="ADAL" clId="{A8D60B0F-3E19-4964-8E5D-92475A7B6E9D}" dt="2026-07-01T04:31:09.272" v="707"/>
      <pc:docMkLst>
        <pc:docMk/>
      </pc:docMkLst>
      <pc:sldChg chg="modSp mod">
        <pc:chgData name="中西 智也/Tomoya Nakanishi" userId="334c9889-88b9-4635-9ac4-689e8160bf30" providerId="ADAL" clId="{A8D60B0F-3E19-4964-8E5D-92475A7B6E9D}" dt="2026-06-22T06:52:32.997" v="488" actId="20577"/>
        <pc:sldMkLst>
          <pc:docMk/>
          <pc:sldMk cId="0" sldId="256"/>
        </pc:sldMkLst>
        <pc:graphicFrameChg chg="mod modGraphic">
          <ac:chgData name="中西 智也/Tomoya Nakanishi" userId="334c9889-88b9-4635-9ac4-689e8160bf30" providerId="ADAL" clId="{A8D60B0F-3E19-4964-8E5D-92475A7B6E9D}" dt="2026-06-22T06:52:32.997" v="488" actId="20577"/>
          <ac:graphicFrameMkLst>
            <pc:docMk/>
            <pc:sldMk cId="0" sldId="256"/>
            <ac:graphicFrameMk id="39" creationId="{3A5F8D9D-8000-0267-116F-D379A14F0D8C}"/>
          </ac:graphicFrameMkLst>
        </pc:graphicFrameChg>
      </pc:sldChg>
      <pc:sldChg chg="modSp mod">
        <pc:chgData name="中西 智也/Tomoya Nakanishi" userId="334c9889-88b9-4635-9ac4-689e8160bf30" providerId="ADAL" clId="{A8D60B0F-3E19-4964-8E5D-92475A7B6E9D}" dt="2026-07-01T04:29:35.030" v="695" actId="20577"/>
        <pc:sldMkLst>
          <pc:docMk/>
          <pc:sldMk cId="713102957" sldId="267"/>
        </pc:sldMkLst>
        <pc:spChg chg="mod">
          <ac:chgData name="中西 智也/Tomoya Nakanishi" userId="334c9889-88b9-4635-9ac4-689e8160bf30" providerId="ADAL" clId="{A8D60B0F-3E19-4964-8E5D-92475A7B6E9D}" dt="2026-07-01T04:29:35.030" v="695" actId="20577"/>
          <ac:spMkLst>
            <pc:docMk/>
            <pc:sldMk cId="713102957" sldId="267"/>
            <ac:spMk id="11" creationId="{74AEFFE2-9E6C-1F81-EEED-A72E827DEF6E}"/>
          </ac:spMkLst>
        </pc:spChg>
      </pc:sldChg>
      <pc:sldChg chg="modSp mod">
        <pc:chgData name="中西 智也/Tomoya Nakanishi" userId="334c9889-88b9-4635-9ac4-689e8160bf30" providerId="ADAL" clId="{A8D60B0F-3E19-4964-8E5D-92475A7B6E9D}" dt="2026-06-22T06:58:38.982" v="568" actId="20577"/>
        <pc:sldMkLst>
          <pc:docMk/>
          <pc:sldMk cId="2042694156" sldId="270"/>
        </pc:sldMkLst>
        <pc:spChg chg="mod">
          <ac:chgData name="中西 智也/Tomoya Nakanishi" userId="334c9889-88b9-4635-9ac4-689e8160bf30" providerId="ADAL" clId="{A8D60B0F-3E19-4964-8E5D-92475A7B6E9D}" dt="2026-06-22T06:58:38.982" v="568" actId="20577"/>
          <ac:spMkLst>
            <pc:docMk/>
            <pc:sldMk cId="2042694156" sldId="270"/>
            <ac:spMk id="8" creationId="{602DE66C-FBCA-BDC7-C291-8C14C894AD75}"/>
          </ac:spMkLst>
        </pc:spChg>
      </pc:sldChg>
      <pc:sldChg chg="modSp mod">
        <pc:chgData name="中西 智也/Tomoya Nakanishi" userId="334c9889-88b9-4635-9ac4-689e8160bf30" providerId="ADAL" clId="{A8D60B0F-3E19-4964-8E5D-92475A7B6E9D}" dt="2026-07-01T04:31:09.272" v="707"/>
        <pc:sldMkLst>
          <pc:docMk/>
          <pc:sldMk cId="3778436759" sldId="271"/>
        </pc:sldMkLst>
        <pc:graphicFrameChg chg="mod modGraphic">
          <ac:chgData name="中西 智也/Tomoya Nakanishi" userId="334c9889-88b9-4635-9ac4-689e8160bf30" providerId="ADAL" clId="{A8D60B0F-3E19-4964-8E5D-92475A7B6E9D}" dt="2026-07-01T04:31:09.272" v="707"/>
          <ac:graphicFrameMkLst>
            <pc:docMk/>
            <pc:sldMk cId="3778436759" sldId="271"/>
            <ac:graphicFrameMk id="8" creationId="{3819DC0D-0ED3-380B-D73D-F3368F1FAF69}"/>
          </ac:graphicFrameMkLst>
        </pc:graphicFrameChg>
      </pc:sldChg>
      <pc:sldChg chg="modSp mod">
        <pc:chgData name="中西 智也/Tomoya Nakanishi" userId="334c9889-88b9-4635-9ac4-689e8160bf30" providerId="ADAL" clId="{A8D60B0F-3E19-4964-8E5D-92475A7B6E9D}" dt="2026-07-01T04:30:03.305" v="697" actId="20577"/>
        <pc:sldMkLst>
          <pc:docMk/>
          <pc:sldMk cId="1827801048" sldId="275"/>
        </pc:sldMkLst>
        <pc:spChg chg="mod">
          <ac:chgData name="中西 智也/Tomoya Nakanishi" userId="334c9889-88b9-4635-9ac4-689e8160bf30" providerId="ADAL" clId="{A8D60B0F-3E19-4964-8E5D-92475A7B6E9D}" dt="2026-07-01T04:30:03.305" v="697" actId="20577"/>
          <ac:spMkLst>
            <pc:docMk/>
            <pc:sldMk cId="1827801048" sldId="275"/>
            <ac:spMk id="4" creationId="{8006E3B6-F271-AC50-0696-4DAFC8FBCF7D}"/>
          </ac:spMkLst>
        </pc:spChg>
        <pc:graphicFrameChg chg="modGraphic">
          <ac:chgData name="中西 智也/Tomoya Nakanishi" userId="334c9889-88b9-4635-9ac4-689e8160bf30" providerId="ADAL" clId="{A8D60B0F-3E19-4964-8E5D-92475A7B6E9D}" dt="2026-06-22T06:57:20.737" v="535" actId="20577"/>
          <ac:graphicFrameMkLst>
            <pc:docMk/>
            <pc:sldMk cId="1827801048" sldId="275"/>
            <ac:graphicFrameMk id="9" creationId="{6BC8D6C8-A8C5-5BA1-47AA-24C97A55B7B1}"/>
          </ac:graphicFrameMkLst>
        </pc:graphicFrameChg>
      </pc:sldChg>
      <pc:sldChg chg="addSp delSp modSp add mod">
        <pc:chgData name="中西 智也/Tomoya Nakanishi" userId="334c9889-88b9-4635-9ac4-689e8160bf30" providerId="ADAL" clId="{A8D60B0F-3E19-4964-8E5D-92475A7B6E9D}" dt="2026-06-23T06:22:08.446" v="601" actId="20577"/>
        <pc:sldMkLst>
          <pc:docMk/>
          <pc:sldMk cId="3429812198" sldId="279"/>
        </pc:sldMkLst>
        <pc:spChg chg="mod">
          <ac:chgData name="中西 智也/Tomoya Nakanishi" userId="334c9889-88b9-4635-9ac4-689e8160bf30" providerId="ADAL" clId="{A8D60B0F-3E19-4964-8E5D-92475A7B6E9D}" dt="2026-06-17T00:39:45.655" v="167" actId="20577"/>
          <ac:spMkLst>
            <pc:docMk/>
            <pc:sldMk cId="3429812198" sldId="279"/>
            <ac:spMk id="5" creationId="{AD9A7F89-A6C4-2606-1D8B-2E8ACF00B8ED}"/>
          </ac:spMkLst>
        </pc:spChg>
        <pc:spChg chg="add mod">
          <ac:chgData name="中西 智也/Tomoya Nakanishi" userId="334c9889-88b9-4635-9ac4-689e8160bf30" providerId="ADAL" clId="{A8D60B0F-3E19-4964-8E5D-92475A7B6E9D}" dt="2026-06-22T06:56:49.995" v="519" actId="1076"/>
          <ac:spMkLst>
            <pc:docMk/>
            <pc:sldMk cId="3429812198" sldId="279"/>
            <ac:spMk id="14" creationId="{07C22787-B4F5-CC37-53BC-2B1106F91BB7}"/>
          </ac:spMkLst>
        </pc:spChg>
        <pc:graphicFrameChg chg="add mod modGraphic">
          <ac:chgData name="中西 智也/Tomoya Nakanishi" userId="334c9889-88b9-4635-9ac4-689e8160bf30" providerId="ADAL" clId="{A8D60B0F-3E19-4964-8E5D-92475A7B6E9D}" dt="2026-06-23T06:22:08.446" v="601" actId="20577"/>
          <ac:graphicFrameMkLst>
            <pc:docMk/>
            <pc:sldMk cId="3429812198" sldId="279"/>
            <ac:graphicFrameMk id="11" creationId="{6D7AE802-0278-12A6-C243-EB516176F0DC}"/>
          </ac:graphicFrameMkLst>
        </pc:graphicFrameChg>
      </pc:sldChg>
    </pc:docChg>
  </pc:docChgLst>
  <pc:docChgLst>
    <pc:chgData name="大橋 慧子/Satoko Ohashi" userId="787cac91-e778-4fcf-8d70-86124b2381ab" providerId="ADAL" clId="{03230435-814A-4B8A-925C-29B020B4FDCB}"/>
    <pc:docChg chg="undo redo custSel modSld">
      <pc:chgData name="大橋 慧子/Satoko Ohashi" userId="787cac91-e778-4fcf-8d70-86124b2381ab" providerId="ADAL" clId="{03230435-814A-4B8A-925C-29B020B4FDCB}" dt="2026-06-22T10:17:54.306" v="4717" actId="14100"/>
      <pc:docMkLst>
        <pc:docMk/>
      </pc:docMkLst>
      <pc:sldChg chg="modSp mod">
        <pc:chgData name="大橋 慧子/Satoko Ohashi" userId="787cac91-e778-4fcf-8d70-86124b2381ab" providerId="ADAL" clId="{03230435-814A-4B8A-925C-29B020B4FDCB}" dt="2026-06-16T01:38:58.008" v="4593" actId="14100"/>
        <pc:sldMkLst>
          <pc:docMk/>
          <pc:sldMk cId="0" sldId="256"/>
        </pc:sldMkLst>
        <pc:spChg chg="mod">
          <ac:chgData name="大橋 慧子/Satoko Ohashi" userId="787cac91-e778-4fcf-8d70-86124b2381ab" providerId="ADAL" clId="{03230435-814A-4B8A-925C-29B020B4FDCB}" dt="2026-06-16T00:35:42.974" v="1855" actId="1076"/>
          <ac:spMkLst>
            <pc:docMk/>
            <pc:sldMk cId="0" sldId="256"/>
            <ac:spMk id="42" creationId="{8653ADC0-89F3-60B7-6170-4FA70A8157F7}"/>
          </ac:spMkLst>
        </pc:spChg>
        <pc:graphicFrameChg chg="mod modGraphic">
          <ac:chgData name="大橋 慧子/Satoko Ohashi" userId="787cac91-e778-4fcf-8d70-86124b2381ab" providerId="ADAL" clId="{03230435-814A-4B8A-925C-29B020B4FDCB}" dt="2026-06-16T01:38:58.008" v="4593" actId="14100"/>
          <ac:graphicFrameMkLst>
            <pc:docMk/>
            <pc:sldMk cId="0" sldId="256"/>
            <ac:graphicFrameMk id="39" creationId="{3A5F8D9D-8000-0267-116F-D379A14F0D8C}"/>
          </ac:graphicFrameMkLst>
        </pc:graphicFrameChg>
      </pc:sldChg>
      <pc:sldChg chg="modSp mod">
        <pc:chgData name="大橋 慧子/Satoko Ohashi" userId="787cac91-e778-4fcf-8d70-86124b2381ab" providerId="ADAL" clId="{03230435-814A-4B8A-925C-29B020B4FDCB}" dt="2026-06-16T01:21:48.011" v="4355" actId="6549"/>
        <pc:sldMkLst>
          <pc:docMk/>
          <pc:sldMk cId="0" sldId="258"/>
        </pc:sldMkLst>
        <pc:spChg chg="mod">
          <ac:chgData name="大橋 慧子/Satoko Ohashi" userId="787cac91-e778-4fcf-8d70-86124b2381ab" providerId="ADAL" clId="{03230435-814A-4B8A-925C-29B020B4FDCB}" dt="2026-06-16T01:21:48.011" v="4355" actId="6549"/>
          <ac:spMkLst>
            <pc:docMk/>
            <pc:sldMk cId="0" sldId="258"/>
            <ac:spMk id="10" creationId="{137D873C-C3AF-D14D-A68A-80D7A7EF470C}"/>
          </ac:spMkLst>
        </pc:spChg>
      </pc:sldChg>
      <pc:sldChg chg="modSp mod">
        <pc:chgData name="大橋 慧子/Satoko Ohashi" userId="787cac91-e778-4fcf-8d70-86124b2381ab" providerId="ADAL" clId="{03230435-814A-4B8A-925C-29B020B4FDCB}" dt="2026-06-16T02:58:13.791" v="4713"/>
        <pc:sldMkLst>
          <pc:docMk/>
          <pc:sldMk cId="0" sldId="259"/>
        </pc:sldMkLst>
        <pc:spChg chg="mod">
          <ac:chgData name="大橋 慧子/Satoko Ohashi" userId="787cac91-e778-4fcf-8d70-86124b2381ab" providerId="ADAL" clId="{03230435-814A-4B8A-925C-29B020B4FDCB}" dt="2026-06-16T02:28:20.365" v="4603" actId="6549"/>
          <ac:spMkLst>
            <pc:docMk/>
            <pc:sldMk cId="0" sldId="259"/>
            <ac:spMk id="19" creationId="{00000000-0000-0000-0000-000000000000}"/>
          </ac:spMkLst>
        </pc:spChg>
        <pc:graphicFrameChg chg="mod modGraphic">
          <ac:chgData name="大橋 慧子/Satoko Ohashi" userId="787cac91-e778-4fcf-8d70-86124b2381ab" providerId="ADAL" clId="{03230435-814A-4B8A-925C-29B020B4FDCB}" dt="2026-06-16T02:58:13.791" v="4713"/>
          <ac:graphicFrameMkLst>
            <pc:docMk/>
            <pc:sldMk cId="0" sldId="259"/>
            <ac:graphicFrameMk id="5" creationId="{1D0E41A5-86B7-DF91-E81A-4D094A637A3E}"/>
          </ac:graphicFrameMkLst>
        </pc:graphicFrameChg>
      </pc:sldChg>
      <pc:sldChg chg="modSp mod">
        <pc:chgData name="大橋 慧子/Satoko Ohashi" userId="787cac91-e778-4fcf-8d70-86124b2381ab" providerId="ADAL" clId="{03230435-814A-4B8A-925C-29B020B4FDCB}" dt="2026-06-22T10:17:54.306" v="4717" actId="14100"/>
        <pc:sldMkLst>
          <pc:docMk/>
          <pc:sldMk cId="713102957" sldId="267"/>
        </pc:sldMkLst>
        <pc:spChg chg="mod">
          <ac:chgData name="大橋 慧子/Satoko Ohashi" userId="787cac91-e778-4fcf-8d70-86124b2381ab" providerId="ADAL" clId="{03230435-814A-4B8A-925C-29B020B4FDCB}" dt="2026-06-22T10:17:54.306" v="4717" actId="14100"/>
          <ac:spMkLst>
            <pc:docMk/>
            <pc:sldMk cId="713102957" sldId="267"/>
            <ac:spMk id="11" creationId="{74AEFFE2-9E6C-1F81-EEED-A72E827DEF6E}"/>
          </ac:spMkLst>
        </pc:spChg>
      </pc:sldChg>
      <pc:sldChg chg="delSp modSp mod">
        <pc:chgData name="大橋 慧子/Satoko Ohashi" userId="787cac91-e778-4fcf-8d70-86124b2381ab" providerId="ADAL" clId="{03230435-814A-4B8A-925C-29B020B4FDCB}" dt="2026-06-16T02:29:16.130" v="4621" actId="20577"/>
        <pc:sldMkLst>
          <pc:docMk/>
          <pc:sldMk cId="182229117" sldId="268"/>
        </pc:sldMkLst>
        <pc:spChg chg="mod">
          <ac:chgData name="大橋 慧子/Satoko Ohashi" userId="787cac91-e778-4fcf-8d70-86124b2381ab" providerId="ADAL" clId="{03230435-814A-4B8A-925C-29B020B4FDCB}" dt="2026-06-16T00:45:34.671" v="2896" actId="1035"/>
          <ac:spMkLst>
            <pc:docMk/>
            <pc:sldMk cId="182229117" sldId="268"/>
            <ac:spMk id="4" creationId="{84095814-F979-C44C-5617-1F3CF8AB871B}"/>
          </ac:spMkLst>
        </pc:spChg>
        <pc:spChg chg="mod">
          <ac:chgData name="大橋 慧子/Satoko Ohashi" userId="787cac91-e778-4fcf-8d70-86124b2381ab" providerId="ADAL" clId="{03230435-814A-4B8A-925C-29B020B4FDCB}" dt="2026-06-16T01:24:38.501" v="4451" actId="20577"/>
          <ac:spMkLst>
            <pc:docMk/>
            <pc:sldMk cId="182229117" sldId="268"/>
            <ac:spMk id="5" creationId="{21E14053-3967-5C49-6323-6D2E9B35E764}"/>
          </ac:spMkLst>
        </pc:spChg>
        <pc:spChg chg="mod">
          <ac:chgData name="大橋 慧子/Satoko Ohashi" userId="787cac91-e778-4fcf-8d70-86124b2381ab" providerId="ADAL" clId="{03230435-814A-4B8A-925C-29B020B4FDCB}" dt="2026-06-16T00:41:57.265" v="2536" actId="20577"/>
          <ac:spMkLst>
            <pc:docMk/>
            <pc:sldMk cId="182229117" sldId="268"/>
            <ac:spMk id="12" creationId="{B0B6E989-2031-F482-CFAE-3C45A89C3E2F}"/>
          </ac:spMkLst>
        </pc:spChg>
        <pc:spChg chg="mod">
          <ac:chgData name="大橋 慧子/Satoko Ohashi" userId="787cac91-e778-4fcf-8d70-86124b2381ab" providerId="ADAL" clId="{03230435-814A-4B8A-925C-29B020B4FDCB}" dt="2026-06-16T01:24:52.357" v="4455" actId="20577"/>
          <ac:spMkLst>
            <pc:docMk/>
            <pc:sldMk cId="182229117" sldId="268"/>
            <ac:spMk id="14" creationId="{D7D1F088-4A78-CF77-3F7F-17A16FB3B8A4}"/>
          </ac:spMkLst>
        </pc:spChg>
        <pc:spChg chg="mod">
          <ac:chgData name="大橋 慧子/Satoko Ohashi" userId="787cac91-e778-4fcf-8d70-86124b2381ab" providerId="ADAL" clId="{03230435-814A-4B8A-925C-29B020B4FDCB}" dt="2026-06-15T23:26:12.136" v="173" actId="20577"/>
          <ac:spMkLst>
            <pc:docMk/>
            <pc:sldMk cId="182229117" sldId="268"/>
            <ac:spMk id="20" creationId="{40051075-20D7-F6F9-4EFC-ED7017A2829C}"/>
          </ac:spMkLst>
        </pc:spChg>
        <pc:spChg chg="mod">
          <ac:chgData name="大橋 慧子/Satoko Ohashi" userId="787cac91-e778-4fcf-8d70-86124b2381ab" providerId="ADAL" clId="{03230435-814A-4B8A-925C-29B020B4FDCB}" dt="2026-06-16T02:29:16.130" v="4621" actId="20577"/>
          <ac:spMkLst>
            <pc:docMk/>
            <pc:sldMk cId="182229117" sldId="268"/>
            <ac:spMk id="22" creationId="{BC09C264-0391-C2FD-154B-F041A61F69C7}"/>
          </ac:spMkLst>
        </pc:spChg>
        <pc:graphicFrameChg chg="mod modGraphic">
          <ac:chgData name="大橋 慧子/Satoko Ohashi" userId="787cac91-e778-4fcf-8d70-86124b2381ab" providerId="ADAL" clId="{03230435-814A-4B8A-925C-29B020B4FDCB}" dt="2026-06-16T00:45:34.671" v="2896" actId="1035"/>
          <ac:graphicFrameMkLst>
            <pc:docMk/>
            <pc:sldMk cId="182229117" sldId="268"/>
            <ac:graphicFrameMk id="18" creationId="{B88DA82F-B127-ED58-D969-A55AAE9F6589}"/>
          </ac:graphicFrameMkLst>
        </pc:graphicFrameChg>
      </pc:sldChg>
      <pc:sldChg chg="addSp modSp mod">
        <pc:chgData name="大橋 慧子/Satoko Ohashi" userId="787cac91-e778-4fcf-8d70-86124b2381ab" providerId="ADAL" clId="{03230435-814A-4B8A-925C-29B020B4FDCB}" dt="2026-06-16T02:34:13.188" v="4648" actId="20577"/>
        <pc:sldMkLst>
          <pc:docMk/>
          <pc:sldMk cId="2133837335" sldId="269"/>
        </pc:sldMkLst>
        <pc:spChg chg="add mod">
          <ac:chgData name="大橋 慧子/Satoko Ohashi" userId="787cac91-e778-4fcf-8d70-86124b2381ab" providerId="ADAL" clId="{03230435-814A-4B8A-925C-29B020B4FDCB}" dt="2026-06-16T01:26:26.297" v="4485" actId="20577"/>
          <ac:spMkLst>
            <pc:docMk/>
            <pc:sldMk cId="2133837335" sldId="269"/>
            <ac:spMk id="6" creationId="{85BDFD91-432F-0C15-E93C-F971435C10A5}"/>
          </ac:spMkLst>
        </pc:spChg>
        <pc:spChg chg="mod">
          <ac:chgData name="大橋 慧子/Satoko Ohashi" userId="787cac91-e778-4fcf-8d70-86124b2381ab" providerId="ADAL" clId="{03230435-814A-4B8A-925C-29B020B4FDCB}" dt="2026-06-16T01:26:11.970" v="4458" actId="1076"/>
          <ac:spMkLst>
            <pc:docMk/>
            <pc:sldMk cId="2133837335" sldId="269"/>
            <ac:spMk id="8" creationId="{587B5841-24D2-CF59-5BC5-5D940C2AE73B}"/>
          </ac:spMkLst>
        </pc:spChg>
        <pc:spChg chg="mod">
          <ac:chgData name="大橋 慧子/Satoko Ohashi" userId="787cac91-e778-4fcf-8d70-86124b2381ab" providerId="ADAL" clId="{03230435-814A-4B8A-925C-29B020B4FDCB}" dt="2026-06-16T02:34:13.188" v="4648" actId="20577"/>
          <ac:spMkLst>
            <pc:docMk/>
            <pc:sldMk cId="2133837335" sldId="269"/>
            <ac:spMk id="10" creationId="{39B58079-92E1-1A83-9677-E90A3626E38B}"/>
          </ac:spMkLst>
        </pc:spChg>
        <pc:spChg chg="mod">
          <ac:chgData name="大橋 慧子/Satoko Ohashi" userId="787cac91-e778-4fcf-8d70-86124b2381ab" providerId="ADAL" clId="{03230435-814A-4B8A-925C-29B020B4FDCB}" dt="2026-06-16T01:26:09.017" v="4457" actId="14100"/>
          <ac:spMkLst>
            <pc:docMk/>
            <pc:sldMk cId="2133837335" sldId="269"/>
            <ac:spMk id="14" creationId="{4095B9C3-C952-4524-1A2F-A3F8C696A1CA}"/>
          </ac:spMkLst>
        </pc:spChg>
        <pc:graphicFrameChg chg="mod">
          <ac:chgData name="大橋 慧子/Satoko Ohashi" userId="787cac91-e778-4fcf-8d70-86124b2381ab" providerId="ADAL" clId="{03230435-814A-4B8A-925C-29B020B4FDCB}" dt="2026-06-16T01:26:14.904" v="4459" actId="1076"/>
          <ac:graphicFrameMkLst>
            <pc:docMk/>
            <pc:sldMk cId="2133837335" sldId="269"/>
            <ac:graphicFrameMk id="12" creationId="{E31506D9-4741-EE73-EE1B-3E564E753900}"/>
          </ac:graphicFrameMkLst>
        </pc:graphicFrameChg>
      </pc:sldChg>
      <pc:sldChg chg="modSp mod">
        <pc:chgData name="大橋 慧子/Satoko Ohashi" userId="787cac91-e778-4fcf-8d70-86124b2381ab" providerId="ADAL" clId="{03230435-814A-4B8A-925C-29B020B4FDCB}" dt="2026-06-16T02:29:44.476" v="4625" actId="20577"/>
        <pc:sldMkLst>
          <pc:docMk/>
          <pc:sldMk cId="2042694156" sldId="270"/>
        </pc:sldMkLst>
        <pc:spChg chg="mod">
          <ac:chgData name="大橋 慧子/Satoko Ohashi" userId="787cac91-e778-4fcf-8d70-86124b2381ab" providerId="ADAL" clId="{03230435-814A-4B8A-925C-29B020B4FDCB}" dt="2026-06-16T02:29:44.476" v="4625" actId="20577"/>
          <ac:spMkLst>
            <pc:docMk/>
            <pc:sldMk cId="2042694156" sldId="270"/>
            <ac:spMk id="10" creationId="{874D78B4-711F-6B40-E870-BF155FD5CFB8}"/>
          </ac:spMkLst>
        </pc:spChg>
      </pc:sldChg>
      <pc:sldChg chg="modSp mod">
        <pc:chgData name="大橋 慧子/Satoko Ohashi" userId="787cac91-e778-4fcf-8d70-86124b2381ab" providerId="ADAL" clId="{03230435-814A-4B8A-925C-29B020B4FDCB}" dt="2026-06-16T02:29:53.997" v="4629" actId="20577"/>
        <pc:sldMkLst>
          <pc:docMk/>
          <pc:sldMk cId="3778436759" sldId="271"/>
        </pc:sldMkLst>
        <pc:spChg chg="mod">
          <ac:chgData name="大橋 慧子/Satoko Ohashi" userId="787cac91-e778-4fcf-8d70-86124b2381ab" providerId="ADAL" clId="{03230435-814A-4B8A-925C-29B020B4FDCB}" dt="2026-06-16T00:50:08.010" v="3277" actId="20577"/>
          <ac:spMkLst>
            <pc:docMk/>
            <pc:sldMk cId="3778436759" sldId="271"/>
            <ac:spMk id="4" creationId="{DF2418CE-E622-F0B4-138E-9F3C5F72BEFC}"/>
          </ac:spMkLst>
        </pc:spChg>
        <pc:spChg chg="mod">
          <ac:chgData name="大橋 慧子/Satoko Ohashi" userId="787cac91-e778-4fcf-8d70-86124b2381ab" providerId="ADAL" clId="{03230435-814A-4B8A-925C-29B020B4FDCB}" dt="2026-06-16T02:29:53.997" v="4629" actId="20577"/>
          <ac:spMkLst>
            <pc:docMk/>
            <pc:sldMk cId="3778436759" sldId="271"/>
            <ac:spMk id="10" creationId="{B10CDDE9-F14D-0801-5BDD-B17D1C0522F2}"/>
          </ac:spMkLst>
        </pc:spChg>
        <pc:graphicFrameChg chg="mod modGraphic">
          <ac:chgData name="大橋 慧子/Satoko Ohashi" userId="787cac91-e778-4fcf-8d70-86124b2381ab" providerId="ADAL" clId="{03230435-814A-4B8A-925C-29B020B4FDCB}" dt="2026-06-16T01:31:26.427" v="4509" actId="20577"/>
          <ac:graphicFrameMkLst>
            <pc:docMk/>
            <pc:sldMk cId="3778436759" sldId="271"/>
            <ac:graphicFrameMk id="8" creationId="{3819DC0D-0ED3-380B-D73D-F3368F1FAF69}"/>
          </ac:graphicFrameMkLst>
        </pc:graphicFrameChg>
      </pc:sldChg>
      <pc:sldChg chg="modSp mod">
        <pc:chgData name="大橋 慧子/Satoko Ohashi" userId="787cac91-e778-4fcf-8d70-86124b2381ab" providerId="ADAL" clId="{03230435-814A-4B8A-925C-29B020B4FDCB}" dt="2026-06-16T02:27:55.550" v="4596" actId="20577"/>
        <pc:sldMkLst>
          <pc:docMk/>
          <pc:sldMk cId="1272635043" sldId="272"/>
        </pc:sldMkLst>
        <pc:spChg chg="mod">
          <ac:chgData name="大橋 慧子/Satoko Ohashi" userId="787cac91-e778-4fcf-8d70-86124b2381ab" providerId="ADAL" clId="{03230435-814A-4B8A-925C-29B020B4FDCB}" dt="2026-06-16T02:27:55.550" v="4596" actId="20577"/>
          <ac:spMkLst>
            <pc:docMk/>
            <pc:sldMk cId="1272635043" sldId="272"/>
            <ac:spMk id="5" creationId="{B1BE4313-31B0-42EA-23A3-7D8B49B89D34}"/>
          </ac:spMkLst>
        </pc:spChg>
        <pc:spChg chg="mod">
          <ac:chgData name="大橋 慧子/Satoko Ohashi" userId="787cac91-e778-4fcf-8d70-86124b2381ab" providerId="ADAL" clId="{03230435-814A-4B8A-925C-29B020B4FDCB}" dt="2026-06-16T01:15:41.494" v="4221" actId="20577"/>
          <ac:spMkLst>
            <pc:docMk/>
            <pc:sldMk cId="1272635043" sldId="272"/>
            <ac:spMk id="17" creationId="{DB42F419-9733-37C1-45F8-889EEEF0E24F}"/>
          </ac:spMkLst>
        </pc:spChg>
        <pc:spChg chg="mod">
          <ac:chgData name="大橋 慧子/Satoko Ohashi" userId="787cac91-e778-4fcf-8d70-86124b2381ab" providerId="ADAL" clId="{03230435-814A-4B8A-925C-29B020B4FDCB}" dt="2026-06-16T01:15:50.655" v="4225" actId="5793"/>
          <ac:spMkLst>
            <pc:docMk/>
            <pc:sldMk cId="1272635043" sldId="272"/>
            <ac:spMk id="19" creationId="{7942DFA8-3C35-C648-99E8-FAF062E21354}"/>
          </ac:spMkLst>
        </pc:spChg>
      </pc:sldChg>
      <pc:sldChg chg="addSp modSp mod">
        <pc:chgData name="大橋 慧子/Satoko Ohashi" userId="787cac91-e778-4fcf-8d70-86124b2381ab" providerId="ADAL" clId="{03230435-814A-4B8A-925C-29B020B4FDCB}" dt="2026-06-16T02:28:26.405" v="4604" actId="6549"/>
        <pc:sldMkLst>
          <pc:docMk/>
          <pc:sldMk cId="0" sldId="274"/>
        </pc:sldMkLst>
        <pc:spChg chg="add mod">
          <ac:chgData name="大橋 慧子/Satoko Ohashi" userId="787cac91-e778-4fcf-8d70-86124b2381ab" providerId="ADAL" clId="{03230435-814A-4B8A-925C-29B020B4FDCB}" dt="2026-06-16T01:23:23.801" v="4390" actId="179"/>
          <ac:spMkLst>
            <pc:docMk/>
            <pc:sldMk cId="0" sldId="274"/>
            <ac:spMk id="8" creationId="{3F4EE1D4-398C-A3C4-056D-6AD6754933FA}"/>
          </ac:spMkLst>
        </pc:spChg>
        <pc:spChg chg="mod">
          <ac:chgData name="大橋 慧子/Satoko Ohashi" userId="787cac91-e778-4fcf-8d70-86124b2381ab" providerId="ADAL" clId="{03230435-814A-4B8A-925C-29B020B4FDCB}" dt="2026-06-16T01:23:44.547" v="4392" actId="6549"/>
          <ac:spMkLst>
            <pc:docMk/>
            <pc:sldMk cId="0" sldId="274"/>
            <ac:spMk id="9" creationId="{4D7B2A92-4ADE-055E-06F4-FD2771293C27}"/>
          </ac:spMkLst>
        </pc:spChg>
        <pc:spChg chg="add mod">
          <ac:chgData name="大橋 慧子/Satoko Ohashi" userId="787cac91-e778-4fcf-8d70-86124b2381ab" providerId="ADAL" clId="{03230435-814A-4B8A-925C-29B020B4FDCB}" dt="2026-06-16T01:23:00.084" v="4381" actId="1036"/>
          <ac:spMkLst>
            <pc:docMk/>
            <pc:sldMk cId="0" sldId="274"/>
            <ac:spMk id="10" creationId="{285BA7BA-4BED-4871-F835-24444A2E79A0}"/>
          </ac:spMkLst>
        </pc:spChg>
        <pc:spChg chg="mod">
          <ac:chgData name="大橋 慧子/Satoko Ohashi" userId="787cac91-e778-4fcf-8d70-86124b2381ab" providerId="ADAL" clId="{03230435-814A-4B8A-925C-29B020B4FDCB}" dt="2026-06-16T01:22:37.115" v="4356" actId="1076"/>
          <ac:spMkLst>
            <pc:docMk/>
            <pc:sldMk cId="0" sldId="274"/>
            <ac:spMk id="16" creationId="{2CCB692B-2135-3BBD-DCEE-36D9338170B7}"/>
          </ac:spMkLst>
        </pc:spChg>
        <pc:spChg chg="mod">
          <ac:chgData name="大橋 慧子/Satoko Ohashi" userId="787cac91-e778-4fcf-8d70-86124b2381ab" providerId="ADAL" clId="{03230435-814A-4B8A-925C-29B020B4FDCB}" dt="2026-06-16T01:23:07.379" v="4383" actId="1076"/>
          <ac:spMkLst>
            <pc:docMk/>
            <pc:sldMk cId="0" sldId="274"/>
            <ac:spMk id="18" creationId="{1DBEAFCB-BCA4-805B-9CB1-D6316601CA62}"/>
          </ac:spMkLst>
        </pc:spChg>
        <pc:spChg chg="mod">
          <ac:chgData name="大橋 慧子/Satoko Ohashi" userId="787cac91-e778-4fcf-8d70-86124b2381ab" providerId="ADAL" clId="{03230435-814A-4B8A-925C-29B020B4FDCB}" dt="2026-06-16T02:28:26.405" v="4604" actId="6549"/>
          <ac:spMkLst>
            <pc:docMk/>
            <pc:sldMk cId="0" sldId="274"/>
            <ac:spMk id="19" creationId="{00000000-0000-0000-0000-000000000000}"/>
          </ac:spMkLst>
        </pc:spChg>
        <pc:spChg chg="add mod">
          <ac:chgData name="大橋 慧子/Satoko Ohashi" userId="787cac91-e778-4fcf-8d70-86124b2381ab" providerId="ADAL" clId="{03230435-814A-4B8A-925C-29B020B4FDCB}" dt="2026-06-16T01:23:00.084" v="4381" actId="1036"/>
          <ac:spMkLst>
            <pc:docMk/>
            <pc:sldMk cId="0" sldId="274"/>
            <ac:spMk id="20" creationId="{B76CE285-0118-281F-18F6-7CABAAC35D03}"/>
          </ac:spMkLst>
        </pc:spChg>
        <pc:graphicFrameChg chg="modGraphic">
          <ac:chgData name="大橋 慧子/Satoko Ohashi" userId="787cac91-e778-4fcf-8d70-86124b2381ab" providerId="ADAL" clId="{03230435-814A-4B8A-925C-29B020B4FDCB}" dt="2026-06-16T01:21:16.075" v="4313" actId="20577"/>
          <ac:graphicFrameMkLst>
            <pc:docMk/>
            <pc:sldMk cId="0" sldId="274"/>
            <ac:graphicFrameMk id="13" creationId="{828E833B-8F21-F8CD-B19F-C04C3684CEC2}"/>
          </ac:graphicFrameMkLst>
        </pc:graphicFrameChg>
        <pc:picChg chg="add mod">
          <ac:chgData name="大橋 慧子/Satoko Ohashi" userId="787cac91-e778-4fcf-8d70-86124b2381ab" providerId="ADAL" clId="{03230435-814A-4B8A-925C-29B020B4FDCB}" dt="2026-06-16T01:23:00.084" v="4381" actId="1036"/>
          <ac:picMkLst>
            <pc:docMk/>
            <pc:sldMk cId="0" sldId="274"/>
            <ac:picMk id="7" creationId="{3A0E3E15-E8B8-4D5B-4CE9-F56E20061460}"/>
          </ac:picMkLst>
        </pc:picChg>
        <pc:picChg chg="add mod">
          <ac:chgData name="大橋 慧子/Satoko Ohashi" userId="787cac91-e778-4fcf-8d70-86124b2381ab" providerId="ADAL" clId="{03230435-814A-4B8A-925C-29B020B4FDCB}" dt="2026-06-16T01:23:00.084" v="4381" actId="1036"/>
          <ac:picMkLst>
            <pc:docMk/>
            <pc:sldMk cId="0" sldId="274"/>
            <ac:picMk id="15" creationId="{AE33C88D-C526-861B-BA71-65EC5592E3D6}"/>
          </ac:picMkLst>
        </pc:picChg>
        <pc:cxnChg chg="add mod">
          <ac:chgData name="大橋 慧子/Satoko Ohashi" userId="787cac91-e778-4fcf-8d70-86124b2381ab" providerId="ADAL" clId="{03230435-814A-4B8A-925C-29B020B4FDCB}" dt="2026-06-16T01:23:00.084" v="4381" actId="1036"/>
          <ac:cxnSpMkLst>
            <pc:docMk/>
            <pc:sldMk cId="0" sldId="274"/>
            <ac:cxnSpMk id="22" creationId="{A90E4C62-FC5E-70F9-0EB1-AB7EF62FA2C1}"/>
          </ac:cxnSpMkLst>
        </pc:cxnChg>
      </pc:sldChg>
      <pc:sldChg chg="modSp mod">
        <pc:chgData name="大橋 慧子/Satoko Ohashi" userId="787cac91-e778-4fcf-8d70-86124b2381ab" providerId="ADAL" clId="{03230435-814A-4B8A-925C-29B020B4FDCB}" dt="2026-06-16T02:34:27.940" v="4652" actId="20577"/>
        <pc:sldMkLst>
          <pc:docMk/>
          <pc:sldMk cId="1827801048" sldId="275"/>
        </pc:sldMkLst>
        <pc:spChg chg="mod">
          <ac:chgData name="大橋 慧子/Satoko Ohashi" userId="787cac91-e778-4fcf-8d70-86124b2381ab" providerId="ADAL" clId="{03230435-814A-4B8A-925C-29B020B4FDCB}" dt="2026-06-16T02:34:27.940" v="4652" actId="20577"/>
          <ac:spMkLst>
            <pc:docMk/>
            <pc:sldMk cId="1827801048" sldId="275"/>
            <ac:spMk id="8" creationId="{9F55DE5B-BB05-B801-3B15-359D57CE8CA5}"/>
          </ac:spMkLst>
        </pc:spChg>
      </pc:sldChg>
      <pc:sldChg chg="modSp mod">
        <pc:chgData name="大橋 慧子/Satoko Ohashi" userId="787cac91-e778-4fcf-8d70-86124b2381ab" providerId="ADAL" clId="{03230435-814A-4B8A-925C-29B020B4FDCB}" dt="2026-06-16T02:30:17.964" v="4633" actId="20577"/>
        <pc:sldMkLst>
          <pc:docMk/>
          <pc:sldMk cId="2304480799" sldId="277"/>
        </pc:sldMkLst>
        <pc:spChg chg="mod">
          <ac:chgData name="大橋 慧子/Satoko Ohashi" userId="787cac91-e778-4fcf-8d70-86124b2381ab" providerId="ADAL" clId="{03230435-814A-4B8A-925C-29B020B4FDCB}" dt="2026-06-16T01:34:10.977" v="4511"/>
          <ac:spMkLst>
            <pc:docMk/>
            <pc:sldMk cId="2304480799" sldId="277"/>
            <ac:spMk id="4" creationId="{DC04566B-71B9-374A-7EA6-975B9151CE5F}"/>
          </ac:spMkLst>
        </pc:spChg>
        <pc:spChg chg="mod">
          <ac:chgData name="大橋 慧子/Satoko Ohashi" userId="787cac91-e778-4fcf-8d70-86124b2381ab" providerId="ADAL" clId="{03230435-814A-4B8A-925C-29B020B4FDCB}" dt="2026-06-16T02:30:17.964" v="4633" actId="20577"/>
          <ac:spMkLst>
            <pc:docMk/>
            <pc:sldMk cId="2304480799" sldId="277"/>
            <ac:spMk id="8" creationId="{DF9B372B-55E1-6EF0-0A7E-DC165C1BF55E}"/>
          </ac:spMkLst>
        </pc:spChg>
        <pc:spChg chg="mod">
          <ac:chgData name="大橋 慧子/Satoko Ohashi" userId="787cac91-e778-4fcf-8d70-86124b2381ab" providerId="ADAL" clId="{03230435-814A-4B8A-925C-29B020B4FDCB}" dt="2026-06-16T01:34:23.739" v="4522" actId="1036"/>
          <ac:spMkLst>
            <pc:docMk/>
            <pc:sldMk cId="2304480799" sldId="277"/>
            <ac:spMk id="12" creationId="{781FD305-AE70-DA09-EBF4-87A24C0A89C2}"/>
          </ac:spMkLst>
        </pc:spChg>
        <pc:spChg chg="mod">
          <ac:chgData name="大橋 慧子/Satoko Ohashi" userId="787cac91-e778-4fcf-8d70-86124b2381ab" providerId="ADAL" clId="{03230435-814A-4B8A-925C-29B020B4FDCB}" dt="2026-06-16T01:34:23.739" v="4522" actId="1036"/>
          <ac:spMkLst>
            <pc:docMk/>
            <pc:sldMk cId="2304480799" sldId="277"/>
            <ac:spMk id="14" creationId="{CF9502B4-3257-010C-5CEE-7E7956789CC2}"/>
          </ac:spMkLst>
        </pc:spChg>
        <pc:spChg chg="mod">
          <ac:chgData name="大橋 慧子/Satoko Ohashi" userId="787cac91-e778-4fcf-8d70-86124b2381ab" providerId="ADAL" clId="{03230435-814A-4B8A-925C-29B020B4FDCB}" dt="2026-06-16T01:34:20.160" v="4512" actId="14100"/>
          <ac:spMkLst>
            <pc:docMk/>
            <pc:sldMk cId="2304480799" sldId="277"/>
            <ac:spMk id="16" creationId="{3BA24E77-DA05-3B67-F762-CA1425B1E36E}"/>
          </ac:spMkLst>
        </pc:spChg>
        <pc:spChg chg="mod">
          <ac:chgData name="大橋 慧子/Satoko Ohashi" userId="787cac91-e778-4fcf-8d70-86124b2381ab" providerId="ADAL" clId="{03230435-814A-4B8A-925C-29B020B4FDCB}" dt="2026-06-16T01:34:20.160" v="4512" actId="14100"/>
          <ac:spMkLst>
            <pc:docMk/>
            <pc:sldMk cId="2304480799" sldId="277"/>
            <ac:spMk id="18" creationId="{2E9308F3-C5F5-A578-B5E7-54DD6EAB1A7F}"/>
          </ac:spMkLst>
        </pc:spChg>
      </pc:sldChg>
      <pc:sldChg chg="addSp modSp mod">
        <pc:chgData name="大橋 慧子/Satoko Ohashi" userId="787cac91-e778-4fcf-8d70-86124b2381ab" providerId="ADAL" clId="{03230435-814A-4B8A-925C-29B020B4FDCB}" dt="2026-06-16T02:30:30.930" v="4639" actId="20577"/>
        <pc:sldMkLst>
          <pc:docMk/>
          <pc:sldMk cId="2461298519" sldId="278"/>
        </pc:sldMkLst>
        <pc:spChg chg="mod">
          <ac:chgData name="大橋 慧子/Satoko Ohashi" userId="787cac91-e778-4fcf-8d70-86124b2381ab" providerId="ADAL" clId="{03230435-814A-4B8A-925C-29B020B4FDCB}" dt="2026-06-16T02:30:30.930" v="4639" actId="20577"/>
          <ac:spMkLst>
            <pc:docMk/>
            <pc:sldMk cId="2461298519" sldId="278"/>
            <ac:spMk id="4" creationId="{EB8CE6BD-C77F-CAAC-2240-0D102F3BDD2E}"/>
          </ac:spMkLst>
        </pc:spChg>
        <pc:spChg chg="add mod">
          <ac:chgData name="大橋 慧子/Satoko Ohashi" userId="787cac91-e778-4fcf-8d70-86124b2381ab" providerId="ADAL" clId="{03230435-814A-4B8A-925C-29B020B4FDCB}" dt="2026-06-16T00:55:36.090" v="3595" actId="6549"/>
          <ac:spMkLst>
            <pc:docMk/>
            <pc:sldMk cId="2461298519" sldId="278"/>
            <ac:spMk id="6" creationId="{0375C59D-7ADE-51D2-CB0D-E6EDA89E45D3}"/>
          </ac:spMkLst>
        </pc:spChg>
        <pc:spChg chg="mod">
          <ac:chgData name="大橋 慧子/Satoko Ohashi" userId="787cac91-e778-4fcf-8d70-86124b2381ab" providerId="ADAL" clId="{03230435-814A-4B8A-925C-29B020B4FDCB}" dt="2026-06-16T00:54:24.722" v="3434" actId="1036"/>
          <ac:spMkLst>
            <pc:docMk/>
            <pc:sldMk cId="2461298519" sldId="278"/>
            <ac:spMk id="8" creationId="{5F817872-4844-245F-6AE0-6A25AB807F21}"/>
          </ac:spMkLst>
        </pc:spChg>
        <pc:spChg chg="add mod">
          <ac:chgData name="大橋 慧子/Satoko Ohashi" userId="787cac91-e778-4fcf-8d70-86124b2381ab" providerId="ADAL" clId="{03230435-814A-4B8A-925C-29B020B4FDCB}" dt="2026-06-16T00:55:25.792" v="3577" actId="20577"/>
          <ac:spMkLst>
            <pc:docMk/>
            <pc:sldMk cId="2461298519" sldId="278"/>
            <ac:spMk id="9" creationId="{A9D4F0CF-B9A1-3EC3-B032-F566455A1298}"/>
          </ac:spMkLst>
        </pc:spChg>
        <pc:spChg chg="mod">
          <ac:chgData name="大橋 慧子/Satoko Ohashi" userId="787cac91-e778-4fcf-8d70-86124b2381ab" providerId="ADAL" clId="{03230435-814A-4B8A-925C-29B020B4FDCB}" dt="2026-06-16T01:37:09.184" v="4539" actId="20577"/>
          <ac:spMkLst>
            <pc:docMk/>
            <pc:sldMk cId="2461298519" sldId="278"/>
            <ac:spMk id="10" creationId="{04B424BA-082B-EDFA-571D-BECABCD0C088}"/>
          </ac:spMkLst>
        </pc:spChg>
        <pc:spChg chg="add mod">
          <ac:chgData name="大橋 慧子/Satoko Ohashi" userId="787cac91-e778-4fcf-8d70-86124b2381ab" providerId="ADAL" clId="{03230435-814A-4B8A-925C-29B020B4FDCB}" dt="2026-06-16T00:57:27.295" v="4024" actId="20577"/>
          <ac:spMkLst>
            <pc:docMk/>
            <pc:sldMk cId="2461298519" sldId="278"/>
            <ac:spMk id="12" creationId="{26C5225D-2D1F-BA3C-F038-3AB0FE6639C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latin typeface="+mn-ea"/>
            </a:endParaRPr>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B7BDCB57-7B26-864A-85AB-1FE6E8A71097}" type="datetimeFigureOut">
              <a:rPr kumimoji="1" lang="ja-JP" altLang="en-US" smtClean="0">
                <a:latin typeface="+mn-ea"/>
              </a:rPr>
              <a:t>2026/7/1</a:t>
            </a:fld>
            <a:endParaRPr kumimoji="1" lang="ja-JP" altLang="en-US">
              <a:latin typeface="+mn-ea"/>
            </a:endParaRPr>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latin typeface="+mn-ea"/>
            </a:endParaRPr>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3741B73B-8F91-6845-8B45-1448A7A46D6E}" type="slidenum">
              <a:rPr kumimoji="1" lang="ja-JP" altLang="en-US" smtClean="0">
                <a:latin typeface="+mn-ea"/>
              </a:rPr>
              <a:t>‹#›</a:t>
            </a:fld>
            <a:endParaRPr kumimoji="1" lang="ja-JP" altLang="en-US">
              <a:latin typeface="+mn-ea"/>
            </a:endParaRPr>
          </a:p>
        </p:txBody>
      </p:sp>
    </p:spTree>
    <p:extLst>
      <p:ext uri="{BB962C8B-B14F-4D97-AF65-F5344CB8AC3E}">
        <p14:creationId xmlns:p14="http://schemas.microsoft.com/office/powerpoint/2010/main" val="177408550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187B8588-1665-0A4A-AD47-68FFFFC620D1}" type="datetimeFigureOut">
              <a:rPr kumimoji="1" lang="ja-JP" altLang="en-US" smtClean="0"/>
              <a:t>2026/7/1</a:t>
            </a:fld>
            <a:endParaRPr kumimoji="1" lang="ja-JP" altLang="en-US"/>
          </a:p>
        </p:txBody>
      </p:sp>
      <p:sp>
        <p:nvSpPr>
          <p:cNvPr id="4" name="スライド イメージ プレースホルダー 3"/>
          <p:cNvSpPr>
            <a:spLocks noGrp="1" noRot="1" noChangeAspect="1"/>
          </p:cNvSpPr>
          <p:nvPr>
            <p:ph type="sldImg" idx="2"/>
          </p:nvPr>
        </p:nvSpPr>
        <p:spPr>
          <a:xfrm>
            <a:off x="407988" y="679450"/>
            <a:ext cx="5919787"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194894"/>
            <a:ext cx="5388610" cy="499139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F9AAED7-EB68-B44B-A29A-E9CFE7A1147D}" type="slidenum">
              <a:rPr kumimoji="1" lang="ja-JP" altLang="en-US" smtClean="0"/>
              <a:t>‹#›</a:t>
            </a:fld>
            <a:endParaRPr kumimoji="1" lang="ja-JP" altLang="en-US"/>
          </a:p>
        </p:txBody>
      </p:sp>
    </p:spTree>
    <p:extLst>
      <p:ext uri="{BB962C8B-B14F-4D97-AF65-F5344CB8AC3E}">
        <p14:creationId xmlns:p14="http://schemas.microsoft.com/office/powerpoint/2010/main" val="2413940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ea"/>
        <a:ea typeface="+mn-ea"/>
        <a:cs typeface="+mn-cs"/>
      </a:defRPr>
    </a:lvl1pPr>
    <a:lvl2pPr marL="457200" algn="l" defTabSz="914400" rtl="0" eaLnBrk="1" latinLnBrk="0" hangingPunct="1">
      <a:defRPr kumimoji="1" sz="1200" kern="1200">
        <a:solidFill>
          <a:schemeClr val="tx1"/>
        </a:solidFill>
        <a:latin typeface="+mn-ea"/>
        <a:ea typeface="+mn-ea"/>
        <a:cs typeface="+mn-cs"/>
      </a:defRPr>
    </a:lvl2pPr>
    <a:lvl3pPr marL="914400" algn="l" defTabSz="914400" rtl="0" eaLnBrk="1" latinLnBrk="0" hangingPunct="1">
      <a:defRPr kumimoji="1" sz="1200" kern="1200">
        <a:solidFill>
          <a:schemeClr val="tx1"/>
        </a:solidFill>
        <a:latin typeface="+mn-ea"/>
        <a:ea typeface="+mn-ea"/>
        <a:cs typeface="+mn-cs"/>
      </a:defRPr>
    </a:lvl3pPr>
    <a:lvl4pPr marL="1371600" algn="l" defTabSz="914400" rtl="0" eaLnBrk="1" latinLnBrk="0" hangingPunct="1">
      <a:defRPr kumimoji="1" sz="1200" kern="1200">
        <a:solidFill>
          <a:schemeClr val="tx1"/>
        </a:solidFill>
        <a:latin typeface="+mn-ea"/>
        <a:ea typeface="+mn-ea"/>
        <a:cs typeface="+mn-cs"/>
      </a:defRPr>
    </a:lvl4pPr>
    <a:lvl5pPr marL="1828800" algn="l" defTabSz="914400" rtl="0" eaLnBrk="1" latinLnBrk="0" hangingPunct="1">
      <a:defRPr kumimoji="1" sz="1200" kern="1200">
        <a:solidFill>
          <a:schemeClr val="tx1"/>
        </a:solidFill>
        <a:latin typeface="+mn-ea"/>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txBody>
          <a:bodyPr/>
          <a:lstStyle/>
          <a:p>
            <a:endParaRPr lang="ja-JP" alt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txBody>
          <a:bodyPr/>
          <a:lstStyle/>
          <a:p>
            <a:endParaRPr lang="ja-JP" alt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887F3-8389-4334-7279-F9F716FC7E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49C37D-005D-DE3E-0212-53EB9A5D980A}"/>
              </a:ext>
            </a:extLst>
          </p:cNvPr>
          <p:cNvSpPr>
            <a:spLocks noGrp="1" noRot="1" noChangeAspect="1"/>
          </p:cNvSpPr>
          <p:nvPr>
            <p:ph type="sldImg"/>
          </p:nvPr>
        </p:nvSpPr>
        <p:spPr>
          <a:xfrm>
            <a:off x="407988" y="679450"/>
            <a:ext cx="5919787" cy="3330575"/>
          </a:xfrm>
        </p:spPr>
        <p:txBody>
          <a:bodyPr/>
          <a:lstStyle/>
          <a:p>
            <a:endParaRPr lang="ja-JP" altLang="en-US"/>
          </a:p>
        </p:txBody>
      </p:sp>
      <p:sp>
        <p:nvSpPr>
          <p:cNvPr id="3" name="Notes Placeholder 2">
            <a:extLst>
              <a:ext uri="{FF2B5EF4-FFF2-40B4-BE49-F238E27FC236}">
                <a16:creationId xmlns:a16="http://schemas.microsoft.com/office/drawing/2014/main" id="{5638B265-8418-A813-72A8-45A3B64C1F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5781E9-632F-FB53-8566-2F46C509EBA6}"/>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3316566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DC620-8D35-9171-FCE6-184E8BD914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8E932E-C797-807E-62FB-8CC232DA1A3E}"/>
              </a:ext>
            </a:extLst>
          </p:cNvPr>
          <p:cNvSpPr>
            <a:spLocks noGrp="1" noRot="1" noChangeAspect="1"/>
          </p:cNvSpPr>
          <p:nvPr>
            <p:ph type="sldImg"/>
          </p:nvPr>
        </p:nvSpPr>
        <p:spPr>
          <a:xfrm>
            <a:off x="407988" y="679450"/>
            <a:ext cx="5919787" cy="3330575"/>
          </a:xfrm>
        </p:spPr>
        <p:txBody>
          <a:bodyPr/>
          <a:lstStyle/>
          <a:p>
            <a:endParaRPr lang="ja-JP" altLang="en-US"/>
          </a:p>
        </p:txBody>
      </p:sp>
      <p:sp>
        <p:nvSpPr>
          <p:cNvPr id="3" name="Notes Placeholder 2">
            <a:extLst>
              <a:ext uri="{FF2B5EF4-FFF2-40B4-BE49-F238E27FC236}">
                <a16:creationId xmlns:a16="http://schemas.microsoft.com/office/drawing/2014/main" id="{EDC6DD54-3919-8DFE-69C6-FEF0FB6C45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C1A3C9-629F-C27C-363E-7CB63354E6A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1" lang="en-US" sz="1200" b="0" i="0" u="none" strike="noStrike" kern="1200" cap="none" spc="0" normalizeH="0" baseline="0" noProof="0">
                <a:ln>
                  <a:noFill/>
                </a:ln>
                <a:solidFill>
                  <a:srgbClr val="000000"/>
                </a:solidFill>
                <a:effectLst/>
                <a:uLnTx/>
                <a:uFillTx/>
                <a:latin typeface="Arial"/>
                <a:ea typeface="Meiryo UI"/>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en-US" sz="1200" b="0" i="0" u="none" strike="noStrike" kern="1200" cap="none" spc="0" normalizeH="0" baseline="0" noProof="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2350526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txBody>
          <a:bodyPr/>
          <a:lstStyle/>
          <a:p>
            <a:endParaRPr lang="ja-JP" alt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1" lang="en-US" sz="1200" b="0" i="0" u="none" strike="noStrike" kern="1200" cap="none" spc="0" normalizeH="0" baseline="0" noProof="0">
                <a:ln>
                  <a:noFill/>
                </a:ln>
                <a:solidFill>
                  <a:srgbClr val="000000"/>
                </a:solidFill>
                <a:effectLst/>
                <a:uLnTx/>
                <a:uFillTx/>
                <a:latin typeface="Arial"/>
                <a:ea typeface="Meiryo UI"/>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en-US" sz="1200" b="0" i="0" u="none" strike="noStrike" kern="1200" cap="none" spc="0" normalizeH="0" baseline="0" noProof="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txBody>
          <a:bodyPr/>
          <a:lstStyle/>
          <a:p>
            <a:endParaRPr lang="ja-JP" alt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8.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9.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10.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イノベーションカーブ">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3D1ABF7C-0E59-B030-ED1D-C599A4297DFD}"/>
              </a:ext>
            </a:extLst>
          </p:cNvPr>
          <p:cNvGraphicFramePr>
            <a:graphicFrameLocks/>
          </p:cNvGraphicFramePr>
          <p:nvPr userDrawn="1">
            <p:custDataLst>
              <p:tags r:id="rId1"/>
            </p:custDataLst>
            <p:extLst>
              <p:ext uri="{D42A27DB-BD31-4B8C-83A1-F6EECF244321}">
                <p14:modId xmlns:p14="http://schemas.microsoft.com/office/powerpoint/2010/main" val="18727658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3D1ABF7C-0E59-B030-ED1D-C599A4297DF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4">
            <a:extLst>
              <a:ext uri="{FF2B5EF4-FFF2-40B4-BE49-F238E27FC236}">
                <a16:creationId xmlns:a16="http://schemas.microsoft.com/office/drawing/2014/main" id="{8A354DEA-B50A-A178-0CBF-8C66A96C7FB5}"/>
              </a:ext>
            </a:extLst>
          </p:cNvPr>
          <p:cNvSpPr>
            <a:spLocks noGrp="1"/>
          </p:cNvSpPr>
          <p:nvPr>
            <p:ph type="title" hasCustomPrompt="1"/>
          </p:nvPr>
        </p:nvSpPr>
        <p:spPr>
          <a:xfrm>
            <a:off x="381600" y="2171700"/>
            <a:ext cx="4842000" cy="2438400"/>
          </a:xfrm>
          <a:prstGeom prst="rect">
            <a:avLst/>
          </a:prstGeom>
        </p:spPr>
        <p:txBody>
          <a:bodyPr vert="horz" anchor="b"/>
          <a:lstStyle>
            <a:lvl1pPr>
              <a:defRPr sz="4400" b="1"/>
            </a:lvl1pPr>
          </a:lstStyle>
          <a:p>
            <a:r>
              <a:rPr kumimoji="1" lang="en-US" altLang="ja-JP"/>
              <a:t>[</a:t>
            </a:r>
            <a:r>
              <a:rPr kumimoji="1" lang="ja-JP" altLang="en-US"/>
              <a:t>タイトル</a:t>
            </a:r>
            <a:r>
              <a:rPr kumimoji="1" lang="en-US" altLang="ja-JP"/>
              <a:t>]</a:t>
            </a:r>
            <a:endParaRPr kumimoji="1" lang="ja-JP" altLang="en-US"/>
          </a:p>
        </p:txBody>
      </p:sp>
      <p:sp>
        <p:nvSpPr>
          <p:cNvPr id="19" name="テキスト プレースホルダー 18">
            <a:extLst>
              <a:ext uri="{FF2B5EF4-FFF2-40B4-BE49-F238E27FC236}">
                <a16:creationId xmlns:a16="http://schemas.microsoft.com/office/drawing/2014/main" id="{62F0B2A5-6738-CDF3-0EDC-A5FAC523B8B8}"/>
              </a:ext>
            </a:extLst>
          </p:cNvPr>
          <p:cNvSpPr>
            <a:spLocks noGrp="1"/>
          </p:cNvSpPr>
          <p:nvPr>
            <p:ph type="body" sz="quarter" idx="10" hasCustomPrompt="1"/>
          </p:nvPr>
        </p:nvSpPr>
        <p:spPr>
          <a:xfrm>
            <a:off x="381000" y="1162050"/>
            <a:ext cx="4841875" cy="800100"/>
          </a:xfrm>
          <a:prstGeom prst="rect">
            <a:avLst/>
          </a:prstGeom>
        </p:spPr>
        <p:txBody>
          <a:bodyPr anchor="b"/>
          <a:lstStyle>
            <a:lvl1pPr>
              <a:defRPr>
                <a:solidFill>
                  <a:schemeClr val="accent1"/>
                </a:solidFill>
              </a:defRPr>
            </a:lvl1pPr>
            <a:lvl2pPr marL="609556" indent="0">
              <a:buNone/>
              <a:defRPr/>
            </a:lvl2pPr>
          </a:lstStyle>
          <a:p>
            <a:pPr lvl="0"/>
            <a:r>
              <a:rPr kumimoji="1" lang="ja-JP" altLang="en-US"/>
              <a:t>○○○○御中</a:t>
            </a:r>
          </a:p>
        </p:txBody>
      </p:sp>
      <p:sp>
        <p:nvSpPr>
          <p:cNvPr id="21" name="テキスト プレースホルダー 20">
            <a:extLst>
              <a:ext uri="{FF2B5EF4-FFF2-40B4-BE49-F238E27FC236}">
                <a16:creationId xmlns:a16="http://schemas.microsoft.com/office/drawing/2014/main" id="{AA15C18C-2CD8-8A6F-4F10-760C5A09DB79}"/>
              </a:ext>
            </a:extLst>
          </p:cNvPr>
          <p:cNvSpPr>
            <a:spLocks noGrp="1"/>
          </p:cNvSpPr>
          <p:nvPr>
            <p:ph type="body" sz="quarter" idx="11" hasCustomPrompt="1"/>
          </p:nvPr>
        </p:nvSpPr>
        <p:spPr>
          <a:xfrm>
            <a:off x="381000" y="5191125"/>
            <a:ext cx="4841875" cy="1143000"/>
          </a:xfrm>
          <a:prstGeom prst="rect">
            <a:avLst/>
          </a:prstGeom>
        </p:spPr>
        <p:txBody>
          <a:bodyPr anchor="b"/>
          <a:lstStyle>
            <a:lvl1pPr>
              <a:defRPr>
                <a:solidFill>
                  <a:schemeClr val="accent1"/>
                </a:solidFill>
              </a:defRPr>
            </a:lvl1pPr>
          </a:lstStyle>
          <a:p>
            <a:pPr lvl="0"/>
            <a:r>
              <a:rPr kumimoji="1" lang="en-US" altLang="ja-JP"/>
              <a:t>2024</a:t>
            </a:r>
            <a:r>
              <a:rPr kumimoji="1" lang="ja-JP" altLang="en-US"/>
              <a:t>年〇月〇日</a:t>
            </a:r>
            <a:endParaRPr kumimoji="1" lang="en-US" altLang="ja-JP"/>
          </a:p>
          <a:p>
            <a:pPr lvl="0"/>
            <a:r>
              <a:rPr kumimoji="1" lang="ja-JP" altLang="en-US"/>
              <a:t>株式会社</a:t>
            </a:r>
            <a:r>
              <a:rPr kumimoji="1" lang="en-US" altLang="ja-JP"/>
              <a:t>NTT</a:t>
            </a:r>
            <a:r>
              <a:rPr kumimoji="1" lang="ja-JP" altLang="en-US"/>
              <a:t>データ経営研究所</a:t>
            </a:r>
          </a:p>
          <a:p>
            <a:pPr lvl="0"/>
            <a:r>
              <a:rPr kumimoji="1" lang="ja-JP" altLang="en-US"/>
              <a:t>○○○○○○○○○○○○○○</a:t>
            </a:r>
          </a:p>
        </p:txBody>
      </p:sp>
    </p:spTree>
    <p:extLst>
      <p:ext uri="{BB962C8B-B14F-4D97-AF65-F5344CB8AC3E}">
        <p14:creationId xmlns:p14="http://schemas.microsoft.com/office/powerpoint/2010/main" val="167654094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イノベーションカーブ一部">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D115665A-FB99-81AD-25AD-BF0AF7E0B9CA}"/>
              </a:ext>
            </a:extLst>
          </p:cNvPr>
          <p:cNvGraphicFramePr>
            <a:graphicFrameLocks noChangeAspect="1"/>
          </p:cNvGraphicFramePr>
          <p:nvPr userDrawn="1">
            <p:custDataLst>
              <p:tags r:id="rId1"/>
            </p:custDataLst>
            <p:extLst>
              <p:ext uri="{D42A27DB-BD31-4B8C-83A1-F6EECF244321}">
                <p14:modId xmlns:p14="http://schemas.microsoft.com/office/powerpoint/2010/main" val="36325909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D115665A-FB99-81AD-25AD-BF0AF7E0B9C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テキスト プレースホルダー 6">
            <a:extLst>
              <a:ext uri="{FF2B5EF4-FFF2-40B4-BE49-F238E27FC236}">
                <a16:creationId xmlns:a16="http://schemas.microsoft.com/office/drawing/2014/main" id="{C2C070B2-9499-0BB6-29F4-690002F8C381}"/>
              </a:ext>
            </a:extLst>
          </p:cNvPr>
          <p:cNvSpPr>
            <a:spLocks noGrp="1"/>
          </p:cNvSpPr>
          <p:nvPr>
            <p:ph type="body" sz="quarter" idx="11" hasCustomPrompt="1"/>
          </p:nvPr>
        </p:nvSpPr>
        <p:spPr>
          <a:xfrm>
            <a:off x="371475" y="1512006"/>
            <a:ext cx="7185600" cy="802569"/>
          </a:xfrm>
          <a:prstGeom prst="rect">
            <a:avLst/>
          </a:prstGeom>
        </p:spPr>
        <p:txBody>
          <a:bodyPr lIns="0" tIns="46800" rIns="0" anchor="b"/>
          <a:lstStyle>
            <a:lvl1pPr>
              <a:lnSpc>
                <a:spcPct val="80000"/>
              </a:lnSpc>
              <a:defRPr sz="2000" b="0">
                <a:solidFill>
                  <a:schemeClr val="accent1"/>
                </a:solidFill>
              </a:defRPr>
            </a:lvl1pPr>
          </a:lstStyle>
          <a:p>
            <a:pPr lvl="0"/>
            <a:r>
              <a:rPr kumimoji="1" lang="ja-JP" altLang="en-US"/>
              <a:t>○○○○御中</a:t>
            </a:r>
          </a:p>
        </p:txBody>
      </p:sp>
      <p:sp>
        <p:nvSpPr>
          <p:cNvPr id="7" name="テキスト プレースホルダー 10">
            <a:extLst>
              <a:ext uri="{FF2B5EF4-FFF2-40B4-BE49-F238E27FC236}">
                <a16:creationId xmlns:a16="http://schemas.microsoft.com/office/drawing/2014/main" id="{009BF352-2699-13FB-9385-B1041D550802}"/>
              </a:ext>
            </a:extLst>
          </p:cNvPr>
          <p:cNvSpPr>
            <a:spLocks noGrp="1"/>
          </p:cNvSpPr>
          <p:nvPr>
            <p:ph type="body" sz="quarter" idx="13" hasCustomPrompt="1"/>
          </p:nvPr>
        </p:nvSpPr>
        <p:spPr>
          <a:xfrm>
            <a:off x="381600" y="5191200"/>
            <a:ext cx="7185600" cy="1119600"/>
          </a:xfrm>
          <a:prstGeom prst="rect">
            <a:avLst/>
          </a:prstGeom>
        </p:spPr>
        <p:txBody>
          <a:bodyPr lIns="0" tIns="46800" rIns="0" anchor="b"/>
          <a:lstStyle>
            <a:lvl1pPr>
              <a:defRPr>
                <a:solidFill>
                  <a:schemeClr val="accent1"/>
                </a:solidFill>
              </a:defRPr>
            </a:lvl1pPr>
            <a:lvl5pPr marL="2438216" indent="0">
              <a:buNone/>
              <a:defRPr/>
            </a:lvl5pPr>
          </a:lstStyle>
          <a:p>
            <a:pPr lvl="0"/>
            <a:r>
              <a:rPr kumimoji="1" lang="en-US" altLang="ja-JP"/>
              <a:t>2024</a:t>
            </a:r>
            <a:r>
              <a:rPr kumimoji="1" lang="ja-JP" altLang="en-US"/>
              <a:t>年〇月〇日</a:t>
            </a:r>
            <a:endParaRPr kumimoji="1" lang="en-US" altLang="ja-JP"/>
          </a:p>
          <a:p>
            <a:pPr lvl="0"/>
            <a:r>
              <a:rPr kumimoji="1" lang="ja-JP" altLang="en-US"/>
              <a:t>株式会社</a:t>
            </a:r>
            <a:r>
              <a:rPr kumimoji="1" lang="en-US" altLang="ja-JP"/>
              <a:t>NTT</a:t>
            </a:r>
            <a:r>
              <a:rPr kumimoji="1" lang="ja-JP" altLang="en-US"/>
              <a:t>データ経営研究所</a:t>
            </a:r>
          </a:p>
          <a:p>
            <a:pPr lvl="0"/>
            <a:r>
              <a:rPr kumimoji="1" lang="ja-JP" altLang="en-US"/>
              <a:t>○○○○○○○○○○○○○○</a:t>
            </a:r>
          </a:p>
        </p:txBody>
      </p:sp>
      <p:pic>
        <p:nvPicPr>
          <p:cNvPr id="3" name="Innovation Curve">
            <a:extLst>
              <a:ext uri="{FF2B5EF4-FFF2-40B4-BE49-F238E27FC236}">
                <a16:creationId xmlns:a16="http://schemas.microsoft.com/office/drawing/2014/main" id="{EAAB32FC-8847-D6EB-B4CF-97DB854F7966}"/>
              </a:ext>
              <a:ext uri="{C183D7F6-B498-43B3-948B-1728B52AA6E4}">
                <adec:decorative xmlns:adec="http://schemas.microsoft.com/office/drawing/2017/decorative" val="1"/>
              </a:ext>
            </a:extLst>
          </p:cNvPr>
          <p:cNvPicPr/>
          <p:nvPr userDrawn="1"/>
        </p:nvPicPr>
        <p:blipFill>
          <a:blip r:embed="rId5" cstate="email">
            <a:alphaModFix amt="20000"/>
            <a:extLst>
              <a:ext uri="{28A0092B-C50C-407E-A947-70E740481C1C}">
                <a14:useLocalDpi xmlns:a14="http://schemas.microsoft.com/office/drawing/2010/main"/>
              </a:ext>
            </a:extLst>
          </a:blip>
          <a:stretch>
            <a:fillRect/>
          </a:stretch>
        </p:blipFill>
        <p:spPr>
          <a:xfrm>
            <a:off x="7616952" y="0"/>
            <a:ext cx="4602549" cy="6876288"/>
          </a:xfrm>
          <a:prstGeom prst="rect">
            <a:avLst/>
          </a:prstGeom>
        </p:spPr>
      </p:pic>
      <p:sp>
        <p:nvSpPr>
          <p:cNvPr id="4" name="タイトル 3">
            <a:extLst>
              <a:ext uri="{FF2B5EF4-FFF2-40B4-BE49-F238E27FC236}">
                <a16:creationId xmlns:a16="http://schemas.microsoft.com/office/drawing/2014/main" id="{A0F147FD-4FF8-A199-C22E-199C5BB74C36}"/>
              </a:ext>
            </a:extLst>
          </p:cNvPr>
          <p:cNvSpPr>
            <a:spLocks noGrp="1"/>
          </p:cNvSpPr>
          <p:nvPr>
            <p:ph type="title" hasCustomPrompt="1"/>
          </p:nvPr>
        </p:nvSpPr>
        <p:spPr>
          <a:xfrm>
            <a:off x="381601" y="2314576"/>
            <a:ext cx="7235351" cy="2324100"/>
          </a:xfrm>
          <a:prstGeom prst="rect">
            <a:avLst/>
          </a:prstGeom>
        </p:spPr>
        <p:txBody>
          <a:bodyPr vert="horz" anchor="b"/>
          <a:lstStyle>
            <a:lvl1pPr>
              <a:defRPr sz="4400" b="1">
                <a:solidFill>
                  <a:schemeClr val="accent1"/>
                </a:solidFill>
              </a:defRPr>
            </a:lvl1pPr>
          </a:lstStyle>
          <a:p>
            <a:r>
              <a:rPr kumimoji="1" lang="en-US" altLang="ja-JP"/>
              <a:t>[</a:t>
            </a:r>
            <a:r>
              <a:rPr kumimoji="1" lang="ja-JP" altLang="en-US"/>
              <a:t>タイトル</a:t>
            </a:r>
            <a:r>
              <a:rPr kumimoji="1" lang="en-US" altLang="ja-JP"/>
              <a:t>]</a:t>
            </a:r>
            <a:endParaRPr kumimoji="1" lang="ja-JP" altLang="en-US"/>
          </a:p>
        </p:txBody>
      </p:sp>
    </p:spTree>
    <p:extLst>
      <p:ext uri="{BB962C8B-B14F-4D97-AF65-F5344CB8AC3E}">
        <p14:creationId xmlns:p14="http://schemas.microsoft.com/office/powerpoint/2010/main" val="668788872"/>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イノベーションカーブなし">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CB53B9EA-8768-63F2-A118-A06C55DB9E9D}"/>
              </a:ext>
            </a:extLst>
          </p:cNvPr>
          <p:cNvGraphicFramePr>
            <a:graphicFrameLocks/>
          </p:cNvGraphicFramePr>
          <p:nvPr userDrawn="1">
            <p:custDataLst>
              <p:tags r:id="rId1"/>
            </p:custDataLst>
            <p:extLst>
              <p:ext uri="{D42A27DB-BD31-4B8C-83A1-F6EECF244321}">
                <p14:modId xmlns:p14="http://schemas.microsoft.com/office/powerpoint/2010/main" val="14413677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CB53B9EA-8768-63F2-A118-A06C55DB9E9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テキスト プレースホルダー 10">
            <a:extLst>
              <a:ext uri="{FF2B5EF4-FFF2-40B4-BE49-F238E27FC236}">
                <a16:creationId xmlns:a16="http://schemas.microsoft.com/office/drawing/2014/main" id="{68E6879D-7AAE-B9F3-790D-BB85BE746EB6}"/>
              </a:ext>
            </a:extLst>
          </p:cNvPr>
          <p:cNvSpPr>
            <a:spLocks noGrp="1"/>
          </p:cNvSpPr>
          <p:nvPr>
            <p:ph type="body" sz="quarter" idx="13" hasCustomPrompt="1"/>
          </p:nvPr>
        </p:nvSpPr>
        <p:spPr>
          <a:xfrm>
            <a:off x="381600" y="5191200"/>
            <a:ext cx="11440800" cy="1119600"/>
          </a:xfrm>
          <a:prstGeom prst="rect">
            <a:avLst/>
          </a:prstGeom>
        </p:spPr>
        <p:txBody>
          <a:bodyPr lIns="0" tIns="46800" rIns="0" anchor="b"/>
          <a:lstStyle>
            <a:lvl1pPr>
              <a:defRPr>
                <a:solidFill>
                  <a:schemeClr val="accent1"/>
                </a:solidFill>
              </a:defRPr>
            </a:lvl1pPr>
            <a:lvl5pPr marL="2438216" indent="0">
              <a:buNone/>
              <a:defRPr/>
            </a:lvl5pPr>
          </a:lstStyle>
          <a:p>
            <a:pPr lvl="0"/>
            <a:r>
              <a:rPr kumimoji="1" lang="en-US" altLang="ja-JP"/>
              <a:t>2024</a:t>
            </a:r>
            <a:r>
              <a:rPr kumimoji="1" lang="ja-JP" altLang="en-US"/>
              <a:t>年〇月〇日</a:t>
            </a:r>
            <a:endParaRPr kumimoji="1" lang="en-US" altLang="ja-JP"/>
          </a:p>
          <a:p>
            <a:pPr lvl="0"/>
            <a:r>
              <a:rPr kumimoji="1" lang="ja-JP" altLang="en-US"/>
              <a:t>株式会社</a:t>
            </a:r>
            <a:r>
              <a:rPr kumimoji="1" lang="en-US" altLang="ja-JP"/>
              <a:t>NTT</a:t>
            </a:r>
            <a:r>
              <a:rPr kumimoji="1" lang="ja-JP" altLang="en-US"/>
              <a:t>データ経営研究所</a:t>
            </a:r>
          </a:p>
          <a:p>
            <a:pPr lvl="0"/>
            <a:r>
              <a:rPr kumimoji="1" lang="ja-JP" altLang="en-US"/>
              <a:t>○○○○○○○○○○○○○○</a:t>
            </a:r>
          </a:p>
        </p:txBody>
      </p:sp>
      <p:sp>
        <p:nvSpPr>
          <p:cNvPr id="3" name="タイトル 2">
            <a:extLst>
              <a:ext uri="{FF2B5EF4-FFF2-40B4-BE49-F238E27FC236}">
                <a16:creationId xmlns:a16="http://schemas.microsoft.com/office/drawing/2014/main" id="{7F6789CD-6EF5-F21F-1EFB-57C8A45C3712}"/>
              </a:ext>
            </a:extLst>
          </p:cNvPr>
          <p:cNvSpPr>
            <a:spLocks noGrp="1"/>
          </p:cNvSpPr>
          <p:nvPr>
            <p:ph type="title" hasCustomPrompt="1"/>
          </p:nvPr>
        </p:nvSpPr>
        <p:spPr>
          <a:xfrm>
            <a:off x="381599" y="2246400"/>
            <a:ext cx="11438925" cy="1562400"/>
          </a:xfrm>
          <a:prstGeom prst="rect">
            <a:avLst/>
          </a:prstGeom>
        </p:spPr>
        <p:txBody>
          <a:bodyPr vert="horz" anchor="b"/>
          <a:lstStyle>
            <a:lvl1pPr>
              <a:defRPr sz="4400" b="1">
                <a:solidFill>
                  <a:schemeClr val="accent1"/>
                </a:solidFill>
              </a:defRPr>
            </a:lvl1pPr>
          </a:lstStyle>
          <a:p>
            <a:r>
              <a:rPr kumimoji="1" lang="en-US" altLang="ja-JP"/>
              <a:t>[</a:t>
            </a:r>
            <a:r>
              <a:rPr kumimoji="1" lang="ja-JP" altLang="en-US"/>
              <a:t>タイトル</a:t>
            </a:r>
            <a:r>
              <a:rPr kumimoji="1" lang="en-US" altLang="ja-JP"/>
              <a:t>]</a:t>
            </a:r>
            <a:endParaRPr kumimoji="1" lang="ja-JP" altLang="en-US"/>
          </a:p>
        </p:txBody>
      </p:sp>
      <p:sp>
        <p:nvSpPr>
          <p:cNvPr id="18" name="テキスト プレースホルダー 17">
            <a:extLst>
              <a:ext uri="{FF2B5EF4-FFF2-40B4-BE49-F238E27FC236}">
                <a16:creationId xmlns:a16="http://schemas.microsoft.com/office/drawing/2014/main" id="{D7B2FF9D-EF86-A07F-167E-B58C05324B89}"/>
              </a:ext>
            </a:extLst>
          </p:cNvPr>
          <p:cNvSpPr>
            <a:spLocks noGrp="1"/>
          </p:cNvSpPr>
          <p:nvPr>
            <p:ph type="body" sz="quarter" idx="14" hasCustomPrompt="1"/>
          </p:nvPr>
        </p:nvSpPr>
        <p:spPr>
          <a:xfrm>
            <a:off x="371475" y="1438275"/>
            <a:ext cx="11450638" cy="808038"/>
          </a:xfrm>
          <a:prstGeom prst="rect">
            <a:avLst/>
          </a:prstGeom>
        </p:spPr>
        <p:txBody>
          <a:bodyPr anchor="b"/>
          <a:lstStyle>
            <a:lvl1pPr>
              <a:defRPr>
                <a:solidFill>
                  <a:schemeClr val="accent1"/>
                </a:solidFill>
              </a:defRPr>
            </a:lvl1pPr>
          </a:lstStyle>
          <a:p>
            <a:pPr lvl="0"/>
            <a:r>
              <a:rPr kumimoji="1" lang="ja-JP" altLang="en-US"/>
              <a:t>○○○○御中</a:t>
            </a:r>
          </a:p>
        </p:txBody>
      </p:sp>
    </p:spTree>
    <p:extLst>
      <p:ext uri="{BB962C8B-B14F-4D97-AF65-F5344CB8AC3E}">
        <p14:creationId xmlns:p14="http://schemas.microsoft.com/office/powerpoint/2010/main" val="665905678"/>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7B998BF-99D5-EE1C-A7E8-9AFFCA4FD512}"/>
              </a:ext>
            </a:extLst>
          </p:cNvPr>
          <p:cNvSpPr>
            <a:spLocks noGrp="1"/>
          </p:cNvSpPr>
          <p:nvPr>
            <p:ph type="sldNum" sz="quarter" idx="10"/>
          </p:nvPr>
        </p:nvSpPr>
        <p:spPr/>
        <p:txBody>
          <a:bodyPr/>
          <a:lstStyle/>
          <a:p>
            <a:fld id="{A00255F8-D391-463D-BCDA-2FEE0988B664}" type="slidenum">
              <a:rPr kumimoji="1" lang="ja-JP" altLang="en-US" smtClean="0"/>
              <a:t>‹#›</a:t>
            </a:fld>
            <a:endParaRPr kumimoji="1" lang="ja-JP" altLang="en-US"/>
          </a:p>
        </p:txBody>
      </p:sp>
    </p:spTree>
    <p:extLst>
      <p:ext uri="{BB962C8B-B14F-4D97-AF65-F5344CB8AC3E}">
        <p14:creationId xmlns:p14="http://schemas.microsoft.com/office/powerpoint/2010/main" val="290549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とリード＆コンテンツ">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noChangeAspect="1"/>
          </p:cNvGraphicFramePr>
          <p:nvPr userDrawn="1">
            <p:custDataLst>
              <p:tags r:id="rId1"/>
            </p:custDataLst>
            <p:extLst>
              <p:ext uri="{D42A27DB-BD31-4B8C-83A1-F6EECF244321}">
                <p14:modId xmlns:p14="http://schemas.microsoft.com/office/powerpoint/2010/main" val="2016393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p:txBody>
          <a:bodyPr vert="horz"/>
          <a:lstStyle>
            <a:lvl1pPr>
              <a:defRPr/>
            </a:lvl1pPr>
          </a:lstStyle>
          <a:p>
            <a:r>
              <a:rPr kumimoji="1" lang="en-US" altLang="ja-JP"/>
              <a:t>[</a:t>
            </a:r>
            <a:r>
              <a:rPr kumimoji="1" lang="ja-JP" altLang="en-US"/>
              <a:t>タイトル</a:t>
            </a:r>
            <a:r>
              <a:rPr kumimoji="1" lang="en-US" altLang="ja-JP"/>
              <a:t>]</a:t>
            </a:r>
            <a:endParaRPr kumimoji="1" lang="ja-JP" altLang="en-US"/>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71475" y="889000"/>
            <a:ext cx="11449050" cy="791519"/>
          </a:xfrm>
          <a:prstGeom prst="rect">
            <a:avLst/>
          </a:prstGeom>
        </p:spPr>
        <p:txBody>
          <a:bodyPr/>
          <a:lstStyle/>
          <a:p>
            <a:pPr lvl="0"/>
            <a:r>
              <a:rPr kumimoji="1" lang="en-US" altLang="ja-JP"/>
              <a:t>[</a:t>
            </a:r>
            <a:r>
              <a:rPr kumimoji="1" lang="ja-JP" altLang="en-US"/>
              <a:t>サブタイトル</a:t>
            </a:r>
            <a:r>
              <a:rPr kumimoji="1" lang="en-US" altLang="ja-JP"/>
              <a:t>]</a:t>
            </a:r>
            <a:endParaRPr kumimoji="1" lang="ja-JP" altLang="en-US"/>
          </a:p>
        </p:txBody>
      </p:sp>
      <p:sp>
        <p:nvSpPr>
          <p:cNvPr id="19" name="コンテンツ プレースホルダー 18">
            <a:extLst>
              <a:ext uri="{FF2B5EF4-FFF2-40B4-BE49-F238E27FC236}">
                <a16:creationId xmlns:a16="http://schemas.microsoft.com/office/drawing/2014/main" id="{1016124B-0876-D997-5CCF-68F82C295848}"/>
              </a:ext>
            </a:extLst>
          </p:cNvPr>
          <p:cNvSpPr>
            <a:spLocks noGrp="1"/>
          </p:cNvSpPr>
          <p:nvPr>
            <p:ph sz="quarter" idx="11"/>
          </p:nvPr>
        </p:nvSpPr>
        <p:spPr>
          <a:xfrm>
            <a:off x="371475" y="1791730"/>
            <a:ext cx="11449050" cy="443603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99290230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1コンテンツ">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4EEA79CC-B2A2-901C-4374-FF251AD4EAFD}"/>
              </a:ext>
            </a:extLst>
          </p:cNvPr>
          <p:cNvGraphicFramePr>
            <a:graphicFrameLocks noChangeAspect="1"/>
          </p:cNvGraphicFramePr>
          <p:nvPr userDrawn="1">
            <p:custDataLst>
              <p:tags r:id="rId1"/>
            </p:custDataLst>
            <p:extLst>
              <p:ext uri="{D42A27DB-BD31-4B8C-83A1-F6EECF244321}">
                <p14:modId xmlns:p14="http://schemas.microsoft.com/office/powerpoint/2010/main" val="151153339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4EEA79CC-B2A2-901C-4374-FF251AD4EAF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コンテンツ プレースホルダー 4">
            <a:extLst>
              <a:ext uri="{FF2B5EF4-FFF2-40B4-BE49-F238E27FC236}">
                <a16:creationId xmlns:a16="http://schemas.microsoft.com/office/drawing/2014/main" id="{65165EBE-CE9B-A551-474B-E2D5D257B0E4}"/>
              </a:ext>
            </a:extLst>
          </p:cNvPr>
          <p:cNvSpPr>
            <a:spLocks noGrp="1"/>
          </p:cNvSpPr>
          <p:nvPr>
            <p:ph sz="quarter" idx="10"/>
          </p:nvPr>
        </p:nvSpPr>
        <p:spPr>
          <a:xfrm>
            <a:off x="371474" y="1038386"/>
            <a:ext cx="11448000" cy="5196814"/>
          </a:xfrm>
          <a:prstGeom prst="rect">
            <a:avLst/>
          </a:prstGeom>
        </p:spPr>
        <p:txBody>
          <a:bodyPr tIns="0" bIns="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
        <p:nvSpPr>
          <p:cNvPr id="3" name="タイトル 2">
            <a:extLst>
              <a:ext uri="{FF2B5EF4-FFF2-40B4-BE49-F238E27FC236}">
                <a16:creationId xmlns:a16="http://schemas.microsoft.com/office/drawing/2014/main" id="{B959F80C-E6CF-8D0D-466C-F7E20FAF15A2}"/>
              </a:ext>
            </a:extLst>
          </p:cNvPr>
          <p:cNvSpPr>
            <a:spLocks noGrp="1"/>
          </p:cNvSpPr>
          <p:nvPr>
            <p:ph type="title" hasCustomPrompt="1"/>
          </p:nvPr>
        </p:nvSpPr>
        <p:spPr/>
        <p:txBody>
          <a:bodyPr vert="horz"/>
          <a:lstStyle/>
          <a:p>
            <a:r>
              <a:rPr kumimoji="1" lang="en-US" altLang="ja-JP"/>
              <a:t>[</a:t>
            </a:r>
            <a:r>
              <a:rPr kumimoji="1" lang="ja-JP" altLang="en-US"/>
              <a:t>タイトル</a:t>
            </a:r>
            <a:r>
              <a:rPr kumimoji="1" lang="en-US" altLang="ja-JP"/>
              <a:t>]</a:t>
            </a:r>
            <a:endParaRPr kumimoji="1" lang="ja-JP" altLang="en-US"/>
          </a:p>
        </p:txBody>
      </p:sp>
    </p:spTree>
    <p:extLst>
      <p:ext uri="{BB962C8B-B14F-4D97-AF65-F5344CB8AC3E}">
        <p14:creationId xmlns:p14="http://schemas.microsoft.com/office/powerpoint/2010/main" val="3281028714"/>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noChangeAspect="1"/>
          </p:cNvGraphicFramePr>
          <p:nvPr userDrawn="1">
            <p:custDataLst>
              <p:tags r:id="rId1"/>
            </p:custDataLst>
            <p:extLst>
              <p:ext uri="{D42A27DB-BD31-4B8C-83A1-F6EECF244321}">
                <p14:modId xmlns:p14="http://schemas.microsoft.com/office/powerpoint/2010/main" val="34192796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p:txBody>
          <a:bodyPr vert="horz"/>
          <a:lstStyle/>
          <a:p>
            <a:r>
              <a:rPr kumimoji="1" lang="en-US" altLang="ja-JP"/>
              <a:t>[</a:t>
            </a:r>
            <a:r>
              <a:rPr kumimoji="1" lang="ja-JP" altLang="en-US"/>
              <a:t>タイトル</a:t>
            </a:r>
            <a:r>
              <a:rPr kumimoji="1" lang="en-US" altLang="ja-JP"/>
              <a:t>]</a:t>
            </a:r>
            <a:endParaRPr kumimoji="1" lang="ja-JP" altLang="en-US"/>
          </a:p>
        </p:txBody>
      </p:sp>
    </p:spTree>
    <p:extLst>
      <p:ext uri="{BB962C8B-B14F-4D97-AF65-F5344CB8AC3E}">
        <p14:creationId xmlns:p14="http://schemas.microsoft.com/office/powerpoint/2010/main" val="308251914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白紙（フッター有）">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21C562A-25AB-8415-C9E5-F862FADD5F01}"/>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Tree>
    <p:extLst>
      <p:ext uri="{BB962C8B-B14F-4D97-AF65-F5344CB8AC3E}">
        <p14:creationId xmlns:p14="http://schemas.microsoft.com/office/powerpoint/2010/main" val="356136318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6618932"/>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tags" Target="../tags/tag6.xml"/><Relationship Id="rId1" Type="http://schemas.openxmlformats.org/officeDocument/2006/relationships/theme" Target="../theme/theme2.xml"/><Relationship Id="rId4" Type="http://schemas.openxmlformats.org/officeDocument/2006/relationships/image" Target="../media/image1.emf"/></Relationships>
</file>

<file path=ppt/slideMasters/_rels/slideMaster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slideLayout" Target="../slideLayouts/slideLayout7.xml"/><Relationship Id="rId7" Type="http://schemas.openxmlformats.org/officeDocument/2006/relationships/tags" Target="../tags/tag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3.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D76F8AA8-48BC-EF7A-EEB5-054644689E24}"/>
              </a:ext>
            </a:extLst>
          </p:cNvPr>
          <p:cNvGraphicFramePr>
            <a:graphicFrameLocks/>
          </p:cNvGraphicFramePr>
          <p:nvPr userDrawn="1">
            <p:custDataLst>
              <p:tags r:id="rId6"/>
            </p:custDataLst>
            <p:extLst>
              <p:ext uri="{D42A27DB-BD31-4B8C-83A1-F6EECF244321}">
                <p14:modId xmlns:p14="http://schemas.microsoft.com/office/powerpoint/2010/main" val="6321723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554" imgH="551" progId="TCLayout.ActiveDocument.1">
                  <p:embed/>
                </p:oleObj>
              </mc:Choice>
              <mc:Fallback>
                <p:oleObj name="think-cellスライド" r:id="rId7" imgW="554" imgH="551" progId="TCLayout.ActiveDocument.1">
                  <p:embed/>
                  <p:pic>
                    <p:nvPicPr>
                      <p:cNvPr id="2" name="think-cell data - do not delete" hidden="1">
                        <a:extLst>
                          <a:ext uri="{FF2B5EF4-FFF2-40B4-BE49-F238E27FC236}">
                            <a16:creationId xmlns:a16="http://schemas.microsoft.com/office/drawing/2014/main" id="{D76F8AA8-48BC-EF7A-EEB5-054644689E24}"/>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903117392"/>
      </p:ext>
    </p:extLst>
  </p:cSld>
  <p:clrMap bg1="lt1" tx1="dk1" bg2="lt2" tx2="dk2" accent1="accent1" accent2="accent2" accent3="accent3" accent4="accent4" accent5="accent5" accent6="accent6" hlink="hlink" folHlink="folHlink"/>
  <p:sldLayoutIdLst>
    <p:sldLayoutId id="2147484009" r:id="rId1"/>
    <p:sldLayoutId id="2147483931" r:id="rId2"/>
    <p:sldLayoutId id="2147483932" r:id="rId3"/>
    <p:sldLayoutId id="2147484027" r:id="rId4"/>
  </p:sldLayoutIdLst>
  <p:hf hdr="0" dt="0"/>
  <p:txStyles>
    <p:titleStyle>
      <a:lvl1pPr algn="l" defTabSz="609555" rtl="0" eaLnBrk="1" fontAlgn="base" hangingPunct="1">
        <a:spcBef>
          <a:spcPct val="0"/>
        </a:spcBef>
        <a:spcAft>
          <a:spcPct val="0"/>
        </a:spcAft>
        <a:defRPr kumimoji="1" sz="2000" b="0" i="0" kern="1200" spc="0" baseline="0">
          <a:solidFill>
            <a:schemeClr val="accent1"/>
          </a:solidFill>
          <a:latin typeface="+mn-ea"/>
          <a:ea typeface="+mn-ea"/>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609555" rtl="0" eaLnBrk="1" fontAlgn="base" hangingPunct="1">
        <a:spcBef>
          <a:spcPct val="20000"/>
        </a:spcBef>
        <a:spcAft>
          <a:spcPct val="0"/>
        </a:spcAft>
        <a:buFont typeface="Arial" pitchFamily="34" charset="0"/>
        <a:buNone/>
        <a:defRPr kumimoji="1" sz="2000" kern="1200">
          <a:solidFill>
            <a:schemeClr val="tx1"/>
          </a:solidFill>
          <a:latin typeface="+mn-ea"/>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25E9F447-64EF-06AC-BC8E-1FC1E3917BA2}"/>
              </a:ext>
            </a:extLst>
          </p:cNvPr>
          <p:cNvGraphicFramePr>
            <a:graphicFrameLocks/>
          </p:cNvGraphicFramePr>
          <p:nvPr userDrawn="1">
            <p:custDataLst>
              <p:tags r:id="rId2"/>
            </p:custDataLst>
            <p:extLst>
              <p:ext uri="{D42A27DB-BD31-4B8C-83A1-F6EECF244321}">
                <p14:modId xmlns:p14="http://schemas.microsoft.com/office/powerpoint/2010/main" val="42901192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3" name="think-cell data - do not delete" hidden="1">
                        <a:extLst>
                          <a:ext uri="{FF2B5EF4-FFF2-40B4-BE49-F238E27FC236}">
                            <a16:creationId xmlns:a16="http://schemas.microsoft.com/office/drawing/2014/main" id="{25E9F447-64EF-06AC-BC8E-1FC1E3917BA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428608009"/>
      </p:ext>
    </p:extLst>
  </p:cSld>
  <p:clrMap bg1="lt1" tx1="dk1" bg2="lt2" tx2="dk2" accent1="accent1" accent2="accent2" accent3="accent3" accent4="accent4" accent5="accent5" accent6="accent6" hlink="hlink" folHlink="folHlink"/>
  <p:hf hdr="0" dt="0"/>
  <p:txStyles>
    <p:titleStyle>
      <a:lvl1pPr algn="l" defTabSz="609555" rtl="0" eaLnBrk="1" fontAlgn="base" hangingPunct="1">
        <a:spcBef>
          <a:spcPct val="0"/>
        </a:spcBef>
        <a:spcAft>
          <a:spcPct val="0"/>
        </a:spcAft>
        <a:defRPr kumimoji="1" sz="9600" b="1" i="0" kern="1200" spc="200" baseline="0">
          <a:solidFill>
            <a:schemeClr val="accent2"/>
          </a:solidFill>
          <a:latin typeface="+mj-ea"/>
          <a:ea typeface="+mj-ea"/>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609555" rtl="0" eaLnBrk="1" fontAlgn="base" hangingPunct="1">
        <a:spcBef>
          <a:spcPct val="20000"/>
        </a:spcBef>
        <a:spcAft>
          <a:spcPct val="0"/>
        </a:spcAft>
        <a:buFont typeface="Arial" pitchFamily="34" charset="0"/>
        <a:buNone/>
        <a:defRPr kumimoji="1" sz="1800" kern="1200">
          <a:solidFill>
            <a:schemeClr val="tx1"/>
          </a:solidFill>
          <a:latin typeface="+mn-ea"/>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FE3C403-934D-054E-2070-A23108C2321C}"/>
              </a:ext>
            </a:extLst>
          </p:cNvPr>
          <p:cNvGraphicFramePr>
            <a:graphicFrameLocks/>
          </p:cNvGraphicFramePr>
          <p:nvPr userDrawn="1">
            <p:custDataLst>
              <p:tags r:id="rId7"/>
            </p:custDataLst>
            <p:extLst>
              <p:ext uri="{D42A27DB-BD31-4B8C-83A1-F6EECF244321}">
                <p14:modId xmlns:p14="http://schemas.microsoft.com/office/powerpoint/2010/main" val="40015157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8" imgW="554" imgH="551" progId="TCLayout.ActiveDocument.1">
                  <p:embed/>
                </p:oleObj>
              </mc:Choice>
              <mc:Fallback>
                <p:oleObj name="think-cellスライド" r:id="rId8" imgW="554" imgH="551" progId="TCLayout.ActiveDocument.1">
                  <p:embed/>
                  <p:pic>
                    <p:nvPicPr>
                      <p:cNvPr id="5" name="think-cell data - do not delete" hidden="1">
                        <a:extLst>
                          <a:ext uri="{FF2B5EF4-FFF2-40B4-BE49-F238E27FC236}">
                            <a16:creationId xmlns:a16="http://schemas.microsoft.com/office/drawing/2014/main" id="{CFE3C403-934D-054E-2070-A23108C2321C}"/>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a:extLst>
              <a:ext uri="{FF2B5EF4-FFF2-40B4-BE49-F238E27FC236}">
                <a16:creationId xmlns:a16="http://schemas.microsoft.com/office/drawing/2014/main" id="{B037A440-03F7-DC4B-BD06-698F971DD4B7}"/>
              </a:ext>
            </a:extLst>
          </p:cNvPr>
          <p:cNvSpPr>
            <a:spLocks noGrp="1"/>
          </p:cNvSpPr>
          <p:nvPr>
            <p:ph type="title"/>
          </p:nvPr>
        </p:nvSpPr>
        <p:spPr>
          <a:xfrm>
            <a:off x="370799" y="333375"/>
            <a:ext cx="11449725" cy="412538"/>
          </a:xfrm>
          <a:prstGeom prst="rect">
            <a:avLst/>
          </a:prstGeom>
        </p:spPr>
        <p:txBody>
          <a:bodyPr vert="horz" lIns="0" tIns="0" rIns="0" bIns="0" rtlCol="0" anchor="t" anchorCtr="0">
            <a:noAutofit/>
          </a:bodyPr>
          <a:lstStyle/>
          <a:p>
            <a:r>
              <a:rPr kumimoji="1" lang="ja-JP" altLang="en-US"/>
              <a:t>マスター タイトルの書式設定</a:t>
            </a:r>
          </a:p>
        </p:txBody>
      </p:sp>
    </p:spTree>
    <p:extLst>
      <p:ext uri="{BB962C8B-B14F-4D97-AF65-F5344CB8AC3E}">
        <p14:creationId xmlns:p14="http://schemas.microsoft.com/office/powerpoint/2010/main" val="697237"/>
      </p:ext>
    </p:extLst>
  </p:cSld>
  <p:clrMap bg1="lt1" tx1="dk1" bg2="lt2" tx2="dk2" accent1="accent1" accent2="accent2" accent3="accent3" accent4="accent4" accent5="accent5" accent6="accent6" hlink="hlink" folHlink="folHlink"/>
  <p:sldLayoutIdLst>
    <p:sldLayoutId id="2147483977" r:id="rId1"/>
    <p:sldLayoutId id="2147484026" r:id="rId2"/>
    <p:sldLayoutId id="2147483976" r:id="rId3"/>
    <p:sldLayoutId id="2147483982" r:id="rId4"/>
    <p:sldLayoutId id="2147483981" r:id="rId5"/>
  </p:sldLayoutIdLst>
  <p:hf hdr="0" dt="0"/>
  <p:txStyles>
    <p:titleStyle>
      <a:lvl1pPr algn="l" defTabSz="609555" rtl="0" eaLnBrk="1" fontAlgn="base" hangingPunct="1">
        <a:spcBef>
          <a:spcPct val="0"/>
        </a:spcBef>
        <a:spcAft>
          <a:spcPct val="0"/>
        </a:spcAft>
        <a:defRPr kumimoji="1" sz="2400" b="1" i="0" kern="1200" spc="0" baseline="0">
          <a:solidFill>
            <a:schemeClr val="accent1"/>
          </a:solidFill>
          <a:latin typeface="+mj-ea"/>
          <a:ea typeface="+mj-ea"/>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288000"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11.x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12.x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13.x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1"/>
            <a:ext cx="12192000" cy="1057523"/>
          </a:xfrm>
          <a:prstGeom prst="rect">
            <a:avLst/>
          </a:prstGeom>
          <a:solidFill>
            <a:srgbClr val="0070C0"/>
          </a:solidFill>
          <a:ln w="12700">
            <a:solidFill>
              <a:schemeClr val="accent3"/>
            </a:solidFill>
            <a:prstDash val="solid"/>
          </a:ln>
        </p:spPr>
        <p:txBody>
          <a:bodyPr/>
          <a:lstStyle/>
          <a:p>
            <a:endParaRPr lang="ja-JP" altLang="en-US" sz="2400"/>
          </a:p>
        </p:txBody>
      </p:sp>
      <p:sp>
        <p:nvSpPr>
          <p:cNvPr id="3" name="Text 1"/>
          <p:cNvSpPr/>
          <p:nvPr/>
        </p:nvSpPr>
        <p:spPr>
          <a:xfrm>
            <a:off x="243840" y="48768"/>
            <a:ext cx="11216640" cy="341376"/>
          </a:xfrm>
          <a:prstGeom prst="rect">
            <a:avLst/>
          </a:prstGeom>
          <a:noFill/>
          <a:ln/>
        </p:spPr>
        <p:txBody>
          <a:bodyPr wrap="square" lIns="0" tIns="0" rIns="0" bIns="0" rtlCol="0" anchor="ctr"/>
          <a:lstStyle/>
          <a:p>
            <a:r>
              <a:rPr lang="en-US" sz="1200" dirty="0">
                <a:solidFill>
                  <a:srgbClr val="FFFFFF"/>
                </a:solidFill>
                <a:latin typeface="Meiryo UI" pitchFamily="34" charset="0"/>
                <a:ea typeface="Meiryo UI" pitchFamily="34" charset="-122"/>
                <a:cs typeface="Meiryo UI" pitchFamily="34" charset="-120"/>
              </a:rPr>
              <a:t>令和８年度 </a:t>
            </a:r>
            <a:r>
              <a:rPr lang="en-US" sz="1200" dirty="0" err="1">
                <a:solidFill>
                  <a:srgbClr val="FFFFFF"/>
                </a:solidFill>
                <a:latin typeface="Meiryo UI" pitchFamily="34" charset="0"/>
                <a:ea typeface="Meiryo UI" pitchFamily="34" charset="-122"/>
                <a:cs typeface="Meiryo UI" pitchFamily="34" charset="-120"/>
              </a:rPr>
              <a:t>ヘルスケア産業基盤高度化推進事業</a:t>
            </a:r>
            <a:r>
              <a:rPr lang="en-US" sz="1200" dirty="0">
                <a:solidFill>
                  <a:srgbClr val="FFFFFF"/>
                </a:solidFill>
                <a:latin typeface="Meiryo UI" pitchFamily="34" charset="0"/>
                <a:ea typeface="Meiryo UI" pitchFamily="34" charset="-122"/>
                <a:cs typeface="Meiryo UI" pitchFamily="34" charset="-120"/>
              </a:rPr>
              <a:t>（</a:t>
            </a:r>
            <a:r>
              <a:rPr lang="ja-JP" altLang="en-US" sz="1200" dirty="0">
                <a:solidFill>
                  <a:srgbClr val="FFFFFF"/>
                </a:solidFill>
                <a:latin typeface="Meiryo UI" pitchFamily="34" charset="0"/>
                <a:ea typeface="Meiryo UI" pitchFamily="34" charset="-122"/>
                <a:cs typeface="Meiryo UI" pitchFamily="34" charset="-120"/>
              </a:rPr>
              <a:t>女性の健康・地域の健康経営推進事業</a:t>
            </a:r>
            <a:r>
              <a:rPr lang="en-US" sz="1200" dirty="0">
                <a:solidFill>
                  <a:srgbClr val="FFFFFF"/>
                </a:solidFill>
                <a:latin typeface="Meiryo UI" pitchFamily="34" charset="0"/>
                <a:ea typeface="Meiryo UI" pitchFamily="34" charset="-122"/>
                <a:cs typeface="Meiryo UI" pitchFamily="34" charset="-120"/>
              </a:rPr>
              <a:t>）</a:t>
            </a:r>
          </a:p>
        </p:txBody>
      </p:sp>
      <p:sp>
        <p:nvSpPr>
          <p:cNvPr id="4" name="Text 2"/>
          <p:cNvSpPr/>
          <p:nvPr/>
        </p:nvSpPr>
        <p:spPr>
          <a:xfrm>
            <a:off x="243840" y="445271"/>
            <a:ext cx="11216640" cy="438912"/>
          </a:xfrm>
          <a:prstGeom prst="rect">
            <a:avLst/>
          </a:prstGeom>
          <a:noFill/>
          <a:ln/>
        </p:spPr>
        <p:txBody>
          <a:bodyPr wrap="square" lIns="0" tIns="0" rIns="0" bIns="0" rtlCol="0" anchor="ctr"/>
          <a:lstStyle/>
          <a:p>
            <a:pPr algn="ctr"/>
            <a:r>
              <a:rPr lang="en-US" sz="2933" b="1" dirty="0">
                <a:solidFill>
                  <a:srgbClr val="FFFFFF"/>
                </a:solidFill>
                <a:latin typeface="Meiryo UI" pitchFamily="34" charset="0"/>
                <a:ea typeface="Meiryo UI" pitchFamily="34" charset="-122"/>
                <a:cs typeface="Meiryo UI" pitchFamily="34" charset="-120"/>
              </a:rPr>
              <a:t>提 案 書</a:t>
            </a:r>
            <a:endParaRPr lang="en-US" sz="2933" dirty="0"/>
          </a:p>
        </p:txBody>
      </p:sp>
      <p:sp>
        <p:nvSpPr>
          <p:cNvPr id="5" name="Shape 3"/>
          <p:cNvSpPr/>
          <p:nvPr/>
        </p:nvSpPr>
        <p:spPr>
          <a:xfrm>
            <a:off x="11314176" y="60960"/>
            <a:ext cx="816864" cy="268224"/>
          </a:xfrm>
          <a:prstGeom prst="rect">
            <a:avLst/>
          </a:prstGeom>
          <a:solidFill>
            <a:srgbClr val="FFFFFF"/>
          </a:solidFill>
          <a:ln w="12700">
            <a:solidFill>
              <a:srgbClr val="FFFFFF"/>
            </a:solidFill>
            <a:prstDash val="solid"/>
          </a:ln>
        </p:spPr>
        <p:txBody>
          <a:bodyPr/>
          <a:lstStyle/>
          <a:p>
            <a:endParaRPr lang="ja-JP" altLang="en-US" sz="2400"/>
          </a:p>
        </p:txBody>
      </p:sp>
      <p:sp>
        <p:nvSpPr>
          <p:cNvPr id="6" name="Text 4"/>
          <p:cNvSpPr/>
          <p:nvPr/>
        </p:nvSpPr>
        <p:spPr>
          <a:xfrm>
            <a:off x="11314176" y="60960"/>
            <a:ext cx="816864" cy="268224"/>
          </a:xfrm>
          <a:prstGeom prst="rect">
            <a:avLst/>
          </a:prstGeom>
          <a:noFill/>
          <a:ln/>
        </p:spPr>
        <p:txBody>
          <a:bodyPr wrap="square" lIns="0" tIns="0" rIns="0" bIns="0" rtlCol="0" anchor="ctr"/>
          <a:lstStyle/>
          <a:p>
            <a:pPr algn="ctr"/>
            <a:r>
              <a:rPr lang="en-US" sz="1067" b="1" dirty="0" err="1">
                <a:solidFill>
                  <a:srgbClr val="1B3A6B"/>
                </a:solidFill>
                <a:latin typeface="Meiryo UI" pitchFamily="34" charset="0"/>
                <a:ea typeface="Meiryo UI" pitchFamily="34" charset="-122"/>
                <a:cs typeface="Meiryo UI" pitchFamily="34" charset="-120"/>
              </a:rPr>
              <a:t>様式</a:t>
            </a:r>
            <a:r>
              <a:rPr lang="ja-JP" altLang="en-US" sz="1067" b="1" dirty="0">
                <a:solidFill>
                  <a:srgbClr val="1B3A6B"/>
                </a:solidFill>
                <a:latin typeface="Meiryo UI" pitchFamily="34" charset="0"/>
                <a:ea typeface="Meiryo UI" pitchFamily="34" charset="-122"/>
                <a:cs typeface="Meiryo UI" pitchFamily="34" charset="-120"/>
              </a:rPr>
              <a:t>２</a:t>
            </a:r>
            <a:endParaRPr lang="en-US" sz="1067" dirty="0"/>
          </a:p>
        </p:txBody>
      </p:sp>
      <p:graphicFrame>
        <p:nvGraphicFramePr>
          <p:cNvPr id="39" name="Group 75">
            <a:extLst>
              <a:ext uri="{FF2B5EF4-FFF2-40B4-BE49-F238E27FC236}">
                <a16:creationId xmlns:a16="http://schemas.microsoft.com/office/drawing/2014/main" id="{3A5F8D9D-8000-0267-116F-D379A14F0D8C}"/>
              </a:ext>
            </a:extLst>
          </p:cNvPr>
          <p:cNvGraphicFramePr>
            <a:graphicFrameLocks noGrp="1"/>
          </p:cNvGraphicFramePr>
          <p:nvPr>
            <p:extLst>
              <p:ext uri="{D42A27DB-BD31-4B8C-83A1-F6EECF244321}">
                <p14:modId xmlns:p14="http://schemas.microsoft.com/office/powerpoint/2010/main" val="3490757385"/>
              </p:ext>
            </p:extLst>
          </p:nvPr>
        </p:nvGraphicFramePr>
        <p:xfrm>
          <a:off x="267101" y="1223397"/>
          <a:ext cx="11657798" cy="5402818"/>
        </p:xfrm>
        <a:graphic>
          <a:graphicData uri="http://schemas.openxmlformats.org/drawingml/2006/table">
            <a:tbl>
              <a:tblPr>
                <a:tableStyleId>{616DA210-FB5B-4158-B5E0-FEB733F419BA}</a:tableStyleId>
              </a:tblPr>
              <a:tblGrid>
                <a:gridCol w="2437999">
                  <a:extLst>
                    <a:ext uri="{9D8B030D-6E8A-4147-A177-3AD203B41FA5}">
                      <a16:colId xmlns:a16="http://schemas.microsoft.com/office/drawing/2014/main" val="20000"/>
                    </a:ext>
                  </a:extLst>
                </a:gridCol>
                <a:gridCol w="9219799">
                  <a:extLst>
                    <a:ext uri="{9D8B030D-6E8A-4147-A177-3AD203B41FA5}">
                      <a16:colId xmlns:a16="http://schemas.microsoft.com/office/drawing/2014/main" val="20001"/>
                    </a:ext>
                  </a:extLst>
                </a:gridCol>
              </a:tblGrid>
              <a:tr h="3549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事業名</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extLst>
                  <a:ext uri="{0D108BD9-81ED-4DB2-BD59-A6C34878D82A}">
                    <a16:rowId xmlns:a16="http://schemas.microsoft.com/office/drawing/2014/main" val="10000"/>
                  </a:ext>
                </a:extLst>
              </a:tr>
              <a:tr h="3549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実証地域（連携自治体名）</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　</a:t>
                      </a:r>
                      <a:r>
                        <a:rPr kumimoji="0" lang="en-US" altLang="ja-JP" sz="140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a:t>
                      </a:r>
                      <a:r>
                        <a:rPr kumimoji="0" lang="ja-JP" altLang="en-US" sz="140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実証地域は都道府県単位を基本とするが、政令指定都市又は複数市町村による広域的な取組も対象とする</a:t>
                      </a:r>
                      <a:endPar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extLst>
                  <a:ext uri="{0D108BD9-81ED-4DB2-BD59-A6C34878D82A}">
                    <a16:rowId xmlns:a16="http://schemas.microsoft.com/office/drawing/2014/main" val="10001"/>
                  </a:ext>
                </a:extLst>
              </a:tr>
              <a:tr h="35499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代表事業者名</a:t>
                      </a: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horzOverflow="overflow"/>
                </a:tc>
                <a:tc>
                  <a:txBody>
                    <a:bodyPr/>
                    <a:lstStyle/>
                    <a:p>
                      <a:pPr marL="354013" marR="0" lvl="0" indent="-354013"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dirty="0">
                          <a:ln>
                            <a:noFill/>
                          </a:ln>
                          <a:solidFill>
                            <a:srgbClr val="FF0000"/>
                          </a:solidFill>
                          <a:effectLst/>
                          <a:latin typeface="Meiryo UI" panose="020B0604030504040204" pitchFamily="50" charset="-128"/>
                          <a:ea typeface="Meiryo UI" panose="020B0604030504040204" pitchFamily="50" charset="-128"/>
                          <a:cs typeface="+mn-cs"/>
                        </a:rPr>
                        <a:t>○○株式会社</a:t>
                      </a:r>
                    </a:p>
                  </a:txBody>
                  <a:tcPr marL="121920" marR="121920" marT="60935" marB="60935" horzOverflow="overflow"/>
                </a:tc>
                <a:extLst>
                  <a:ext uri="{0D108BD9-81ED-4DB2-BD59-A6C34878D82A}">
                    <a16:rowId xmlns:a16="http://schemas.microsoft.com/office/drawing/2014/main" val="4133357387"/>
                  </a:ext>
                </a:extLst>
              </a:tr>
              <a:tr h="35499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代表事業者種別</a:t>
                      </a: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horzOverflow="overflow"/>
                </a:tc>
                <a:tc>
                  <a:txBody>
                    <a:bodyPr/>
                    <a:lstStyle/>
                    <a:p>
                      <a:pPr marL="354013" marR="0" lvl="0" indent="-354013"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民間事業者 </a:t>
                      </a:r>
                      <a:r>
                        <a:rPr kumimoji="0" lang="en-US" altLang="ja-JP"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 </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一般社団法人・公益法人 </a:t>
                      </a:r>
                      <a:r>
                        <a:rPr kumimoji="0" lang="en-US" altLang="ja-JP"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 NPO</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 </a:t>
                      </a:r>
                      <a:r>
                        <a:rPr kumimoji="0" lang="en-US" altLang="ja-JP"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 経済団体・業界団体 </a:t>
                      </a:r>
                      <a:r>
                        <a:rPr kumimoji="0" lang="en-US" altLang="ja-JP"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 </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金融機関 </a:t>
                      </a:r>
                      <a:r>
                        <a:rPr kumimoji="0" lang="en-US" altLang="ja-JP"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 </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その他（▼▼）</a:t>
                      </a:r>
                      <a:endParaRPr kumimoji="0" lang="ja-JP" altLang="en-US" sz="1400" b="0" i="0" u="none" strike="noStrike" kern="1200" cap="none" normalizeH="0" baseline="0" dirty="0">
                        <a:ln>
                          <a:noFill/>
                        </a:ln>
                        <a:solidFill>
                          <a:srgbClr val="FF0000"/>
                        </a:solidFill>
                        <a:effectLst/>
                        <a:latin typeface="Meiryo UI" panose="020B0604030504040204" pitchFamily="50" charset="-128"/>
                        <a:ea typeface="Meiryo UI" panose="020B0604030504040204" pitchFamily="50" charset="-128"/>
                        <a:cs typeface="+mn-cs"/>
                      </a:endParaRPr>
                    </a:p>
                  </a:txBody>
                  <a:tcPr marL="121920" marR="121920" marT="60935" marB="60935" horzOverflow="overflow"/>
                </a:tc>
                <a:extLst>
                  <a:ext uri="{0D108BD9-81ED-4DB2-BD59-A6C34878D82A}">
                    <a16:rowId xmlns:a16="http://schemas.microsoft.com/office/drawing/2014/main" val="3199754696"/>
                  </a:ext>
                </a:extLst>
              </a:tr>
              <a:tr h="3430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参加事業者名</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a:t>
                      </a:r>
                      <a:r>
                        <a:rPr kumimoji="0" lang="ja-JP" altLang="en-US" sz="140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extLst>
                  <a:ext uri="{0D108BD9-81ED-4DB2-BD59-A6C34878D82A}">
                    <a16:rowId xmlns:a16="http://schemas.microsoft.com/office/drawing/2014/main" val="3098091991"/>
                  </a:ext>
                </a:extLst>
              </a:tr>
              <a:tr h="3430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協力団体名</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●●（調整済み）、◎◎（調整中）</a:t>
                      </a:r>
                      <a:endPar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extLst>
                  <a:ext uri="{0D108BD9-81ED-4DB2-BD59-A6C34878D82A}">
                    <a16:rowId xmlns:a16="http://schemas.microsoft.com/office/drawing/2014/main" val="2506964002"/>
                  </a:ext>
                </a:extLst>
              </a:tr>
              <a:tr h="3549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委託希望額</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kern="1200" cap="none" normalizeH="0" baseline="0" dirty="0">
                          <a:ln>
                            <a:noFill/>
                          </a:ln>
                          <a:solidFill>
                            <a:srgbClr val="FF0000"/>
                          </a:solidFill>
                          <a:effectLst/>
                          <a:latin typeface="Meiryo UI" panose="020B0604030504040204" pitchFamily="50" charset="-128"/>
                          <a:ea typeface="Meiryo UI" panose="020B0604030504040204" pitchFamily="50" charset="-128"/>
                          <a:cs typeface="+mn-cs"/>
                        </a:rPr>
                        <a:t>○○○千円（税込）</a:t>
                      </a:r>
                    </a:p>
                  </a:txBody>
                  <a:tcPr marL="121920" marR="121920" marT="60935" marB="60935" anchor="ctr" horzOverflow="overflow"/>
                </a:tc>
                <a:extLst>
                  <a:ext uri="{0D108BD9-81ED-4DB2-BD59-A6C34878D82A}">
                    <a16:rowId xmlns:a16="http://schemas.microsoft.com/office/drawing/2014/main" val="10003"/>
                  </a:ext>
                </a:extLst>
              </a:tr>
              <a:tr h="3549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対象企業</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実証地域において支援対象となり得る中小企業の概数：○○社程度</a:t>
                      </a:r>
                      <a:endPar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extLst>
                  <a:ext uri="{0D108BD9-81ED-4DB2-BD59-A6C34878D82A}">
                    <a16:rowId xmlns:a16="http://schemas.microsoft.com/office/drawing/2014/main" val="10004"/>
                  </a:ext>
                </a:extLst>
              </a:tr>
              <a:tr h="3549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実証参加想定企業数</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本実証で実際に支援・参加を見込む企業数：○○社程度</a:t>
                      </a:r>
                    </a:p>
                  </a:txBody>
                  <a:tcPr marL="121920" marR="121920" marT="60935" marB="60935" anchor="ctr" horzOverflow="overflow"/>
                </a:tc>
                <a:extLst>
                  <a:ext uri="{0D108BD9-81ED-4DB2-BD59-A6C34878D82A}">
                    <a16:rowId xmlns:a16="http://schemas.microsoft.com/office/drawing/2014/main" val="1942466918"/>
                  </a:ext>
                </a:extLst>
              </a:tr>
              <a:tr h="3549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主な支援内容</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普及啓発 </a:t>
                      </a:r>
                      <a:r>
                        <a:rPr kumimoji="0" lang="en-US" altLang="ja-JP"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 </a:t>
                      </a:r>
                      <a:r>
                        <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アセスメント・課題可視化 </a:t>
                      </a:r>
                      <a:r>
                        <a:rPr kumimoji="0" lang="en-US" altLang="ja-JP"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 </a:t>
                      </a:r>
                      <a:r>
                        <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伴走支援 </a:t>
                      </a:r>
                      <a:r>
                        <a:rPr kumimoji="0" lang="en-US" altLang="ja-JP"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 </a:t>
                      </a:r>
                      <a:r>
                        <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専門家・支援機関等への接続 </a:t>
                      </a:r>
                      <a:r>
                        <a:rPr kumimoji="0" lang="en-US" altLang="ja-JP"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 </a:t>
                      </a:r>
                      <a:r>
                        <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自治体制度・施策との接続</a:t>
                      </a:r>
                      <a:r>
                        <a:rPr kumimoji="0" lang="en-US" altLang="ja-JP"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 / </a:t>
                      </a:r>
                      <a:r>
                        <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その他（</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a:t>
                      </a:r>
                      <a:r>
                        <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extLst>
                  <a:ext uri="{0D108BD9-81ED-4DB2-BD59-A6C34878D82A}">
                    <a16:rowId xmlns:a16="http://schemas.microsoft.com/office/drawing/2014/main" val="772027851"/>
                  </a:ext>
                </a:extLst>
              </a:tr>
              <a:tr h="9211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実証要旨</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地域課題、自治体との連携体制、支援内容、検証内容を</a:t>
                      </a:r>
                      <a:r>
                        <a:rPr kumimoji="0" lang="en-US" altLang="ja-JP"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200</a:t>
                      </a:r>
                      <a:r>
                        <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字以内で記載</a:t>
                      </a:r>
                    </a:p>
                  </a:txBody>
                  <a:tcPr marL="121920" marR="121920" marT="60935" marB="60935" anchor="ctr" horzOverflow="overflow"/>
                </a:tc>
                <a:extLst>
                  <a:ext uri="{0D108BD9-81ED-4DB2-BD59-A6C34878D82A}">
                    <a16:rowId xmlns:a16="http://schemas.microsoft.com/office/drawing/2014/main" val="3947088585"/>
                  </a:ext>
                </a:extLst>
              </a:tr>
              <a:tr h="7484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国、自治体、その他公的機関の類似事業・補助事業等との関係</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rPr>
                        <a:t>該当する場合のみ、該当有無と概要を簡潔に記載ください</a:t>
                      </a:r>
                    </a:p>
                  </a:txBody>
                  <a:tcPr marL="121920" marR="121920" marT="60935" marB="60935" anchor="ctr" horzOverflow="overflow"/>
                </a:tc>
                <a:extLst>
                  <a:ext uri="{0D108BD9-81ED-4DB2-BD59-A6C34878D82A}">
                    <a16:rowId xmlns:a16="http://schemas.microsoft.com/office/drawing/2014/main" val="4225161257"/>
                  </a:ext>
                </a:extLst>
              </a:tr>
            </a:tbl>
          </a:graphicData>
        </a:graphic>
      </p:graphicFrame>
      <p:sp>
        <p:nvSpPr>
          <p:cNvPr id="42" name="AutoShape 10">
            <a:extLst>
              <a:ext uri="{FF2B5EF4-FFF2-40B4-BE49-F238E27FC236}">
                <a16:creationId xmlns:a16="http://schemas.microsoft.com/office/drawing/2014/main" id="{8653ADC0-89F3-60B7-6170-4FA70A8157F7}"/>
              </a:ext>
            </a:extLst>
          </p:cNvPr>
          <p:cNvSpPr>
            <a:spLocks noChangeArrowheads="1"/>
          </p:cNvSpPr>
          <p:nvPr/>
        </p:nvSpPr>
        <p:spPr bwMode="auto">
          <a:xfrm>
            <a:off x="7651491" y="2738627"/>
            <a:ext cx="4399851" cy="538282"/>
          </a:xfrm>
          <a:prstGeom prst="wedgeRoundRectCallout">
            <a:avLst>
              <a:gd name="adj1" fmla="val -103963"/>
              <a:gd name="adj2" fmla="val 32300"/>
              <a:gd name="adj3" fmla="val 16667"/>
            </a:avLst>
          </a:prstGeom>
          <a:solidFill>
            <a:srgbClr val="FFFF99"/>
          </a:solidFill>
          <a:ln w="19050">
            <a:solidFill>
              <a:schemeClr val="tx1"/>
            </a:solidFill>
            <a:round/>
            <a:headEnd/>
            <a:tailEnd/>
          </a:ln>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defRPr/>
            </a:pPr>
            <a:r>
              <a:rPr lang="ja-JP" altLang="en-US" sz="1200" dirty="0">
                <a:latin typeface="+mj-ea"/>
                <a:ea typeface="+mj-ea"/>
              </a:rPr>
              <a:t>各協力団体名の後に、提案時点での協業確度（調整済み、調整中、今後調整予定のいずれか）を記載すること</a:t>
            </a:r>
            <a:endParaRPr lang="ja-JP" altLang="ja-JP" sz="1200" dirty="0">
              <a:latin typeface="+mj-ea"/>
              <a:ea typeface="+mj-ea"/>
            </a:endParaRPr>
          </a:p>
        </p:txBody>
      </p:sp>
      <p:sp>
        <p:nvSpPr>
          <p:cNvPr id="43" name="AutoShape 10">
            <a:extLst>
              <a:ext uri="{FF2B5EF4-FFF2-40B4-BE49-F238E27FC236}">
                <a16:creationId xmlns:a16="http://schemas.microsoft.com/office/drawing/2014/main" id="{4C379400-AE1C-4192-247B-1B33929237E8}"/>
              </a:ext>
            </a:extLst>
          </p:cNvPr>
          <p:cNvSpPr>
            <a:spLocks noChangeArrowheads="1"/>
          </p:cNvSpPr>
          <p:nvPr/>
        </p:nvSpPr>
        <p:spPr bwMode="auto">
          <a:xfrm>
            <a:off x="8055512" y="438912"/>
            <a:ext cx="3978475" cy="499872"/>
          </a:xfrm>
          <a:prstGeom prst="roundRect">
            <a:avLst>
              <a:gd name="adj"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dirty="0">
                <a:latin typeface="Meiryo UI" panose="020B0604030504040204" pitchFamily="50" charset="-128"/>
                <a:ea typeface="Meiryo UI" panose="020B0604030504040204" pitchFamily="50" charset="-128"/>
              </a:rPr>
              <a:t>特に指示がない場合、以下枠内の赤文字部分に黒字で上書きすること</a:t>
            </a:r>
            <a:endParaRPr lang="en-US" altLang="ja-JP" sz="1200" dirty="0">
              <a:latin typeface="Meiryo UI" panose="020B0604030504040204" pitchFamily="50" charset="-128"/>
              <a:ea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CF1B5-E480-1976-F2CF-326D6DAD8CCE}"/>
            </a:ext>
          </a:extLst>
        </p:cNvPr>
        <p:cNvGrpSpPr/>
        <p:nvPr/>
      </p:nvGrpSpPr>
      <p:grpSpPr>
        <a:xfrm>
          <a:off x="0" y="0"/>
          <a:ext cx="0" cy="0"/>
          <a:chOff x="0" y="0"/>
          <a:chExt cx="0" cy="0"/>
        </a:xfrm>
      </p:grpSpPr>
      <p:sp>
        <p:nvSpPr>
          <p:cNvPr id="3" name="Shape 0">
            <a:extLst>
              <a:ext uri="{FF2B5EF4-FFF2-40B4-BE49-F238E27FC236}">
                <a16:creationId xmlns:a16="http://schemas.microsoft.com/office/drawing/2014/main" id="{C326CC50-DD5D-07CE-6BF1-2A7F7133DE56}"/>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p>
        </p:txBody>
      </p:sp>
      <p:sp>
        <p:nvSpPr>
          <p:cNvPr id="5" name="Text 1">
            <a:extLst>
              <a:ext uri="{FF2B5EF4-FFF2-40B4-BE49-F238E27FC236}">
                <a16:creationId xmlns:a16="http://schemas.microsoft.com/office/drawing/2014/main" id="{AC076143-D4BD-9373-0B37-4F901E49CE3B}"/>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③</a:t>
            </a:r>
            <a:r>
              <a:rPr lang="en-US" sz="2267" b="1" dirty="0">
                <a:solidFill>
                  <a:srgbClr val="0070C0"/>
                </a:solidFill>
                <a:latin typeface="Meiryo UI" pitchFamily="34" charset="0"/>
                <a:ea typeface="Meiryo UI" pitchFamily="34" charset="-122"/>
                <a:cs typeface="Meiryo UI" pitchFamily="34" charset="-120"/>
              </a:rPr>
              <a:t>　</a:t>
            </a:r>
            <a:r>
              <a:rPr lang="ja-JP" altLang="en-US" sz="2267" b="1" dirty="0">
                <a:solidFill>
                  <a:srgbClr val="0070C0"/>
                </a:solidFill>
                <a:latin typeface="Meiryo UI" pitchFamily="34" charset="0"/>
                <a:ea typeface="Meiryo UI" pitchFamily="34" charset="-122"/>
                <a:cs typeface="Meiryo UI" pitchFamily="34" charset="-120"/>
              </a:rPr>
              <a:t>実証計画｜実証体制</a:t>
            </a:r>
            <a:endParaRPr lang="en-US" sz="2267" dirty="0">
              <a:solidFill>
                <a:srgbClr val="0070C0"/>
              </a:solidFill>
            </a:endParaRPr>
          </a:p>
        </p:txBody>
      </p:sp>
      <p:sp>
        <p:nvSpPr>
          <p:cNvPr id="7" name="Shape 2">
            <a:extLst>
              <a:ext uri="{FF2B5EF4-FFF2-40B4-BE49-F238E27FC236}">
                <a16:creationId xmlns:a16="http://schemas.microsoft.com/office/drawing/2014/main" id="{648C80DF-D9FD-C684-0927-FC81B82ACC47}"/>
              </a:ext>
            </a:extLst>
          </p:cNvPr>
          <p:cNvSpPr/>
          <p:nvPr/>
        </p:nvSpPr>
        <p:spPr>
          <a:xfrm>
            <a:off x="0" y="670560"/>
            <a:ext cx="12192000" cy="0"/>
          </a:xfrm>
          <a:prstGeom prst="line">
            <a:avLst/>
          </a:prstGeom>
          <a:noFill/>
          <a:ln w="19050">
            <a:solidFill>
              <a:srgbClr val="0070C0"/>
            </a:solidFill>
            <a:prstDash val="solid"/>
          </a:ln>
        </p:spPr>
        <p:txBody>
          <a:bodyPr/>
          <a:lstStyle/>
          <a:p>
            <a:endParaRPr lang="ja-JP" altLang="en-US" sz="2400"/>
          </a:p>
        </p:txBody>
      </p:sp>
      <p:sp>
        <p:nvSpPr>
          <p:cNvPr id="4" name="Shape 5">
            <a:extLst>
              <a:ext uri="{FF2B5EF4-FFF2-40B4-BE49-F238E27FC236}">
                <a16:creationId xmlns:a16="http://schemas.microsoft.com/office/drawing/2014/main" id="{DF2418CE-E622-F0B4-138E-9F3C5F72BEFC}"/>
              </a:ext>
            </a:extLst>
          </p:cNvPr>
          <p:cNvSpPr/>
          <p:nvPr/>
        </p:nvSpPr>
        <p:spPr>
          <a:xfrm>
            <a:off x="304800" y="823596"/>
            <a:ext cx="11582400" cy="1013156"/>
          </a:xfrm>
          <a:prstGeom prst="rect">
            <a:avLst/>
          </a:prstGeom>
          <a:solidFill>
            <a:srgbClr val="FFFFFF"/>
          </a:solidFill>
          <a:ln w="9525">
            <a:no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記載いただきたい内容</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本実証を円滑に実施するための応募者内部の実施体制を記載すること。特に、事業全体を統括する責任者、実証運営を担う担当者、経理・契約管理担当等を明確にすること。</a:t>
            </a:r>
            <a:endPar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また、短期間で実証を開始・実施する必要があることを踏まえ、各担当者の役割、稼働見込み、関連する実績・知見、意思決定・進捗管理の方法を記載すること。</a:t>
            </a:r>
            <a:endPar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endParaRPr>
          </a:p>
        </p:txBody>
      </p:sp>
      <p:graphicFrame>
        <p:nvGraphicFramePr>
          <p:cNvPr id="8" name="表 7">
            <a:extLst>
              <a:ext uri="{FF2B5EF4-FFF2-40B4-BE49-F238E27FC236}">
                <a16:creationId xmlns:a16="http://schemas.microsoft.com/office/drawing/2014/main" id="{3819DC0D-0ED3-380B-D73D-F3368F1FAF69}"/>
              </a:ext>
            </a:extLst>
          </p:cNvPr>
          <p:cNvGraphicFramePr>
            <a:graphicFrameLocks noGrp="1"/>
          </p:cNvGraphicFramePr>
          <p:nvPr>
            <p:extLst>
              <p:ext uri="{D42A27DB-BD31-4B8C-83A1-F6EECF244321}">
                <p14:modId xmlns:p14="http://schemas.microsoft.com/office/powerpoint/2010/main" val="3678747038"/>
              </p:ext>
            </p:extLst>
          </p:nvPr>
        </p:nvGraphicFramePr>
        <p:xfrm>
          <a:off x="479625" y="2293653"/>
          <a:ext cx="11407575" cy="3748340"/>
        </p:xfrm>
        <a:graphic>
          <a:graphicData uri="http://schemas.openxmlformats.org/drawingml/2006/table">
            <a:tbl>
              <a:tblPr firstRow="1" bandRow="1">
                <a:tableStyleId>{5940675A-B579-460E-94D1-54222C63F5DA}</a:tableStyleId>
              </a:tblPr>
              <a:tblGrid>
                <a:gridCol w="1193397">
                  <a:extLst>
                    <a:ext uri="{9D8B030D-6E8A-4147-A177-3AD203B41FA5}">
                      <a16:colId xmlns:a16="http://schemas.microsoft.com/office/drawing/2014/main" val="1749244886"/>
                    </a:ext>
                  </a:extLst>
                </a:gridCol>
                <a:gridCol w="1454369">
                  <a:extLst>
                    <a:ext uri="{9D8B030D-6E8A-4147-A177-3AD203B41FA5}">
                      <a16:colId xmlns:a16="http://schemas.microsoft.com/office/drawing/2014/main" val="2606717223"/>
                    </a:ext>
                  </a:extLst>
                </a:gridCol>
                <a:gridCol w="2197768">
                  <a:extLst>
                    <a:ext uri="{9D8B030D-6E8A-4147-A177-3AD203B41FA5}">
                      <a16:colId xmlns:a16="http://schemas.microsoft.com/office/drawing/2014/main" val="491688457"/>
                    </a:ext>
                  </a:extLst>
                </a:gridCol>
                <a:gridCol w="2187347">
                  <a:extLst>
                    <a:ext uri="{9D8B030D-6E8A-4147-A177-3AD203B41FA5}">
                      <a16:colId xmlns:a16="http://schemas.microsoft.com/office/drawing/2014/main" val="2592861808"/>
                    </a:ext>
                  </a:extLst>
                </a:gridCol>
                <a:gridCol w="2187347">
                  <a:extLst>
                    <a:ext uri="{9D8B030D-6E8A-4147-A177-3AD203B41FA5}">
                      <a16:colId xmlns:a16="http://schemas.microsoft.com/office/drawing/2014/main" val="412691657"/>
                    </a:ext>
                  </a:extLst>
                </a:gridCol>
                <a:gridCol w="2187347">
                  <a:extLst>
                    <a:ext uri="{9D8B030D-6E8A-4147-A177-3AD203B41FA5}">
                      <a16:colId xmlns:a16="http://schemas.microsoft.com/office/drawing/2014/main" val="2869088335"/>
                    </a:ext>
                  </a:extLst>
                </a:gridCol>
              </a:tblGrid>
              <a:tr h="232382">
                <a:tc>
                  <a:txBody>
                    <a:bodyPr/>
                    <a:lstStyle/>
                    <a:p>
                      <a:pPr algn="ctr"/>
                      <a:r>
                        <a:rPr kumimoji="1" lang="ja-JP" altLang="en-US" sz="1200" b="1">
                          <a:solidFill>
                            <a:schemeClr val="bg1"/>
                          </a:solidFill>
                        </a:rPr>
                        <a:t>担当者</a:t>
                      </a:r>
                      <a:endParaRPr kumimoji="1" lang="ja-JP" altLang="en-US" sz="1200" b="1" dirty="0">
                        <a:solidFill>
                          <a:schemeClr val="bg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所属</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役割</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a:solidFill>
                            <a:schemeClr val="bg1"/>
                          </a:solidFill>
                        </a:rPr>
                        <a:t>作業内容</a:t>
                      </a:r>
                      <a:endParaRPr kumimoji="1" lang="ja-JP" altLang="en-US" sz="1200" b="1" dirty="0">
                        <a:solidFill>
                          <a:schemeClr val="bg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関連実績・知見</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想定稼働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extLst>
                  <a:ext uri="{0D108BD9-81ED-4DB2-BD59-A6C34878D82A}">
                    <a16:rowId xmlns:a16="http://schemas.microsoft.com/office/drawing/2014/main" val="625054388"/>
                  </a:ext>
                </a:extLst>
              </a:tr>
              <a:tr h="578980">
                <a:tc>
                  <a:txBody>
                    <a:bodyPr/>
                    <a:lstStyle/>
                    <a:p>
                      <a:r>
                        <a:rPr kumimoji="1" lang="en-US" altLang="ja-JP" sz="1600" dirty="0">
                          <a:solidFill>
                            <a:schemeClr val="bg1">
                              <a:lumMod val="50000"/>
                            </a:schemeClr>
                          </a:solidFill>
                        </a:rPr>
                        <a:t>XXXXX</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総括責任者</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32566054"/>
                  </a:ext>
                </a:extLst>
              </a:tr>
              <a:tr h="578980">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en-US" altLang="ja-JP" sz="1600" dirty="0">
                          <a:solidFill>
                            <a:schemeClr val="bg1">
                              <a:lumMod val="50000"/>
                            </a:schemeClr>
                          </a:solidFill>
                        </a:rPr>
                        <a:t>XXXXX</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実証担当者</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116232374"/>
                  </a:ext>
                </a:extLst>
              </a:tr>
              <a:tr h="578980">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en-US" altLang="ja-JP" sz="1600" dirty="0">
                          <a:solidFill>
                            <a:schemeClr val="bg1">
                              <a:lumMod val="50000"/>
                            </a:schemeClr>
                          </a:solidFill>
                        </a:rPr>
                        <a:t>XXXXX</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会計経理責任者</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75667131"/>
                  </a:ext>
                </a:extLst>
              </a:tr>
              <a:tr h="578980">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en-US" altLang="ja-JP" sz="1600" dirty="0">
                          <a:solidFill>
                            <a:schemeClr val="bg1">
                              <a:lumMod val="50000"/>
                            </a:schemeClr>
                          </a:solidFill>
                        </a:rPr>
                        <a:t>XXXXX</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zh-TW" altLang="en-US" sz="1600" dirty="0">
                          <a:solidFill>
                            <a:schemeClr val="bg1">
                              <a:lumMod val="50000"/>
                            </a:schemeClr>
                          </a:solidFill>
                        </a:rPr>
                        <a:t>情報管理責任者</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099370164"/>
                  </a:ext>
                </a:extLst>
              </a:tr>
              <a:tr h="578980">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en-US" altLang="ja-JP" sz="1600" dirty="0">
                          <a:solidFill>
                            <a:schemeClr val="bg1">
                              <a:lumMod val="50000"/>
                            </a:schemeClr>
                          </a:solidFill>
                        </a:rPr>
                        <a:t>XXXXX</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zh-CN" altLang="en-US" sz="1600" dirty="0">
                          <a:solidFill>
                            <a:schemeClr val="bg1">
                              <a:lumMod val="50000"/>
                            </a:schemeClr>
                          </a:solidFill>
                        </a:rPr>
                        <a:t>参加企業対応担当</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2480854"/>
                  </a:ext>
                </a:extLst>
              </a:tr>
              <a:tr h="578980">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en-US" altLang="ja-JP" sz="1600" dirty="0">
                          <a:solidFill>
                            <a:schemeClr val="bg1">
                              <a:lumMod val="50000"/>
                            </a:schemeClr>
                          </a:solidFill>
                        </a:rPr>
                        <a:t>XXXXX</a:t>
                      </a:r>
                    </a:p>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zh-CN" altLang="en-US" sz="1600" dirty="0">
                          <a:solidFill>
                            <a:schemeClr val="bg1">
                              <a:lumMod val="50000"/>
                            </a:schemeClr>
                          </a:solidFill>
                        </a:rPr>
                        <a:t>成果整理担当</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012736737"/>
                  </a:ext>
                </a:extLst>
              </a:tr>
            </a:tbl>
          </a:graphicData>
        </a:graphic>
      </p:graphicFrame>
      <p:sp>
        <p:nvSpPr>
          <p:cNvPr id="10" name="Shape 17">
            <a:extLst>
              <a:ext uri="{FF2B5EF4-FFF2-40B4-BE49-F238E27FC236}">
                <a16:creationId xmlns:a16="http://schemas.microsoft.com/office/drawing/2014/main" id="{B10CDDE9-F14D-0801-5BDD-B17D1C0522F2}"/>
              </a:ext>
            </a:extLst>
          </p:cNvPr>
          <p:cNvSpPr/>
          <p:nvPr/>
        </p:nvSpPr>
        <p:spPr>
          <a:xfrm>
            <a:off x="304800" y="6151736"/>
            <a:ext cx="11582400" cy="283128"/>
          </a:xfrm>
          <a:prstGeom prst="rect">
            <a:avLst/>
          </a:prstGeom>
          <a:solidFill>
            <a:schemeClr val="bg2">
              <a:lumMod val="20000"/>
              <a:lumOff val="80000"/>
            </a:schemeClr>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６</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実施体制が明確であり、短期間で実証を遂行できる体制となっているか</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3778436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2B544-0A00-4317-E6BA-6AD53C0C0E08}"/>
            </a:ext>
          </a:extLst>
        </p:cNvPr>
        <p:cNvGrpSpPr/>
        <p:nvPr/>
      </p:nvGrpSpPr>
      <p:grpSpPr>
        <a:xfrm>
          <a:off x="0" y="0"/>
          <a:ext cx="0" cy="0"/>
          <a:chOff x="0" y="0"/>
          <a:chExt cx="0" cy="0"/>
        </a:xfrm>
      </p:grpSpPr>
      <p:sp>
        <p:nvSpPr>
          <p:cNvPr id="3" name="Shape 0">
            <a:extLst>
              <a:ext uri="{FF2B5EF4-FFF2-40B4-BE49-F238E27FC236}">
                <a16:creationId xmlns:a16="http://schemas.microsoft.com/office/drawing/2014/main" id="{396B70FC-ADB3-BE2B-8596-4401A4FBC43A}"/>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p>
        </p:txBody>
      </p:sp>
      <p:sp>
        <p:nvSpPr>
          <p:cNvPr id="5" name="Text 1">
            <a:extLst>
              <a:ext uri="{FF2B5EF4-FFF2-40B4-BE49-F238E27FC236}">
                <a16:creationId xmlns:a16="http://schemas.microsoft.com/office/drawing/2014/main" id="{8C5D658F-56B0-7C7F-247A-83309DCAE358}"/>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③</a:t>
            </a:r>
            <a:r>
              <a:rPr lang="en-US" sz="2267" b="1" dirty="0">
                <a:solidFill>
                  <a:srgbClr val="0070C0"/>
                </a:solidFill>
                <a:latin typeface="Meiryo UI" pitchFamily="34" charset="0"/>
                <a:ea typeface="Meiryo UI" pitchFamily="34" charset="-122"/>
                <a:cs typeface="Meiryo UI" pitchFamily="34" charset="-120"/>
              </a:rPr>
              <a:t>　</a:t>
            </a:r>
            <a:r>
              <a:rPr lang="ja-JP" altLang="en-US" sz="2267" b="1" dirty="0">
                <a:solidFill>
                  <a:srgbClr val="0070C0"/>
                </a:solidFill>
                <a:latin typeface="Meiryo UI" pitchFamily="34" charset="0"/>
                <a:ea typeface="Meiryo UI" pitchFamily="34" charset="-122"/>
                <a:cs typeface="Meiryo UI" pitchFamily="34" charset="-120"/>
              </a:rPr>
              <a:t>実証計画｜スケジュール</a:t>
            </a:r>
            <a:endParaRPr lang="en-US" sz="2267" dirty="0">
              <a:solidFill>
                <a:srgbClr val="0070C0"/>
              </a:solidFill>
            </a:endParaRPr>
          </a:p>
        </p:txBody>
      </p:sp>
      <p:sp>
        <p:nvSpPr>
          <p:cNvPr id="7" name="Shape 2">
            <a:extLst>
              <a:ext uri="{FF2B5EF4-FFF2-40B4-BE49-F238E27FC236}">
                <a16:creationId xmlns:a16="http://schemas.microsoft.com/office/drawing/2014/main" id="{43B0CAE5-844C-1A1A-8018-012DF2BF9842}"/>
              </a:ext>
            </a:extLst>
          </p:cNvPr>
          <p:cNvSpPr/>
          <p:nvPr/>
        </p:nvSpPr>
        <p:spPr>
          <a:xfrm>
            <a:off x="0" y="670560"/>
            <a:ext cx="12192000" cy="0"/>
          </a:xfrm>
          <a:prstGeom prst="line">
            <a:avLst/>
          </a:prstGeom>
          <a:noFill/>
          <a:ln w="19050">
            <a:solidFill>
              <a:srgbClr val="0070C0"/>
            </a:solidFill>
            <a:prstDash val="solid"/>
          </a:ln>
        </p:spPr>
        <p:txBody>
          <a:bodyPr/>
          <a:lstStyle/>
          <a:p>
            <a:endParaRPr lang="ja-JP" altLang="en-US" sz="2400"/>
          </a:p>
        </p:txBody>
      </p:sp>
      <p:sp>
        <p:nvSpPr>
          <p:cNvPr id="4" name="Shape 5">
            <a:extLst>
              <a:ext uri="{FF2B5EF4-FFF2-40B4-BE49-F238E27FC236}">
                <a16:creationId xmlns:a16="http://schemas.microsoft.com/office/drawing/2014/main" id="{8006E3B6-F271-AC50-0696-4DAFC8FBCF7D}"/>
              </a:ext>
            </a:extLst>
          </p:cNvPr>
          <p:cNvSpPr/>
          <p:nvPr/>
        </p:nvSpPr>
        <p:spPr>
          <a:xfrm>
            <a:off x="304800" y="823596"/>
            <a:ext cx="11582400" cy="1013156"/>
          </a:xfrm>
          <a:prstGeom prst="rect">
            <a:avLst/>
          </a:prstGeom>
          <a:solidFill>
            <a:srgbClr val="FFFFFF"/>
          </a:solidFill>
          <a:ln w="9525">
            <a:no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記載いただきたい内容</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マイルストーン、取り組むタスクと担当する団体について記載すること（代表団体、参加事業者、もしくは外注する場合は「外注先」と記載）</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本事業の開始（８月）から終了（</a:t>
            </a:r>
            <a:r>
              <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rPr>
              <a:t>2027</a:t>
            </a: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年２月末頃）までのスケジュールを記載すること</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rPr>
              <a:t>8</a:t>
            </a: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月中旬以降、速やかに実証を開始できる準備状況がわかるよう、初月のタスクを具体化すること</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事業を効率的に進めるためのスケジュール上の創意工夫等がある場合は示すこと。</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p:txBody>
      </p:sp>
      <p:sp>
        <p:nvSpPr>
          <p:cNvPr id="8" name="Shape 17">
            <a:extLst>
              <a:ext uri="{FF2B5EF4-FFF2-40B4-BE49-F238E27FC236}">
                <a16:creationId xmlns:a16="http://schemas.microsoft.com/office/drawing/2014/main" id="{9F55DE5B-BB05-B801-3B15-359D57CE8CA5}"/>
              </a:ext>
            </a:extLst>
          </p:cNvPr>
          <p:cNvSpPr/>
          <p:nvPr/>
        </p:nvSpPr>
        <p:spPr>
          <a:xfrm>
            <a:off x="304800" y="6151736"/>
            <a:ext cx="11582400" cy="283128"/>
          </a:xfrm>
          <a:prstGeom prst="rect">
            <a:avLst/>
          </a:prstGeom>
          <a:solidFill>
            <a:schemeClr val="bg2">
              <a:lumMod val="20000"/>
              <a:lumOff val="80000"/>
            </a:schemeClr>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５</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スケジュールが現実的であり、採択後速やかに実証を開始できるか</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graphicFrame>
        <p:nvGraphicFramePr>
          <p:cNvPr id="9" name="Table 1">
            <a:extLst>
              <a:ext uri="{FF2B5EF4-FFF2-40B4-BE49-F238E27FC236}">
                <a16:creationId xmlns:a16="http://schemas.microsoft.com/office/drawing/2014/main" id="{6BC8D6C8-A8C5-5BA1-47AA-24C97A55B7B1}"/>
              </a:ext>
            </a:extLst>
          </p:cNvPr>
          <p:cNvGraphicFramePr>
            <a:graphicFrameLocks noGrp="1"/>
          </p:cNvGraphicFramePr>
          <p:nvPr>
            <p:extLst>
              <p:ext uri="{D42A27DB-BD31-4B8C-83A1-F6EECF244321}">
                <p14:modId xmlns:p14="http://schemas.microsoft.com/office/powerpoint/2010/main" val="3319919607"/>
              </p:ext>
            </p:extLst>
          </p:nvPr>
        </p:nvGraphicFramePr>
        <p:xfrm>
          <a:off x="365761" y="2774131"/>
          <a:ext cx="11460477" cy="2926080"/>
        </p:xfrm>
        <a:graphic>
          <a:graphicData uri="http://schemas.openxmlformats.org/drawingml/2006/table">
            <a:tbl>
              <a:tblPr/>
              <a:tblGrid>
                <a:gridCol w="3210079">
                  <a:extLst>
                    <a:ext uri="{9D8B030D-6E8A-4147-A177-3AD203B41FA5}">
                      <a16:colId xmlns:a16="http://schemas.microsoft.com/office/drawing/2014/main" val="20000"/>
                    </a:ext>
                  </a:extLst>
                </a:gridCol>
                <a:gridCol w="1493865">
                  <a:extLst>
                    <a:ext uri="{9D8B030D-6E8A-4147-A177-3AD203B41FA5}">
                      <a16:colId xmlns:a16="http://schemas.microsoft.com/office/drawing/2014/main" val="20001"/>
                    </a:ext>
                  </a:extLst>
                </a:gridCol>
                <a:gridCol w="965219">
                  <a:extLst>
                    <a:ext uri="{9D8B030D-6E8A-4147-A177-3AD203B41FA5}">
                      <a16:colId xmlns:a16="http://schemas.microsoft.com/office/drawing/2014/main" val="20003"/>
                    </a:ext>
                  </a:extLst>
                </a:gridCol>
                <a:gridCol w="965219">
                  <a:extLst>
                    <a:ext uri="{9D8B030D-6E8A-4147-A177-3AD203B41FA5}">
                      <a16:colId xmlns:a16="http://schemas.microsoft.com/office/drawing/2014/main" val="20004"/>
                    </a:ext>
                  </a:extLst>
                </a:gridCol>
                <a:gridCol w="965219">
                  <a:extLst>
                    <a:ext uri="{9D8B030D-6E8A-4147-A177-3AD203B41FA5}">
                      <a16:colId xmlns:a16="http://schemas.microsoft.com/office/drawing/2014/main" val="20005"/>
                    </a:ext>
                  </a:extLst>
                </a:gridCol>
                <a:gridCol w="965219">
                  <a:extLst>
                    <a:ext uri="{9D8B030D-6E8A-4147-A177-3AD203B41FA5}">
                      <a16:colId xmlns:a16="http://schemas.microsoft.com/office/drawing/2014/main" val="20006"/>
                    </a:ext>
                  </a:extLst>
                </a:gridCol>
                <a:gridCol w="965219">
                  <a:extLst>
                    <a:ext uri="{9D8B030D-6E8A-4147-A177-3AD203B41FA5}">
                      <a16:colId xmlns:a16="http://schemas.microsoft.com/office/drawing/2014/main" val="20007"/>
                    </a:ext>
                  </a:extLst>
                </a:gridCol>
                <a:gridCol w="965219">
                  <a:extLst>
                    <a:ext uri="{9D8B030D-6E8A-4147-A177-3AD203B41FA5}">
                      <a16:colId xmlns:a16="http://schemas.microsoft.com/office/drawing/2014/main" val="20008"/>
                    </a:ext>
                  </a:extLst>
                </a:gridCol>
                <a:gridCol w="965219">
                  <a:extLst>
                    <a:ext uri="{9D8B030D-6E8A-4147-A177-3AD203B41FA5}">
                      <a16:colId xmlns:a16="http://schemas.microsoft.com/office/drawing/2014/main" val="20009"/>
                    </a:ext>
                  </a:extLst>
                </a:gridCol>
              </a:tblGrid>
              <a:tr h="325120">
                <a:tc>
                  <a:txBody>
                    <a:bodyPr/>
                    <a:lstStyle/>
                    <a:p>
                      <a:pPr marL="0" indent="0" algn="l">
                        <a:buNone/>
                      </a:pPr>
                      <a:r>
                        <a:rPr lang="en-US" sz="1300" b="1" dirty="0">
                          <a:solidFill>
                            <a:srgbClr val="FFFFFF"/>
                          </a:solidFill>
                          <a:latin typeface="Meiryo UI" pitchFamily="34" charset="0"/>
                          <a:ea typeface="Meiryo UI" pitchFamily="34" charset="-122"/>
                          <a:cs typeface="Meiryo UI" pitchFamily="34" charset="-120"/>
                        </a:rPr>
                        <a:t>実施事項</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0070C0"/>
                    </a:solidFill>
                  </a:tcPr>
                </a:tc>
                <a:tc>
                  <a:txBody>
                    <a:bodyPr/>
                    <a:lstStyle/>
                    <a:p>
                      <a:pPr marL="0" indent="0" algn="l">
                        <a:buNone/>
                      </a:pPr>
                      <a:r>
                        <a:rPr lang="en-US" sz="1300" b="1" dirty="0">
                          <a:solidFill>
                            <a:srgbClr val="FFFFFF"/>
                          </a:solidFill>
                          <a:latin typeface="Meiryo UI" pitchFamily="34" charset="0"/>
                          <a:ea typeface="Meiryo UI" pitchFamily="34" charset="-122"/>
                          <a:cs typeface="Meiryo UI" pitchFamily="34" charset="-120"/>
                        </a:rPr>
                        <a:t>担当</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0070C0"/>
                    </a:solidFill>
                  </a:tcPr>
                </a:tc>
                <a:tc>
                  <a:txBody>
                    <a:bodyPr/>
                    <a:lstStyle/>
                    <a:p>
                      <a:pPr marL="0" indent="0" algn="l">
                        <a:buNone/>
                      </a:pPr>
                      <a:r>
                        <a:rPr lang="en-US" sz="1300" b="1" dirty="0">
                          <a:solidFill>
                            <a:srgbClr val="FFFFFF"/>
                          </a:solidFill>
                          <a:latin typeface="Meiryo UI" pitchFamily="34" charset="0"/>
                          <a:ea typeface="Meiryo UI" pitchFamily="34" charset="-122"/>
                          <a:cs typeface="Meiryo UI" pitchFamily="34" charset="-120"/>
                        </a:rPr>
                        <a:t>8月</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0070C0"/>
                    </a:solidFill>
                  </a:tcPr>
                </a:tc>
                <a:tc>
                  <a:txBody>
                    <a:bodyPr/>
                    <a:lstStyle/>
                    <a:p>
                      <a:pPr marL="0" indent="0" algn="l">
                        <a:buNone/>
                      </a:pPr>
                      <a:r>
                        <a:rPr lang="en-US" sz="1300" b="1" dirty="0">
                          <a:solidFill>
                            <a:srgbClr val="FFFFFF"/>
                          </a:solidFill>
                          <a:latin typeface="Meiryo UI" pitchFamily="34" charset="0"/>
                          <a:ea typeface="Meiryo UI" pitchFamily="34" charset="-122"/>
                          <a:cs typeface="Meiryo UI" pitchFamily="34" charset="-120"/>
                        </a:rPr>
                        <a:t>9月</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0070C0"/>
                    </a:solidFill>
                  </a:tcPr>
                </a:tc>
                <a:tc>
                  <a:txBody>
                    <a:bodyPr/>
                    <a:lstStyle/>
                    <a:p>
                      <a:pPr marL="0" indent="0" algn="l">
                        <a:buNone/>
                      </a:pPr>
                      <a:r>
                        <a:rPr lang="en-US" sz="1300" b="1" dirty="0">
                          <a:solidFill>
                            <a:srgbClr val="FFFFFF"/>
                          </a:solidFill>
                          <a:latin typeface="Meiryo UI" pitchFamily="34" charset="0"/>
                          <a:ea typeface="Meiryo UI" pitchFamily="34" charset="-122"/>
                          <a:cs typeface="Meiryo UI" pitchFamily="34" charset="-120"/>
                        </a:rPr>
                        <a:t>10月</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0070C0"/>
                    </a:solidFill>
                  </a:tcPr>
                </a:tc>
                <a:tc>
                  <a:txBody>
                    <a:bodyPr/>
                    <a:lstStyle/>
                    <a:p>
                      <a:pPr marL="0" indent="0" algn="l">
                        <a:buNone/>
                      </a:pPr>
                      <a:r>
                        <a:rPr lang="en-US" sz="1300" b="1" dirty="0">
                          <a:solidFill>
                            <a:srgbClr val="FFFFFF"/>
                          </a:solidFill>
                          <a:latin typeface="Meiryo UI" pitchFamily="34" charset="0"/>
                          <a:ea typeface="Meiryo UI" pitchFamily="34" charset="-122"/>
                          <a:cs typeface="Meiryo UI" pitchFamily="34" charset="-120"/>
                        </a:rPr>
                        <a:t>11月</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0070C0"/>
                    </a:solidFill>
                  </a:tcPr>
                </a:tc>
                <a:tc>
                  <a:txBody>
                    <a:bodyPr/>
                    <a:lstStyle/>
                    <a:p>
                      <a:pPr marL="0" indent="0" algn="l">
                        <a:buNone/>
                      </a:pPr>
                      <a:r>
                        <a:rPr lang="en-US" sz="1300" b="1" dirty="0">
                          <a:solidFill>
                            <a:srgbClr val="FFFFFF"/>
                          </a:solidFill>
                          <a:latin typeface="Meiryo UI" pitchFamily="34" charset="0"/>
                          <a:ea typeface="Meiryo UI" pitchFamily="34" charset="-122"/>
                          <a:cs typeface="Meiryo UI" pitchFamily="34" charset="-120"/>
                        </a:rPr>
                        <a:t>12月</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0070C0"/>
                    </a:solidFill>
                  </a:tcPr>
                </a:tc>
                <a:tc>
                  <a:txBody>
                    <a:bodyPr/>
                    <a:lstStyle/>
                    <a:p>
                      <a:pPr marL="0" indent="0" algn="l">
                        <a:buNone/>
                      </a:pPr>
                      <a:r>
                        <a:rPr lang="en-US" sz="1300" b="1" dirty="0">
                          <a:solidFill>
                            <a:srgbClr val="FFFFFF"/>
                          </a:solidFill>
                          <a:latin typeface="Meiryo UI" pitchFamily="34" charset="0"/>
                          <a:ea typeface="Meiryo UI" pitchFamily="34" charset="-122"/>
                          <a:cs typeface="Meiryo UI" pitchFamily="34" charset="-120"/>
                        </a:rPr>
                        <a:t>1月</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0070C0"/>
                    </a:solidFill>
                  </a:tcPr>
                </a:tc>
                <a:tc>
                  <a:txBody>
                    <a:bodyPr/>
                    <a:lstStyle/>
                    <a:p>
                      <a:pPr marL="0" indent="0" algn="l">
                        <a:buNone/>
                      </a:pPr>
                      <a:r>
                        <a:rPr lang="en-US" sz="1300" b="1" dirty="0">
                          <a:solidFill>
                            <a:srgbClr val="FFFFFF"/>
                          </a:solidFill>
                          <a:latin typeface="Meiryo UI" pitchFamily="34" charset="0"/>
                          <a:ea typeface="Meiryo UI" pitchFamily="34" charset="-122"/>
                          <a:cs typeface="Meiryo UI" pitchFamily="34" charset="-120"/>
                        </a:rPr>
                        <a:t>2</a:t>
                      </a:r>
                      <a:r>
                        <a:rPr lang="ja-JP" altLang="en-US" sz="1300" b="1" dirty="0">
                          <a:solidFill>
                            <a:srgbClr val="FFFFFF"/>
                          </a:solidFill>
                          <a:latin typeface="Meiryo UI" pitchFamily="34" charset="0"/>
                          <a:ea typeface="Meiryo UI" pitchFamily="34" charset="-122"/>
                          <a:cs typeface="Meiryo UI" pitchFamily="34" charset="-120"/>
                        </a:rPr>
                        <a:t>月末頃</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0070C0"/>
                    </a:solidFill>
                  </a:tcPr>
                </a:tc>
                <a:extLst>
                  <a:ext uri="{0D108BD9-81ED-4DB2-BD59-A6C34878D82A}">
                    <a16:rowId xmlns:a16="http://schemas.microsoft.com/office/drawing/2014/main" val="10000"/>
                  </a:ext>
                </a:extLst>
              </a:tr>
              <a:tr h="325120">
                <a:tc>
                  <a:txBody>
                    <a:bodyPr/>
                    <a:lstStyle/>
                    <a:p>
                      <a:pPr marL="0" indent="0" algn="l">
                        <a:buNone/>
                      </a:pPr>
                      <a:r>
                        <a:rPr lang="en-US" sz="1300" b="1" dirty="0">
                          <a:solidFill>
                            <a:srgbClr val="444444"/>
                          </a:solidFill>
                          <a:latin typeface="Meiryo UI" pitchFamily="34" charset="0"/>
                          <a:ea typeface="Meiryo UI" pitchFamily="34" charset="-122"/>
                          <a:cs typeface="Meiryo UI" pitchFamily="34" charset="-120"/>
                        </a:rPr>
                        <a:t>★ </a:t>
                      </a:r>
                      <a:r>
                        <a:rPr lang="ja-JP" altLang="en-US" sz="1300" b="1" dirty="0">
                          <a:solidFill>
                            <a:srgbClr val="444444"/>
                          </a:solidFill>
                          <a:latin typeface="Meiryo UI" pitchFamily="34" charset="0"/>
                          <a:ea typeface="Meiryo UI" pitchFamily="34" charset="-122"/>
                          <a:cs typeface="Meiryo UI" pitchFamily="34" charset="-120"/>
                        </a:rPr>
                        <a:t>採択後キックオフ・実証計画精緻化</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ja-JP" altLang="en-US" sz="1300" dirty="0">
                          <a:solidFill>
                            <a:srgbClr val="1A1A1A"/>
                          </a:solidFill>
                          <a:latin typeface="Meiryo UI" pitchFamily="34" charset="0"/>
                          <a:ea typeface="Meiryo UI" pitchFamily="34" charset="-122"/>
                          <a:cs typeface="Meiryo UI" charset="0"/>
                        </a:rPr>
                        <a:t>代表事業者</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671417544"/>
                  </a:ext>
                </a:extLst>
              </a:tr>
              <a:tr h="325120">
                <a:tc>
                  <a:txBody>
                    <a:bodyPr/>
                    <a:lstStyle/>
                    <a:p>
                      <a:pPr marL="0" indent="0" algn="l">
                        <a:buNone/>
                      </a:pPr>
                      <a:r>
                        <a:rPr lang="en-US" sz="1300" dirty="0">
                          <a:solidFill>
                            <a:srgbClr val="1A1A1A"/>
                          </a:solidFill>
                          <a:latin typeface="Meiryo UI" pitchFamily="34" charset="0"/>
                          <a:ea typeface="Meiryo UI" pitchFamily="34" charset="-122"/>
                          <a:cs typeface="Meiryo UI" pitchFamily="34" charset="-120"/>
                        </a:rPr>
                        <a:t>① </a:t>
                      </a:r>
                      <a:r>
                        <a:rPr lang="en-US" altLang="ja-JP" sz="1300" dirty="0">
                          <a:solidFill>
                            <a:srgbClr val="1A1A1A"/>
                          </a:solidFill>
                          <a:latin typeface="Meiryo UI" pitchFamily="34" charset="0"/>
                          <a:ea typeface="Meiryo UI" pitchFamily="34" charset="-122"/>
                          <a:cs typeface="Meiryo UI" pitchFamily="34" charset="-120"/>
                        </a:rPr>
                        <a:t>XXX</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831310539"/>
                  </a:ext>
                </a:extLst>
              </a:tr>
              <a:tr h="325120">
                <a:tc>
                  <a:txBody>
                    <a:bodyPr/>
                    <a:lstStyle/>
                    <a:p>
                      <a:pPr marL="0" indent="0" algn="l">
                        <a:buNone/>
                      </a:pPr>
                      <a:r>
                        <a:rPr lang="en-US" sz="1300" dirty="0">
                          <a:solidFill>
                            <a:srgbClr val="1A1A1A"/>
                          </a:solidFill>
                          <a:latin typeface="Meiryo UI" pitchFamily="34" charset="0"/>
                          <a:ea typeface="Meiryo UI" pitchFamily="34" charset="-122"/>
                          <a:cs typeface="Meiryo UI" pitchFamily="34" charset="-120"/>
                        </a:rPr>
                        <a:t>② </a:t>
                      </a:r>
                      <a:r>
                        <a:rPr lang="en-US" altLang="ja-JP" sz="1300" dirty="0">
                          <a:solidFill>
                            <a:srgbClr val="1A1A1A"/>
                          </a:solidFill>
                          <a:latin typeface="Meiryo UI" pitchFamily="34" charset="0"/>
                          <a:ea typeface="Meiryo UI" pitchFamily="34" charset="-122"/>
                          <a:cs typeface="Meiryo UI" pitchFamily="34" charset="-120"/>
                        </a:rPr>
                        <a:t>XXX</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25120">
                <a:tc>
                  <a:txBody>
                    <a:bodyPr/>
                    <a:lstStyle/>
                    <a:p>
                      <a:pPr marL="0" indent="0" algn="l">
                        <a:buNone/>
                      </a:pPr>
                      <a:r>
                        <a:rPr lang="en-US" sz="1300" dirty="0">
                          <a:solidFill>
                            <a:srgbClr val="1A1A1A"/>
                          </a:solidFill>
                          <a:latin typeface="Meiryo UI" pitchFamily="34" charset="0"/>
                          <a:ea typeface="Meiryo UI" pitchFamily="34" charset="-122"/>
                          <a:cs typeface="Meiryo UI" pitchFamily="34" charset="-120"/>
                        </a:rPr>
                        <a:t>③ </a:t>
                      </a:r>
                      <a:r>
                        <a:rPr lang="en-US" altLang="ja-JP" sz="1300" dirty="0">
                          <a:solidFill>
                            <a:srgbClr val="1A1A1A"/>
                          </a:solidFill>
                          <a:latin typeface="Meiryo UI" pitchFamily="34" charset="0"/>
                          <a:ea typeface="Meiryo UI" pitchFamily="34" charset="-122"/>
                          <a:cs typeface="Meiryo UI" pitchFamily="34" charset="-120"/>
                        </a:rPr>
                        <a:t>XXX</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25120">
                <a:tc>
                  <a:txBody>
                    <a:bodyPr/>
                    <a:lstStyle/>
                    <a:p>
                      <a:pPr marL="0" indent="0" algn="l">
                        <a:buNone/>
                      </a:pPr>
                      <a:r>
                        <a:rPr lang="ja-JP" altLang="en-US" sz="1300" dirty="0">
                          <a:solidFill>
                            <a:srgbClr val="1A1A1A"/>
                          </a:solidFill>
                          <a:latin typeface="Meiryo UI" pitchFamily="34" charset="0"/>
                          <a:ea typeface="Meiryo UI" pitchFamily="34" charset="-122"/>
                          <a:cs typeface="Meiryo UI" pitchFamily="34" charset="-120"/>
                        </a:rPr>
                        <a:t>④</a:t>
                      </a:r>
                      <a:r>
                        <a:rPr lang="en-US" altLang="ja-JP" sz="1300" dirty="0">
                          <a:solidFill>
                            <a:srgbClr val="1A1A1A"/>
                          </a:solidFill>
                          <a:latin typeface="Meiryo UI" pitchFamily="34" charset="0"/>
                          <a:ea typeface="Meiryo UI" pitchFamily="34" charset="-122"/>
                          <a:cs typeface="Meiryo UI" pitchFamily="34" charset="-120"/>
                        </a:rPr>
                        <a:t> XXX</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25120">
                <a:tc>
                  <a:txBody>
                    <a:bodyPr/>
                    <a:lstStyle/>
                    <a:p>
                      <a:pPr marL="0" indent="0" algn="l">
                        <a:buNone/>
                      </a:pPr>
                      <a:r>
                        <a:rPr lang="en-US" sz="1300" dirty="0">
                          <a:solidFill>
                            <a:srgbClr val="1A1A1A"/>
                          </a:solidFill>
                          <a:latin typeface="Meiryo UI" pitchFamily="34" charset="0"/>
                          <a:ea typeface="Meiryo UI" pitchFamily="34" charset="-122"/>
                          <a:cs typeface="Meiryo UI" pitchFamily="34" charset="-120"/>
                        </a:rPr>
                        <a:t>⑤ </a:t>
                      </a:r>
                      <a:r>
                        <a:rPr lang="en-US" altLang="ja-JP" sz="1300" dirty="0">
                          <a:solidFill>
                            <a:srgbClr val="1A1A1A"/>
                          </a:solidFill>
                          <a:latin typeface="Meiryo UI" pitchFamily="34" charset="0"/>
                          <a:ea typeface="Meiryo UI" pitchFamily="34" charset="-122"/>
                          <a:cs typeface="Meiryo UI" pitchFamily="34" charset="-120"/>
                        </a:rPr>
                        <a:t>XXX</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25120">
                <a:tc>
                  <a:txBody>
                    <a:bodyPr/>
                    <a:lstStyle/>
                    <a:p>
                      <a:pPr marL="0" indent="0" algn="l">
                        <a:buNone/>
                      </a:pPr>
                      <a:r>
                        <a:rPr lang="ja-JP" altLang="en-US" sz="1300" dirty="0">
                          <a:latin typeface="Meiryo UI" charset="0"/>
                          <a:ea typeface="Meiryo UI" charset="0"/>
                          <a:cs typeface="Meiryo UI" charset="0"/>
                        </a:rPr>
                        <a:t>⑥ </a:t>
                      </a:r>
                      <a:r>
                        <a:rPr lang="en-US" altLang="ja-JP" sz="1300" dirty="0">
                          <a:latin typeface="Meiryo UI" charset="0"/>
                          <a:ea typeface="Meiryo UI" charset="0"/>
                          <a:cs typeface="Meiryo UI" charset="0"/>
                        </a:rPr>
                        <a:t>XXX</a:t>
                      </a: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25120">
                <a:tc>
                  <a:txBody>
                    <a:bodyPr/>
                    <a:lstStyle/>
                    <a:p>
                      <a:pPr marL="0" indent="0" algn="l">
                        <a:buNone/>
                      </a:pPr>
                      <a:r>
                        <a:rPr lang="en-US" sz="1300" b="1" dirty="0">
                          <a:solidFill>
                            <a:srgbClr val="444444"/>
                          </a:solidFill>
                          <a:latin typeface="Meiryo UI" pitchFamily="34" charset="0"/>
                          <a:ea typeface="Meiryo UI" pitchFamily="34" charset="-122"/>
                          <a:cs typeface="Meiryo UI" pitchFamily="34" charset="-120"/>
                        </a:rPr>
                        <a:t>★ </a:t>
                      </a:r>
                      <a:r>
                        <a:rPr lang="en-US" sz="1300" b="1" dirty="0" err="1">
                          <a:solidFill>
                            <a:srgbClr val="444444"/>
                          </a:solidFill>
                          <a:latin typeface="Meiryo UI" pitchFamily="34" charset="0"/>
                          <a:ea typeface="Meiryo UI" pitchFamily="34" charset="-122"/>
                          <a:cs typeface="Meiryo UI" pitchFamily="34" charset="-120"/>
                        </a:rPr>
                        <a:t>成果報告書提出</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300" dirty="0">
                          <a:solidFill>
                            <a:srgbClr val="1A1A1A"/>
                          </a:solidFill>
                          <a:latin typeface="Meiryo UI" pitchFamily="34" charset="0"/>
                          <a:ea typeface="Meiryo UI" pitchFamily="34" charset="-122"/>
                          <a:cs typeface="Meiryo UI" pitchFamily="34" charset="-120"/>
                        </a:rPr>
                        <a:t>代表</a:t>
                      </a:r>
                      <a:r>
                        <a:rPr lang="ja-JP" altLang="en-US" sz="1300" dirty="0">
                          <a:solidFill>
                            <a:srgbClr val="1A1A1A"/>
                          </a:solidFill>
                          <a:latin typeface="Meiryo UI" pitchFamily="34" charset="0"/>
                          <a:ea typeface="Meiryo UI" pitchFamily="34" charset="-122"/>
                          <a:cs typeface="Meiryo UI" pitchFamily="34" charset="-120"/>
                        </a:rPr>
                        <a:t>事業者</a:t>
                      </a: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dirty="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3926880081"/>
                  </a:ext>
                </a:extLst>
              </a:tr>
            </a:tbl>
          </a:graphicData>
        </a:graphic>
      </p:graphicFrame>
      <p:cxnSp>
        <p:nvCxnSpPr>
          <p:cNvPr id="10" name="直線矢印コネクタ 9">
            <a:extLst>
              <a:ext uri="{FF2B5EF4-FFF2-40B4-BE49-F238E27FC236}">
                <a16:creationId xmlns:a16="http://schemas.microsoft.com/office/drawing/2014/main" id="{55EA77AA-19BA-7000-CA7D-4394A48C5D09}"/>
              </a:ext>
            </a:extLst>
          </p:cNvPr>
          <p:cNvCxnSpPr/>
          <p:nvPr/>
        </p:nvCxnSpPr>
        <p:spPr>
          <a:xfrm>
            <a:off x="5079612" y="3599134"/>
            <a:ext cx="838200"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7A8C9558-BAD6-0109-6E37-D1605613C73E}"/>
              </a:ext>
            </a:extLst>
          </p:cNvPr>
          <p:cNvCxnSpPr>
            <a:cxnSpLocks/>
          </p:cNvCxnSpPr>
          <p:nvPr/>
        </p:nvCxnSpPr>
        <p:spPr>
          <a:xfrm>
            <a:off x="6010656" y="3929567"/>
            <a:ext cx="1473200"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801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D916F-46FD-FDCD-E646-A803C922B9E5}"/>
            </a:ext>
          </a:extLst>
        </p:cNvPr>
        <p:cNvGrpSpPr/>
        <p:nvPr/>
      </p:nvGrpSpPr>
      <p:grpSpPr>
        <a:xfrm>
          <a:off x="0" y="0"/>
          <a:ext cx="0" cy="0"/>
          <a:chOff x="0" y="0"/>
          <a:chExt cx="0" cy="0"/>
        </a:xfrm>
      </p:grpSpPr>
      <p:sp>
        <p:nvSpPr>
          <p:cNvPr id="3" name="Shape 0">
            <a:extLst>
              <a:ext uri="{FF2B5EF4-FFF2-40B4-BE49-F238E27FC236}">
                <a16:creationId xmlns:a16="http://schemas.microsoft.com/office/drawing/2014/main" id="{5CA6550B-A529-94C9-0884-64D0019F8B16}"/>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p>
        </p:txBody>
      </p:sp>
      <p:sp>
        <p:nvSpPr>
          <p:cNvPr id="5" name="Text 1">
            <a:extLst>
              <a:ext uri="{FF2B5EF4-FFF2-40B4-BE49-F238E27FC236}">
                <a16:creationId xmlns:a16="http://schemas.microsoft.com/office/drawing/2014/main" id="{80B90EC6-C88F-14F7-D967-939FEC84F0C2}"/>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④</a:t>
            </a:r>
            <a:r>
              <a:rPr lang="en-US" sz="2267" b="1" dirty="0">
                <a:solidFill>
                  <a:srgbClr val="0070C0"/>
                </a:solidFill>
                <a:latin typeface="Meiryo UI" pitchFamily="34" charset="0"/>
                <a:ea typeface="Meiryo UI" pitchFamily="34" charset="-122"/>
                <a:cs typeface="Meiryo UI" pitchFamily="34" charset="-120"/>
              </a:rPr>
              <a:t>　</a:t>
            </a:r>
            <a:r>
              <a:rPr lang="ja-JP" altLang="en-US" sz="2267" b="1" dirty="0">
                <a:solidFill>
                  <a:srgbClr val="0070C0"/>
                </a:solidFill>
                <a:latin typeface="Meiryo UI" pitchFamily="34" charset="0"/>
                <a:ea typeface="Meiryo UI" pitchFamily="34" charset="-122"/>
                <a:cs typeface="Meiryo UI" pitchFamily="34" charset="-120"/>
              </a:rPr>
              <a:t>継続・横展開に向けた方策</a:t>
            </a:r>
            <a:endParaRPr lang="en-US" sz="2267" dirty="0">
              <a:solidFill>
                <a:srgbClr val="0070C0"/>
              </a:solidFill>
            </a:endParaRPr>
          </a:p>
        </p:txBody>
      </p:sp>
      <p:sp>
        <p:nvSpPr>
          <p:cNvPr id="7" name="Shape 2">
            <a:extLst>
              <a:ext uri="{FF2B5EF4-FFF2-40B4-BE49-F238E27FC236}">
                <a16:creationId xmlns:a16="http://schemas.microsoft.com/office/drawing/2014/main" id="{86C3BFCB-8140-A24D-77D1-C24F6BAFBE6E}"/>
              </a:ext>
            </a:extLst>
          </p:cNvPr>
          <p:cNvSpPr/>
          <p:nvPr/>
        </p:nvSpPr>
        <p:spPr>
          <a:xfrm>
            <a:off x="0" y="670560"/>
            <a:ext cx="12192000" cy="0"/>
          </a:xfrm>
          <a:prstGeom prst="line">
            <a:avLst/>
          </a:prstGeom>
          <a:noFill/>
          <a:ln w="19050">
            <a:solidFill>
              <a:srgbClr val="0070C0"/>
            </a:solidFill>
            <a:prstDash val="solid"/>
          </a:ln>
        </p:spPr>
        <p:txBody>
          <a:bodyPr/>
          <a:lstStyle/>
          <a:p>
            <a:endParaRPr lang="ja-JP" altLang="en-US" sz="2400"/>
          </a:p>
        </p:txBody>
      </p:sp>
      <p:sp>
        <p:nvSpPr>
          <p:cNvPr id="4" name="Shape 5">
            <a:extLst>
              <a:ext uri="{FF2B5EF4-FFF2-40B4-BE49-F238E27FC236}">
                <a16:creationId xmlns:a16="http://schemas.microsoft.com/office/drawing/2014/main" id="{DC04566B-71B9-374A-7EA6-975B9151CE5F}"/>
              </a:ext>
            </a:extLst>
          </p:cNvPr>
          <p:cNvSpPr/>
          <p:nvPr/>
        </p:nvSpPr>
        <p:spPr>
          <a:xfrm>
            <a:off x="304800" y="823596"/>
            <a:ext cx="11582400" cy="1013156"/>
          </a:xfrm>
          <a:prstGeom prst="rect">
            <a:avLst/>
          </a:prstGeom>
          <a:solidFill>
            <a:srgbClr val="FFFFFF"/>
          </a:solidFill>
          <a:ln w="9525">
            <a:no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記載いただきたい内容</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実証終了後も、地域において中小企業向け健康経営支援を継続・発展させるための方策を記載すること。</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また、他地域へ展開可能な支援プロセス・連携体制・運営方法、地域固有の要素、横展開時に調整が必要な事項、今後の展開ロードマップを記載すること。</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R="0" lvl="0" algn="l" defTabSz="914400" rtl="0" eaLnBrk="1" fontAlgn="auto" latinLnBrk="0" hangingPunct="1">
              <a:lnSpc>
                <a:spcPct val="100000"/>
              </a:lnSpc>
              <a:spcBef>
                <a:spcPts val="0"/>
              </a:spcBef>
              <a:spcAft>
                <a:spcPts val="0"/>
              </a:spcAft>
              <a:buClrTx/>
              <a:buSzTx/>
              <a:tabLst/>
              <a:defRPr/>
            </a:pP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p:txBody>
      </p:sp>
      <p:sp>
        <p:nvSpPr>
          <p:cNvPr id="8" name="Shape 17">
            <a:extLst>
              <a:ext uri="{FF2B5EF4-FFF2-40B4-BE49-F238E27FC236}">
                <a16:creationId xmlns:a16="http://schemas.microsoft.com/office/drawing/2014/main" id="{DF9B372B-55E1-6EF0-0A7E-DC165C1BF55E}"/>
              </a:ext>
            </a:extLst>
          </p:cNvPr>
          <p:cNvSpPr/>
          <p:nvPr/>
        </p:nvSpPr>
        <p:spPr>
          <a:xfrm>
            <a:off x="304800" y="6151736"/>
            <a:ext cx="11582400" cy="283128"/>
          </a:xfrm>
          <a:prstGeom prst="rect">
            <a:avLst/>
          </a:prstGeom>
          <a:solidFill>
            <a:schemeClr val="bg2">
              <a:lumMod val="20000"/>
              <a:lumOff val="80000"/>
            </a:schemeClr>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７</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実証終了後の継続可能性、収益化、自走化の見込み、他地域への横展開可能性が具体的か。</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sp>
        <p:nvSpPr>
          <p:cNvPr id="12" name="テキスト ボックス 11">
            <a:extLst>
              <a:ext uri="{FF2B5EF4-FFF2-40B4-BE49-F238E27FC236}">
                <a16:creationId xmlns:a16="http://schemas.microsoft.com/office/drawing/2014/main" id="{781FD305-AE70-DA09-EBF4-87A24C0A89C2}"/>
              </a:ext>
            </a:extLst>
          </p:cNvPr>
          <p:cNvSpPr txBox="1"/>
          <p:nvPr/>
        </p:nvSpPr>
        <p:spPr>
          <a:xfrm>
            <a:off x="311735" y="1950003"/>
            <a:ext cx="3941483" cy="283128"/>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800" b="1" i="0" u="none" strike="noStrike" kern="1200" cap="none" spc="0" normalizeH="0" baseline="0" noProof="0" dirty="0">
                <a:ln>
                  <a:noFill/>
                </a:ln>
                <a:solidFill>
                  <a:srgbClr val="0070C0"/>
                </a:solidFill>
                <a:effectLst/>
                <a:uLnTx/>
                <a:uFillTx/>
                <a:latin typeface="Meiryo UI"/>
                <a:ea typeface="Meiryo UI"/>
                <a:cs typeface="+mn-cs"/>
              </a:rPr>
              <a:t>実証終了後の継続体制・役割分担</a:t>
            </a:r>
          </a:p>
        </p:txBody>
      </p:sp>
      <p:sp>
        <p:nvSpPr>
          <p:cNvPr id="14" name="テキスト ボックス 13">
            <a:extLst>
              <a:ext uri="{FF2B5EF4-FFF2-40B4-BE49-F238E27FC236}">
                <a16:creationId xmlns:a16="http://schemas.microsoft.com/office/drawing/2014/main" id="{CF9502B4-3257-010C-5CEE-7E7956789CC2}"/>
              </a:ext>
            </a:extLst>
          </p:cNvPr>
          <p:cNvSpPr txBox="1"/>
          <p:nvPr/>
        </p:nvSpPr>
        <p:spPr>
          <a:xfrm>
            <a:off x="6260125" y="1950003"/>
            <a:ext cx="3941483" cy="283128"/>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lang="ja-JP" altLang="en-US" b="1" dirty="0">
                <a:solidFill>
                  <a:srgbClr val="0070C0"/>
                </a:solidFill>
                <a:latin typeface="Meiryo UI"/>
                <a:ea typeface="Meiryo UI"/>
              </a:rPr>
              <a:t>他地域への横展開可能性</a:t>
            </a:r>
            <a:endParaRPr kumimoji="1" lang="ja-JP" altLang="en-US" sz="1800" b="1" i="0" u="none" strike="noStrike" kern="1200" cap="none" spc="0" normalizeH="0" baseline="0" noProof="0" dirty="0">
              <a:ln>
                <a:noFill/>
              </a:ln>
              <a:solidFill>
                <a:srgbClr val="0070C0"/>
              </a:solidFill>
              <a:effectLst/>
              <a:uLnTx/>
              <a:uFillTx/>
              <a:latin typeface="Meiryo UI"/>
              <a:ea typeface="Meiryo UI"/>
              <a:cs typeface="+mn-cs"/>
            </a:endParaRPr>
          </a:p>
        </p:txBody>
      </p:sp>
      <p:sp>
        <p:nvSpPr>
          <p:cNvPr id="16" name="Shape 9">
            <a:extLst>
              <a:ext uri="{FF2B5EF4-FFF2-40B4-BE49-F238E27FC236}">
                <a16:creationId xmlns:a16="http://schemas.microsoft.com/office/drawing/2014/main" id="{3BA24E77-DA05-3B67-F762-CA1425B1E36E}"/>
              </a:ext>
            </a:extLst>
          </p:cNvPr>
          <p:cNvSpPr/>
          <p:nvPr/>
        </p:nvSpPr>
        <p:spPr>
          <a:xfrm>
            <a:off x="304800" y="2398295"/>
            <a:ext cx="5627077" cy="3636109"/>
          </a:xfrm>
          <a:prstGeom prst="rect">
            <a:avLst/>
          </a:prstGeom>
          <a:solidFill>
            <a:srgbClr val="FFFFFF"/>
          </a:solidFill>
          <a:ln w="9525">
            <a:solidFill>
              <a:srgbClr val="555555"/>
            </a:solidFill>
            <a:prstDash val="solid"/>
          </a:ln>
        </p:spPr>
        <p:txBody>
          <a:bodyPr/>
          <a:lstStyle/>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実証終了後の運営主体、関係者の役割</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継続に向けた必要な条件、課題、対応方針</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自治体施策、民間サービス、地域ネットワーク等への接続</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費用負担者、収益化・自走化の見込み</a:t>
            </a:r>
            <a:endParaRPr lang="en-US" altLang="ja-JP" sz="1400" dirty="0">
              <a:solidFill>
                <a:srgbClr val="888888"/>
              </a:solidFill>
              <a:latin typeface="Meiryo UI" panose="020B0604030504040204" pitchFamily="50" charset="-128"/>
              <a:ea typeface="Meiryo UI" panose="020B0604030504040204" pitchFamily="50" charset="-128"/>
            </a:endParaRPr>
          </a:p>
        </p:txBody>
      </p:sp>
      <p:sp>
        <p:nvSpPr>
          <p:cNvPr id="18" name="Shape 9">
            <a:extLst>
              <a:ext uri="{FF2B5EF4-FFF2-40B4-BE49-F238E27FC236}">
                <a16:creationId xmlns:a16="http://schemas.microsoft.com/office/drawing/2014/main" id="{2E9308F3-C5F5-A578-B5E7-54DD6EAB1A7F}"/>
              </a:ext>
            </a:extLst>
          </p:cNvPr>
          <p:cNvSpPr/>
          <p:nvPr/>
        </p:nvSpPr>
        <p:spPr>
          <a:xfrm>
            <a:off x="6260125" y="2398294"/>
            <a:ext cx="5627077" cy="3636109"/>
          </a:xfrm>
          <a:prstGeom prst="rect">
            <a:avLst/>
          </a:prstGeom>
          <a:solidFill>
            <a:srgbClr val="FFFFFF"/>
          </a:solidFill>
          <a:ln w="9525">
            <a:solidFill>
              <a:srgbClr val="555555"/>
            </a:solidFill>
            <a:prstDash val="solid"/>
          </a:ln>
        </p:spPr>
        <p:txBody>
          <a:bodyPr/>
          <a:lstStyle/>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他地域でも標準化できるプロセス</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地域固有の要素と横展開時に調整すべき要素</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必要となる自治体、関係機関の要件</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今後の展開、ロードマップ、実証結果の活用方針</a:t>
            </a:r>
            <a:endParaRPr lang="en-US" altLang="ja-JP" sz="1400" dirty="0">
              <a:solidFill>
                <a:srgbClr val="888888"/>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04480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05193-75F9-B019-E469-F8AD2A31C811}"/>
            </a:ext>
          </a:extLst>
        </p:cNvPr>
        <p:cNvGrpSpPr/>
        <p:nvPr/>
      </p:nvGrpSpPr>
      <p:grpSpPr>
        <a:xfrm>
          <a:off x="0" y="0"/>
          <a:ext cx="0" cy="0"/>
          <a:chOff x="0" y="0"/>
          <a:chExt cx="0" cy="0"/>
        </a:xfrm>
      </p:grpSpPr>
      <p:sp>
        <p:nvSpPr>
          <p:cNvPr id="3" name="Shape 0">
            <a:extLst>
              <a:ext uri="{FF2B5EF4-FFF2-40B4-BE49-F238E27FC236}">
                <a16:creationId xmlns:a16="http://schemas.microsoft.com/office/drawing/2014/main" id="{560194E7-8BFA-1647-776F-512401B45E27}"/>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p>
        </p:txBody>
      </p:sp>
      <p:sp>
        <p:nvSpPr>
          <p:cNvPr id="5" name="Text 1">
            <a:extLst>
              <a:ext uri="{FF2B5EF4-FFF2-40B4-BE49-F238E27FC236}">
                <a16:creationId xmlns:a16="http://schemas.microsoft.com/office/drawing/2014/main" id="{186A3B64-206B-0910-6014-E1FF05627F2F}"/>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関連実績・類似事業</a:t>
            </a:r>
            <a:endParaRPr lang="en-US" sz="2267" dirty="0">
              <a:solidFill>
                <a:srgbClr val="0070C0"/>
              </a:solidFill>
            </a:endParaRPr>
          </a:p>
        </p:txBody>
      </p:sp>
      <p:sp>
        <p:nvSpPr>
          <p:cNvPr id="7" name="Shape 2">
            <a:extLst>
              <a:ext uri="{FF2B5EF4-FFF2-40B4-BE49-F238E27FC236}">
                <a16:creationId xmlns:a16="http://schemas.microsoft.com/office/drawing/2014/main" id="{DBE8E912-C631-056E-CEAF-D2BCF189D574}"/>
              </a:ext>
            </a:extLst>
          </p:cNvPr>
          <p:cNvSpPr/>
          <p:nvPr/>
        </p:nvSpPr>
        <p:spPr>
          <a:xfrm>
            <a:off x="0" y="670560"/>
            <a:ext cx="12192000" cy="0"/>
          </a:xfrm>
          <a:prstGeom prst="line">
            <a:avLst/>
          </a:prstGeom>
          <a:noFill/>
          <a:ln w="19050">
            <a:solidFill>
              <a:srgbClr val="0070C0"/>
            </a:solidFill>
            <a:prstDash val="solid"/>
          </a:ln>
        </p:spPr>
        <p:txBody>
          <a:bodyPr/>
          <a:lstStyle/>
          <a:p>
            <a:endParaRPr lang="ja-JP" altLang="en-US" sz="2400"/>
          </a:p>
        </p:txBody>
      </p:sp>
      <p:sp>
        <p:nvSpPr>
          <p:cNvPr id="4" name="Shape 17">
            <a:extLst>
              <a:ext uri="{FF2B5EF4-FFF2-40B4-BE49-F238E27FC236}">
                <a16:creationId xmlns:a16="http://schemas.microsoft.com/office/drawing/2014/main" id="{EB8CE6BD-C77F-CAAC-2240-0D102F3BDD2E}"/>
              </a:ext>
            </a:extLst>
          </p:cNvPr>
          <p:cNvSpPr/>
          <p:nvPr/>
        </p:nvSpPr>
        <p:spPr>
          <a:xfrm>
            <a:off x="304800" y="6151736"/>
            <a:ext cx="11582400" cy="283128"/>
          </a:xfrm>
          <a:prstGeom prst="rect">
            <a:avLst/>
          </a:prstGeom>
          <a:solidFill>
            <a:schemeClr val="bg2">
              <a:lumMod val="20000"/>
              <a:lumOff val="80000"/>
            </a:schemeClr>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６・７</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本事業を責任を持って遂行し、実証結果を活用・展開できる実績があるか。</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sp>
        <p:nvSpPr>
          <p:cNvPr id="8" name="テキスト ボックス 7">
            <a:extLst>
              <a:ext uri="{FF2B5EF4-FFF2-40B4-BE49-F238E27FC236}">
                <a16:creationId xmlns:a16="http://schemas.microsoft.com/office/drawing/2014/main" id="{5F817872-4844-245F-6AE0-6A25AB807F21}"/>
              </a:ext>
            </a:extLst>
          </p:cNvPr>
          <p:cNvSpPr txBox="1"/>
          <p:nvPr/>
        </p:nvSpPr>
        <p:spPr>
          <a:xfrm>
            <a:off x="355493" y="2188632"/>
            <a:ext cx="3570135" cy="222636"/>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800" b="1" i="0" u="none" strike="noStrike" kern="1200" cap="none" spc="0" normalizeH="0" baseline="0" noProof="0" dirty="0">
                <a:ln>
                  <a:noFill/>
                </a:ln>
                <a:solidFill>
                  <a:srgbClr val="0070C0"/>
                </a:solidFill>
                <a:effectLst/>
                <a:uLnTx/>
                <a:uFillTx/>
                <a:latin typeface="Meiryo UI"/>
                <a:ea typeface="Meiryo UI"/>
                <a:cs typeface="+mn-cs"/>
              </a:rPr>
              <a:t>関連する活動・実績</a:t>
            </a:r>
          </a:p>
        </p:txBody>
      </p:sp>
      <p:sp>
        <p:nvSpPr>
          <p:cNvPr id="10" name="Shape 5">
            <a:extLst>
              <a:ext uri="{FF2B5EF4-FFF2-40B4-BE49-F238E27FC236}">
                <a16:creationId xmlns:a16="http://schemas.microsoft.com/office/drawing/2014/main" id="{04B424BA-082B-EDFA-571D-BECABCD0C088}"/>
              </a:ext>
            </a:extLst>
          </p:cNvPr>
          <p:cNvSpPr/>
          <p:nvPr/>
        </p:nvSpPr>
        <p:spPr>
          <a:xfrm>
            <a:off x="304800" y="823596"/>
            <a:ext cx="11582400" cy="1013156"/>
          </a:xfrm>
          <a:prstGeom prst="rect">
            <a:avLst/>
          </a:prstGeom>
          <a:solidFill>
            <a:srgbClr val="FFFFFF"/>
          </a:solidFill>
          <a:ln w="9525">
            <a:no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記載いただきたい内容</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応募者および参加事業者がこれまでに実施した中小企業支援、健康経営支援、自治体・地域団体との連携、産業保健・保険者等との連携、類似する実証・調査・伴走支援等の実績を記載すること。</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また、国、自治体、その他公的機関の類似事業・補助事業等を実施中または実施予定の場合は、本実証との役割分担、対象範囲、経費の切り分け、本実証で新たに実施する内容を明確に記載すること。</a:t>
            </a:r>
          </a:p>
        </p:txBody>
      </p:sp>
      <p:sp>
        <p:nvSpPr>
          <p:cNvPr id="6" name="Shape 9">
            <a:extLst>
              <a:ext uri="{FF2B5EF4-FFF2-40B4-BE49-F238E27FC236}">
                <a16:creationId xmlns:a16="http://schemas.microsoft.com/office/drawing/2014/main" id="{0375C59D-7ADE-51D2-CB0D-E6EDA89E45D3}"/>
              </a:ext>
            </a:extLst>
          </p:cNvPr>
          <p:cNvSpPr/>
          <p:nvPr/>
        </p:nvSpPr>
        <p:spPr>
          <a:xfrm>
            <a:off x="355493" y="2581252"/>
            <a:ext cx="11497056" cy="1244790"/>
          </a:xfrm>
          <a:prstGeom prst="rect">
            <a:avLst/>
          </a:prstGeom>
          <a:solidFill>
            <a:srgbClr val="FFFFFF"/>
          </a:solidFill>
          <a:ln w="9525">
            <a:solidFill>
              <a:srgbClr val="555555"/>
            </a:solidFill>
            <a:prstDash val="solid"/>
          </a:ln>
        </p:spPr>
        <p:txBody>
          <a:bodyPr/>
          <a:lstStyle/>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健康経営支援、中小企業支援、産業保健、自治体連携等に関する実績</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先行実証、パイロット事業の概要・成果</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現在提供中のサービス、支援メニューの導入実績</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自治体、商工団体、金融機関、保険者、医師会等との連携実績</a:t>
            </a:r>
            <a:endParaRPr lang="en-US" altLang="ja-JP" sz="1400" dirty="0">
              <a:solidFill>
                <a:srgbClr val="888888"/>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9D4F0CF-B9A1-3EC3-B032-F566455A1298}"/>
              </a:ext>
            </a:extLst>
          </p:cNvPr>
          <p:cNvSpPr txBox="1"/>
          <p:nvPr/>
        </p:nvSpPr>
        <p:spPr>
          <a:xfrm>
            <a:off x="390144" y="4018409"/>
            <a:ext cx="7382256" cy="343851"/>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lang="ja-JP" altLang="en-US" b="1" dirty="0">
                <a:solidFill>
                  <a:srgbClr val="0070C0"/>
                </a:solidFill>
                <a:latin typeface="Meiryo UI"/>
                <a:ea typeface="Meiryo UI"/>
              </a:rPr>
              <a:t>国、自治体、その他公的機関の類似事業・補助事業との役割分担・仕分け</a:t>
            </a:r>
            <a:endParaRPr kumimoji="1" lang="ja-JP" altLang="en-US" sz="1800" b="1" i="0" u="none" strike="noStrike" kern="1200" cap="none" spc="0" normalizeH="0" baseline="0" noProof="0" dirty="0">
              <a:ln>
                <a:noFill/>
              </a:ln>
              <a:solidFill>
                <a:srgbClr val="0070C0"/>
              </a:solidFill>
              <a:effectLst/>
              <a:uLnTx/>
              <a:uFillTx/>
              <a:latin typeface="Meiryo UI"/>
              <a:ea typeface="Meiryo UI"/>
              <a:cs typeface="+mn-cs"/>
            </a:endParaRPr>
          </a:p>
        </p:txBody>
      </p:sp>
      <p:sp>
        <p:nvSpPr>
          <p:cNvPr id="12" name="Shape 9">
            <a:extLst>
              <a:ext uri="{FF2B5EF4-FFF2-40B4-BE49-F238E27FC236}">
                <a16:creationId xmlns:a16="http://schemas.microsoft.com/office/drawing/2014/main" id="{26C5225D-2D1F-BA3C-F038-3AB0FE6639CC}"/>
              </a:ext>
            </a:extLst>
          </p:cNvPr>
          <p:cNvSpPr/>
          <p:nvPr/>
        </p:nvSpPr>
        <p:spPr>
          <a:xfrm>
            <a:off x="390144" y="4411029"/>
            <a:ext cx="11497056" cy="1244790"/>
          </a:xfrm>
          <a:prstGeom prst="rect">
            <a:avLst/>
          </a:prstGeom>
          <a:solidFill>
            <a:srgbClr val="FFFFFF"/>
          </a:solidFill>
          <a:ln w="9525">
            <a:solidFill>
              <a:srgbClr val="555555"/>
            </a:solidFill>
            <a:prstDash val="solid"/>
          </a:ln>
        </p:spPr>
        <p:txBody>
          <a:bodyPr/>
          <a:lstStyle/>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該当する場合にのみ記載すること</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実証中、または予定している類似事業の名称、実施主体、実施期間、費用負担</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本提案事業との目的、対象、支援内容、経費の切り分け</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重複計上、重複支援が生じないことの説明</a:t>
            </a:r>
            <a:endParaRPr lang="en-US" altLang="ja-JP" sz="1400" dirty="0">
              <a:solidFill>
                <a:srgbClr val="888888"/>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61298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A1BB4-88B4-1923-213B-0E95C4FE9A20}"/>
            </a:ext>
          </a:extLst>
        </p:cNvPr>
        <p:cNvGrpSpPr/>
        <p:nvPr/>
      </p:nvGrpSpPr>
      <p:grpSpPr>
        <a:xfrm>
          <a:off x="0" y="0"/>
          <a:ext cx="0" cy="0"/>
          <a:chOff x="0" y="0"/>
          <a:chExt cx="0" cy="0"/>
        </a:xfrm>
      </p:grpSpPr>
      <p:sp>
        <p:nvSpPr>
          <p:cNvPr id="3" name="Shape 0">
            <a:extLst>
              <a:ext uri="{FF2B5EF4-FFF2-40B4-BE49-F238E27FC236}">
                <a16:creationId xmlns:a16="http://schemas.microsoft.com/office/drawing/2014/main" id="{13814F2B-4B77-82CB-F210-BEAEFAADEA67}"/>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p>
        </p:txBody>
      </p:sp>
      <p:sp>
        <p:nvSpPr>
          <p:cNvPr id="5" name="Text 1">
            <a:extLst>
              <a:ext uri="{FF2B5EF4-FFF2-40B4-BE49-F238E27FC236}">
                <a16:creationId xmlns:a16="http://schemas.microsoft.com/office/drawing/2014/main" id="{AD9A7F89-A6C4-2606-1D8B-2E8ACF00B8ED}"/>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（参考）採点項目一覧表</a:t>
            </a:r>
            <a:endParaRPr lang="en-US" sz="2267" dirty="0">
              <a:solidFill>
                <a:srgbClr val="0070C0"/>
              </a:solidFill>
            </a:endParaRPr>
          </a:p>
        </p:txBody>
      </p:sp>
      <p:sp>
        <p:nvSpPr>
          <p:cNvPr id="7" name="Shape 2">
            <a:extLst>
              <a:ext uri="{FF2B5EF4-FFF2-40B4-BE49-F238E27FC236}">
                <a16:creationId xmlns:a16="http://schemas.microsoft.com/office/drawing/2014/main" id="{2290323D-E7F5-F76E-230B-1D23A85484D1}"/>
              </a:ext>
            </a:extLst>
          </p:cNvPr>
          <p:cNvSpPr/>
          <p:nvPr/>
        </p:nvSpPr>
        <p:spPr>
          <a:xfrm>
            <a:off x="0" y="670560"/>
            <a:ext cx="12192000" cy="0"/>
          </a:xfrm>
          <a:prstGeom prst="line">
            <a:avLst/>
          </a:prstGeom>
          <a:noFill/>
          <a:ln w="19050">
            <a:solidFill>
              <a:srgbClr val="0070C0"/>
            </a:solidFill>
            <a:prstDash val="solid"/>
          </a:ln>
        </p:spPr>
        <p:txBody>
          <a:bodyPr/>
          <a:lstStyle/>
          <a:p>
            <a:endParaRPr lang="ja-JP" altLang="en-US" sz="2400"/>
          </a:p>
        </p:txBody>
      </p:sp>
      <p:graphicFrame>
        <p:nvGraphicFramePr>
          <p:cNvPr id="11" name="表 10">
            <a:extLst>
              <a:ext uri="{FF2B5EF4-FFF2-40B4-BE49-F238E27FC236}">
                <a16:creationId xmlns:a16="http://schemas.microsoft.com/office/drawing/2014/main" id="{6D7AE802-0278-12A6-C243-EB516176F0DC}"/>
              </a:ext>
            </a:extLst>
          </p:cNvPr>
          <p:cNvGraphicFramePr>
            <a:graphicFrameLocks noGrp="1"/>
          </p:cNvGraphicFramePr>
          <p:nvPr>
            <p:extLst>
              <p:ext uri="{D42A27DB-BD31-4B8C-83A1-F6EECF244321}">
                <p14:modId xmlns:p14="http://schemas.microsoft.com/office/powerpoint/2010/main" val="2544224956"/>
              </p:ext>
            </p:extLst>
          </p:nvPr>
        </p:nvGraphicFramePr>
        <p:xfrm>
          <a:off x="381000" y="1417956"/>
          <a:ext cx="11420856" cy="4997357"/>
        </p:xfrm>
        <a:graphic>
          <a:graphicData uri="http://schemas.openxmlformats.org/drawingml/2006/table">
            <a:tbl>
              <a:tblPr firstRow="1" firstCol="1" bandRow="1"/>
              <a:tblGrid>
                <a:gridCol w="2019300">
                  <a:extLst>
                    <a:ext uri="{9D8B030D-6E8A-4147-A177-3AD203B41FA5}">
                      <a16:colId xmlns:a16="http://schemas.microsoft.com/office/drawing/2014/main" val="901579574"/>
                    </a:ext>
                  </a:extLst>
                </a:gridCol>
                <a:gridCol w="9401556">
                  <a:extLst>
                    <a:ext uri="{9D8B030D-6E8A-4147-A177-3AD203B41FA5}">
                      <a16:colId xmlns:a16="http://schemas.microsoft.com/office/drawing/2014/main" val="141958327"/>
                    </a:ext>
                  </a:extLst>
                </a:gridCol>
              </a:tblGrid>
              <a:tr h="287748">
                <a:tc>
                  <a:txBody>
                    <a:bodyPr/>
                    <a:lstStyle/>
                    <a:p>
                      <a:pPr marL="111760" algn="ctr">
                        <a:buNone/>
                      </a:pPr>
                      <a:r>
                        <a:rPr lang="ja-JP" altLang="en-US" sz="1200" b="0" kern="0" dirty="0">
                          <a:solidFill>
                            <a:schemeClr val="bg1"/>
                          </a:solidFill>
                          <a:effectLst/>
                          <a:latin typeface="+mn-ea"/>
                          <a:ea typeface="+mn-ea"/>
                          <a:cs typeface="Times New Roman" panose="02020603050405020304" pitchFamily="18" charset="0"/>
                        </a:rPr>
                        <a:t>採点項目</a:t>
                      </a:r>
                      <a:endParaRPr lang="ja-JP" sz="1100" b="0" kern="100" dirty="0">
                        <a:solidFill>
                          <a:schemeClr val="bg1"/>
                        </a:solidFill>
                        <a:effectLst/>
                        <a:latin typeface="+mn-ea"/>
                        <a:ea typeface="+mn-ea"/>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gn="ctr">
                        <a:buNone/>
                      </a:pPr>
                      <a:r>
                        <a:rPr lang="ja-JP" sz="1200" kern="100" dirty="0">
                          <a:solidFill>
                            <a:schemeClr val="bg1"/>
                          </a:solidFill>
                          <a:effectLst/>
                          <a:latin typeface="+mn-ea"/>
                          <a:ea typeface="+mn-ea"/>
                          <a:cs typeface="Times New Roman" panose="02020603050405020304" pitchFamily="18" charset="0"/>
                        </a:rPr>
                        <a:t>評価の観点</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2023444049"/>
                  </a:ext>
                </a:extLst>
              </a:tr>
              <a:tr h="597401">
                <a:tc>
                  <a:txBody>
                    <a:bodyPr/>
                    <a:lstStyle/>
                    <a:p>
                      <a:pPr marL="0" lvl="0" indent="0" algn="l">
                        <a:buFont typeface="+mj-lt"/>
                        <a:buNone/>
                      </a:pPr>
                      <a:r>
                        <a:rPr lang="en-US" altLang="ja-JP" sz="1200" b="0" kern="0" dirty="0">
                          <a:effectLst/>
                          <a:latin typeface="+mn-ea"/>
                          <a:ea typeface="+mn-ea"/>
                          <a:cs typeface="Times New Roman" panose="02020603050405020304" pitchFamily="18" charset="0"/>
                        </a:rPr>
                        <a:t>1.</a:t>
                      </a:r>
                      <a:r>
                        <a:rPr lang="ja-JP" sz="1200" b="0" kern="0" dirty="0">
                          <a:effectLst/>
                          <a:latin typeface="+mn-ea"/>
                          <a:ea typeface="+mn-ea"/>
                          <a:cs typeface="Times New Roman" panose="02020603050405020304" pitchFamily="18" charset="0"/>
                        </a:rPr>
                        <a:t>事業目的との整合性</a:t>
                      </a:r>
                      <a:endParaRPr lang="ja-JP" sz="1100" b="0" kern="100" dirty="0">
                        <a:effectLst/>
                        <a:latin typeface="+mn-ea"/>
                        <a:ea typeface="+mn-ea"/>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本事業の目的を十分に理解し、地域における中小企業向け健康経営支援モデルの構築・確認・整理に資する提案となっているか。</a:t>
                      </a:r>
                    </a:p>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支援内容、体制、役割分担、運営プロセス、継続条件等の整理につながる提案となっているか。</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3945115"/>
                  </a:ext>
                </a:extLst>
              </a:tr>
              <a:tr h="640423">
                <a:tc>
                  <a:txBody>
                    <a:bodyPr/>
                    <a:lstStyle/>
                    <a:p>
                      <a:pPr marL="0" lvl="0" indent="0" algn="l">
                        <a:buFont typeface="+mj-lt"/>
                        <a:buNone/>
                      </a:pPr>
                      <a:r>
                        <a:rPr lang="en-US" altLang="ja-JP" sz="1200" b="0" kern="0" dirty="0">
                          <a:effectLst/>
                          <a:latin typeface="+mn-ea"/>
                          <a:ea typeface="+mn-ea"/>
                          <a:cs typeface="Times New Roman" panose="02020603050405020304" pitchFamily="18" charset="0"/>
                        </a:rPr>
                        <a:t>2 </a:t>
                      </a:r>
                      <a:r>
                        <a:rPr lang="ja-JP" sz="1200" b="0" kern="0" dirty="0">
                          <a:effectLst/>
                          <a:latin typeface="+mn-ea"/>
                          <a:ea typeface="+mn-ea"/>
                          <a:cs typeface="Times New Roman" panose="02020603050405020304" pitchFamily="18" charset="0"/>
                        </a:rPr>
                        <a:t>地域課題・対象企業像の明確性</a:t>
                      </a:r>
                      <a:endParaRPr lang="ja-JP" sz="1100" b="0" kern="100" dirty="0">
                        <a:effectLst/>
                        <a:latin typeface="+mn-ea"/>
                        <a:ea typeface="+mn-ea"/>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実証地域の産業構造、中小企業の状況、健康経営に関する課題、既存自治体施策・登録制度等との関係が具体的に整理されているか。</a:t>
                      </a:r>
                    </a:p>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支援対象とする中小企業像、対象企業数、募集方法、参加見込みの根拠が明確か。</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40157789"/>
                  </a:ext>
                </a:extLst>
              </a:tr>
              <a:tr h="479579">
                <a:tc>
                  <a:txBody>
                    <a:bodyPr/>
                    <a:lstStyle/>
                    <a:p>
                      <a:pPr marL="0" lvl="0" indent="0" algn="l">
                        <a:buFont typeface="+mj-lt"/>
                        <a:buNone/>
                      </a:pPr>
                      <a:r>
                        <a:rPr lang="en-US" altLang="ja-JP" sz="1200" b="0" kern="0" dirty="0">
                          <a:effectLst/>
                          <a:latin typeface="+mn-ea"/>
                          <a:ea typeface="+mn-ea"/>
                          <a:cs typeface="Times New Roman" panose="02020603050405020304" pitchFamily="18" charset="0"/>
                        </a:rPr>
                        <a:t>3.</a:t>
                      </a:r>
                      <a:r>
                        <a:rPr lang="ja-JP" sz="1200" b="0" kern="0" dirty="0">
                          <a:effectLst/>
                          <a:latin typeface="+mn-ea"/>
                          <a:ea typeface="+mn-ea"/>
                          <a:cs typeface="Times New Roman" panose="02020603050405020304" pitchFamily="18" charset="0"/>
                        </a:rPr>
                        <a:t>健康経営支援モデルの具体性・妥当性</a:t>
                      </a:r>
                      <a:endParaRPr lang="ja-JP" sz="1100" b="0" kern="100" dirty="0">
                        <a:effectLst/>
                        <a:latin typeface="+mn-ea"/>
                        <a:ea typeface="+mn-ea"/>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中小企業に対して提供する健康経営支援の内容、実施手順、企業接点、専門家・支援機関等への接続方法が具体的か。</a:t>
                      </a:r>
                    </a:p>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対象企業の課題に照らして、支援内容が妥当であり、実証を通じて支援モデルとして整理可能な内容となっているか。</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0471923"/>
                  </a:ext>
                </a:extLst>
              </a:tr>
              <a:tr h="1014003">
                <a:tc>
                  <a:txBody>
                    <a:bodyPr/>
                    <a:lstStyle/>
                    <a:p>
                      <a:pPr marL="0" lvl="0" indent="0" algn="l">
                        <a:buFont typeface="+mj-lt"/>
                        <a:buNone/>
                      </a:pPr>
                      <a:r>
                        <a:rPr lang="en-US" altLang="ja-JP" sz="1200" b="0" kern="0" dirty="0">
                          <a:effectLst/>
                          <a:latin typeface="+mn-ea"/>
                          <a:ea typeface="+mn-ea"/>
                          <a:cs typeface="Times New Roman" panose="02020603050405020304" pitchFamily="18" charset="0"/>
                        </a:rPr>
                        <a:t>4.</a:t>
                      </a:r>
                      <a:r>
                        <a:rPr lang="ja-JP" sz="1200" b="0" kern="0" dirty="0">
                          <a:effectLst/>
                          <a:latin typeface="+mn-ea"/>
                          <a:ea typeface="+mn-ea"/>
                          <a:cs typeface="Times New Roman" panose="02020603050405020304" pitchFamily="18" charset="0"/>
                        </a:rPr>
                        <a:t>自治体等との連携体制・役割分担の具体性</a:t>
                      </a:r>
                      <a:endParaRPr lang="ja-JP" sz="1100" b="0" kern="100" dirty="0">
                        <a:effectLst/>
                        <a:latin typeface="+mn-ea"/>
                        <a:ea typeface="+mn-ea"/>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自治体、商工団体、金融機関、保険者、医師会・産業保健関係者、民間支援サービス事業者等との連携体制が具体的か。</a:t>
                      </a:r>
                      <a:endParaRPr lang="en-US" altLang="ja-JP" sz="1200" kern="100" dirty="0">
                        <a:effectLst/>
                        <a:latin typeface="+mn-ea"/>
                        <a:ea typeface="+mn-ea"/>
                        <a:cs typeface="Times New Roman" panose="02020603050405020304" pitchFamily="18" charset="0"/>
                      </a:endParaRPr>
                    </a:p>
                    <a:p>
                      <a:pPr marL="180975" lvl="0" indent="-180975" algn="l">
                        <a:buFont typeface="Wingdings" panose="05000000000000000000" pitchFamily="2" charset="2"/>
                        <a:buChar char=""/>
                      </a:pPr>
                      <a:r>
                        <a:rPr lang="ja-JP" altLang="en-US" sz="1200" kern="100" dirty="0">
                          <a:effectLst/>
                          <a:latin typeface="+mn-ea"/>
                          <a:ea typeface="+mn-ea"/>
                          <a:cs typeface="Times New Roman" panose="02020603050405020304" pitchFamily="18" charset="0"/>
                        </a:rPr>
                        <a:t>実証地域の範囲が、都道府県単位、政令指定都市、又は複数市町村による広域的な取組として、一定の波及効果が見込める規模・分母を有しているか。</a:t>
                      </a:r>
                      <a:endParaRPr lang="ja-JP" sz="1200" kern="100" dirty="0">
                        <a:effectLst/>
                        <a:latin typeface="+mn-ea"/>
                        <a:ea typeface="+mn-ea"/>
                        <a:cs typeface="Times New Roman" panose="02020603050405020304" pitchFamily="18" charset="0"/>
                      </a:endParaRPr>
                    </a:p>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各主体の役割、提案時点の連携確度、実証期間中の具体的関与内容が明確であり、実証を円滑に実施できる体制となっているか。</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9687765"/>
                  </a:ext>
                </a:extLst>
              </a:tr>
              <a:tr h="479579">
                <a:tc>
                  <a:txBody>
                    <a:bodyPr/>
                    <a:lstStyle/>
                    <a:p>
                      <a:pPr marL="0" lvl="0" indent="0" algn="l">
                        <a:buFont typeface="+mj-lt"/>
                        <a:buNone/>
                      </a:pPr>
                      <a:r>
                        <a:rPr lang="en-US" altLang="ja-JP" sz="1200" b="0" kern="0" dirty="0">
                          <a:effectLst/>
                          <a:latin typeface="+mn-ea"/>
                          <a:ea typeface="+mn-ea"/>
                          <a:cs typeface="Times New Roman" panose="02020603050405020304" pitchFamily="18" charset="0"/>
                        </a:rPr>
                        <a:t>5.</a:t>
                      </a:r>
                      <a:r>
                        <a:rPr lang="ja-JP" sz="1200" b="0" kern="0" dirty="0">
                          <a:effectLst/>
                          <a:latin typeface="+mn-ea"/>
                          <a:ea typeface="+mn-ea"/>
                          <a:cs typeface="Times New Roman" panose="02020603050405020304" pitchFamily="18" charset="0"/>
                        </a:rPr>
                        <a:t>実証計画の具体性、実現可能性</a:t>
                      </a:r>
                      <a:endParaRPr lang="ja-JP" sz="1100" b="0" kern="100" dirty="0">
                        <a:effectLst/>
                        <a:latin typeface="+mn-ea"/>
                        <a:ea typeface="+mn-ea"/>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実証を通じて確認・整理する事項、実証方法、</a:t>
                      </a:r>
                      <a:r>
                        <a:rPr lang="en-US" sz="1200" kern="100" dirty="0">
                          <a:effectLst/>
                          <a:latin typeface="+mn-ea"/>
                          <a:ea typeface="+mn-ea"/>
                          <a:cs typeface="Times New Roman" panose="02020603050405020304" pitchFamily="18" charset="0"/>
                        </a:rPr>
                        <a:t>KPI</a:t>
                      </a:r>
                      <a:r>
                        <a:rPr lang="ja-JP" sz="1200" kern="100" dirty="0">
                          <a:effectLst/>
                          <a:latin typeface="+mn-ea"/>
                          <a:ea typeface="+mn-ea"/>
                          <a:cs typeface="Times New Roman" panose="02020603050405020304" pitchFamily="18" charset="0"/>
                        </a:rPr>
                        <a:t>・評価方法、分析・とりまとめ方針、リスク対応、スケジュールが具体的か。</a:t>
                      </a:r>
                    </a:p>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短期間での実証開始・実施・成果整理が可能な計画となっているか。</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84269558"/>
                  </a:ext>
                </a:extLst>
              </a:tr>
              <a:tr h="827213">
                <a:tc>
                  <a:txBody>
                    <a:bodyPr/>
                    <a:lstStyle/>
                    <a:p>
                      <a:pPr marL="0" lvl="0" indent="0" algn="l">
                        <a:buFont typeface="+mj-lt"/>
                        <a:buNone/>
                      </a:pPr>
                      <a:r>
                        <a:rPr lang="en-US" altLang="ja-JP" sz="1200" b="0" kern="0" dirty="0">
                          <a:effectLst/>
                          <a:latin typeface="+mn-ea"/>
                          <a:ea typeface="+mn-ea"/>
                          <a:cs typeface="Times New Roman" panose="02020603050405020304" pitchFamily="18" charset="0"/>
                        </a:rPr>
                        <a:t>6.</a:t>
                      </a:r>
                      <a:r>
                        <a:rPr lang="ja-JP" sz="1200" b="0" kern="0" dirty="0">
                          <a:effectLst/>
                          <a:latin typeface="+mn-ea"/>
                          <a:ea typeface="+mn-ea"/>
                          <a:cs typeface="Times New Roman" panose="02020603050405020304" pitchFamily="18" charset="0"/>
                        </a:rPr>
                        <a:t>実証体制・関連実績</a:t>
                      </a:r>
                      <a:endParaRPr lang="ja-JP" sz="1100" b="0" kern="100" dirty="0">
                        <a:effectLst/>
                        <a:latin typeface="+mn-ea"/>
                        <a:ea typeface="+mn-ea"/>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事業全体を統括する責任者、実証運営担当、参加企業対応担当、成果整理担当、経理・契約管理担当等が明確であり、実証を遂行できる体制となっているか。</a:t>
                      </a:r>
                    </a:p>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中小企業支援、健康経営支援、自治体・地域団体との連携、産業保健・保険者等との連携、類似する実証・調査・伴走支援等の実績を有しているか。</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66216262"/>
                  </a:ext>
                </a:extLst>
              </a:tr>
              <a:tr h="671411">
                <a:tc>
                  <a:txBody>
                    <a:bodyPr/>
                    <a:lstStyle/>
                    <a:p>
                      <a:pPr marL="0" lvl="0" indent="0" algn="l">
                        <a:buFont typeface="+mj-lt"/>
                        <a:buNone/>
                      </a:pPr>
                      <a:r>
                        <a:rPr lang="en-US" altLang="ja-JP" sz="1200" b="0" kern="0" dirty="0">
                          <a:effectLst/>
                          <a:latin typeface="+mn-ea"/>
                          <a:ea typeface="+mn-ea"/>
                          <a:cs typeface="Times New Roman" panose="02020603050405020304" pitchFamily="18" charset="0"/>
                        </a:rPr>
                        <a:t>7.</a:t>
                      </a:r>
                      <a:r>
                        <a:rPr lang="ja-JP" sz="1200" b="0" kern="0" dirty="0">
                          <a:effectLst/>
                          <a:latin typeface="+mn-ea"/>
                          <a:ea typeface="+mn-ea"/>
                          <a:cs typeface="Times New Roman" panose="02020603050405020304" pitchFamily="18" charset="0"/>
                        </a:rPr>
                        <a:t>実証終了後の継続・横展開可能性、経費妥当性</a:t>
                      </a:r>
                      <a:endParaRPr lang="ja-JP" sz="1100" b="0" kern="100" dirty="0">
                        <a:effectLst/>
                        <a:latin typeface="+mn-ea"/>
                        <a:ea typeface="+mn-ea"/>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実証終了後の運営主体、関係者の役割分担、費用負担、収益化・自走化の見込み、他地域への横展開可能性が具体的か。</a:t>
                      </a:r>
                    </a:p>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支出計画が実施内容に照らして妥当であり、費用対効果が見込まれるか。</a:t>
                      </a:r>
                    </a:p>
                    <a:p>
                      <a:pPr marL="180975" lvl="0" indent="-180975" algn="l">
                        <a:buFont typeface="Wingdings" panose="05000000000000000000" pitchFamily="2" charset="2"/>
                        <a:buChar char=""/>
                      </a:pPr>
                      <a:r>
                        <a:rPr lang="ja-JP" sz="1200" kern="100" dirty="0">
                          <a:effectLst/>
                          <a:latin typeface="+mn-ea"/>
                          <a:ea typeface="+mn-ea"/>
                          <a:cs typeface="Times New Roman" panose="02020603050405020304" pitchFamily="18" charset="0"/>
                        </a:rPr>
                        <a:t>国、自治体、その他公的機関の類似事業・補助事業等との役割分担、対象範囲、経費の切り分けが明確か。</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38214073"/>
                  </a:ext>
                </a:extLst>
              </a:tr>
            </a:tbl>
          </a:graphicData>
        </a:graphic>
      </p:graphicFrame>
      <p:sp>
        <p:nvSpPr>
          <p:cNvPr id="14" name="Shape 5">
            <a:extLst>
              <a:ext uri="{FF2B5EF4-FFF2-40B4-BE49-F238E27FC236}">
                <a16:creationId xmlns:a16="http://schemas.microsoft.com/office/drawing/2014/main" id="{07C22787-B4F5-CC37-53BC-2B1106F91BB7}"/>
              </a:ext>
            </a:extLst>
          </p:cNvPr>
          <p:cNvSpPr/>
          <p:nvPr/>
        </p:nvSpPr>
        <p:spPr>
          <a:xfrm>
            <a:off x="300228" y="774827"/>
            <a:ext cx="11582400" cy="517525"/>
          </a:xfrm>
          <a:prstGeom prst="rect">
            <a:avLst/>
          </a:prstGeom>
          <a:solidFill>
            <a:srgbClr val="FFFFFF"/>
          </a:solidFill>
          <a:ln w="9525">
            <a:noFill/>
            <a:prstDash val="solid"/>
          </a:ln>
        </p:spPr>
        <p:txBody>
          <a:bodyPr/>
          <a:lstStyle/>
          <a:p>
            <a:pPr marL="285750" indent="-285750">
              <a:buFont typeface="Arial" panose="020B0604020202020204" pitchFamily="34" charset="0"/>
              <a:buChar cha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公募要領にも同様の</a:t>
            </a:r>
            <a:r>
              <a:rPr lang="zh-TW" altLang="en-US" sz="1600" dirty="0">
                <a:solidFill>
                  <a:srgbClr val="888888"/>
                </a:solidFill>
                <a:latin typeface="Meiryo UI" panose="020B0604030504040204" pitchFamily="50" charset="-128"/>
                <a:ea typeface="Meiryo UI" panose="020B0604030504040204" pitchFamily="50" charset="-128"/>
                <a:cs typeface="Meiryo UI" pitchFamily="34" charset="-120"/>
              </a:rPr>
              <a:t>採点項目一覧表</a:t>
            </a: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を記載しています。</a:t>
            </a:r>
            <a:endPar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本ページは参照用であり、提出の必要はありません。</a:t>
            </a:r>
            <a:endPar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endParaRPr>
          </a:p>
        </p:txBody>
      </p:sp>
    </p:spTree>
    <p:extLst>
      <p:ext uri="{BB962C8B-B14F-4D97-AF65-F5344CB8AC3E}">
        <p14:creationId xmlns:p14="http://schemas.microsoft.com/office/powerpoint/2010/main" val="3429812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7660AC15-7A39-90DC-9903-2D769D3A5621}"/>
              </a:ext>
            </a:extLst>
          </p:cNvPr>
          <p:cNvGraphicFramePr>
            <a:graphicFrameLocks/>
          </p:cNvGraphicFramePr>
          <p:nvPr>
            <p:custDataLst>
              <p:tags r:id="rId1"/>
            </p:custDataLst>
            <p:extLst>
              <p:ext uri="{D42A27DB-BD31-4B8C-83A1-F6EECF244321}">
                <p14:modId xmlns:p14="http://schemas.microsoft.com/office/powerpoint/2010/main" val="20379486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8" name="think-cell data - do not delete" hidden="1">
                        <a:extLst>
                          <a:ext uri="{FF2B5EF4-FFF2-40B4-BE49-F238E27FC236}">
                            <a16:creationId xmlns:a16="http://schemas.microsoft.com/office/drawing/2014/main" id="{7660AC15-7A39-90DC-9903-2D769D3A562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Shape 0"/>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3" name="Text 1"/>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提案要旨（</a:t>
            </a:r>
            <a:r>
              <a:rPr lang="en-US" altLang="ja-JP" sz="2267" b="1" dirty="0">
                <a:solidFill>
                  <a:srgbClr val="0070C0"/>
                </a:solidFill>
                <a:latin typeface="Meiryo UI" pitchFamily="34" charset="0"/>
                <a:ea typeface="Meiryo UI" pitchFamily="34" charset="-122"/>
                <a:cs typeface="Meiryo UI" pitchFamily="34" charset="-120"/>
              </a:rPr>
              <a:t>1/2</a:t>
            </a:r>
            <a:r>
              <a:rPr lang="ja-JP" altLang="en-US" sz="2267" b="1" dirty="0">
                <a:solidFill>
                  <a:srgbClr val="0070C0"/>
                </a:solidFill>
                <a:latin typeface="Meiryo UI" pitchFamily="34" charset="0"/>
                <a:ea typeface="Meiryo UI" pitchFamily="34" charset="-122"/>
                <a:cs typeface="Meiryo UI" pitchFamily="34" charset="-120"/>
              </a:rPr>
              <a:t>）</a:t>
            </a:r>
            <a:endParaRPr lang="en-US" sz="2267" dirty="0">
              <a:solidFill>
                <a:srgbClr val="0070C0"/>
              </a:solidFill>
              <a:latin typeface="Meiryo UI" panose="020B0604030504040204" pitchFamily="50" charset="-128"/>
              <a:ea typeface="Meiryo UI" panose="020B0604030504040204" pitchFamily="50" charset="-128"/>
            </a:endParaRPr>
          </a:p>
        </p:txBody>
      </p:sp>
      <p:sp>
        <p:nvSpPr>
          <p:cNvPr id="4" name="Shape 2"/>
          <p:cNvSpPr/>
          <p:nvPr/>
        </p:nvSpPr>
        <p:spPr>
          <a:xfrm>
            <a:off x="0" y="670560"/>
            <a:ext cx="12192000" cy="0"/>
          </a:xfrm>
          <a:prstGeom prst="line">
            <a:avLst/>
          </a:prstGeom>
          <a:noFill/>
          <a:ln w="19050">
            <a:solidFill>
              <a:srgbClr val="0070C0"/>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5" name="Text 3"/>
          <p:cNvSpPr/>
          <p:nvPr/>
        </p:nvSpPr>
        <p:spPr>
          <a:xfrm>
            <a:off x="304800" y="755904"/>
            <a:ext cx="11582400" cy="268224"/>
          </a:xfrm>
          <a:prstGeom prst="rect">
            <a:avLst/>
          </a:prstGeom>
          <a:noFill/>
          <a:ln/>
        </p:spPr>
        <p:txBody>
          <a:bodyPr wrap="square" lIns="0" tIns="0" rIns="0" bIns="0" rtlCol="0" anchor="ctr"/>
          <a:lstStyle/>
          <a:p>
            <a:r>
              <a:rPr lang="en-US" sz="1600" b="1" dirty="0">
                <a:solidFill>
                  <a:srgbClr val="0070C0"/>
                </a:solidFill>
                <a:latin typeface="Meiryo UI" panose="020B0604030504040204" pitchFamily="50" charset="-128"/>
                <a:ea typeface="Meiryo UI" panose="020B0604030504040204" pitchFamily="50" charset="-128"/>
                <a:cs typeface="Meiryo UI" pitchFamily="34" charset="-120"/>
              </a:rPr>
              <a:t>■ </a:t>
            </a:r>
            <a:r>
              <a:rPr lang="ja-JP" altLang="en-US" sz="1600" b="1" dirty="0">
                <a:solidFill>
                  <a:srgbClr val="0070C0"/>
                </a:solidFill>
                <a:latin typeface="Meiryo UI" panose="020B0604030504040204" pitchFamily="50" charset="-128"/>
                <a:ea typeface="Meiryo UI" panose="020B0604030504040204" pitchFamily="50" charset="-128"/>
                <a:cs typeface="Meiryo UI" pitchFamily="34" charset="-120"/>
              </a:rPr>
              <a:t>提案する事業の概要</a:t>
            </a:r>
            <a:endParaRPr lang="en-US" sz="1600" dirty="0">
              <a:solidFill>
                <a:srgbClr val="0070C0"/>
              </a:solidFill>
              <a:latin typeface="Meiryo UI" panose="020B0604030504040204" pitchFamily="50" charset="-128"/>
              <a:ea typeface="Meiryo UI" panose="020B0604030504040204" pitchFamily="50" charset="-128"/>
            </a:endParaRPr>
          </a:p>
        </p:txBody>
      </p:sp>
      <p:sp>
        <p:nvSpPr>
          <p:cNvPr id="7" name="Shape 5"/>
          <p:cNvSpPr/>
          <p:nvPr/>
        </p:nvSpPr>
        <p:spPr>
          <a:xfrm>
            <a:off x="304800" y="1048512"/>
            <a:ext cx="11582400" cy="749473"/>
          </a:xfrm>
          <a:prstGeom prst="rect">
            <a:avLst/>
          </a:prstGeom>
          <a:solidFill>
            <a:srgbClr val="FFFFFF"/>
          </a:solidFill>
          <a:ln w="9525">
            <a:solidFill>
              <a:srgbClr val="555555"/>
            </a:solidFill>
            <a:prstDash val="solid"/>
          </a:ln>
        </p:spPr>
        <p:txBody>
          <a:bodyPr/>
          <a:lstStyle/>
          <a:p>
            <a:r>
              <a:rPr lang="ja-JP" altLang="en-US" sz="1400" dirty="0">
                <a:solidFill>
                  <a:srgbClr val="888888"/>
                </a:solidFill>
                <a:latin typeface="Meiryo UI" panose="020B0604030504040204" pitchFamily="50" charset="-128"/>
                <a:ea typeface="Meiryo UI" panose="020B0604030504040204" pitchFamily="50" charset="-128"/>
                <a:cs typeface="Meiryo UI" pitchFamily="34" charset="-120"/>
              </a:rPr>
              <a:t>どのような状態像の地域・企業に、どのような体制で、どのような健康経営の支援サービスを提供するか、実証を通じて明らかにしたいこと、など</a:t>
            </a:r>
            <a:endParaRPr lang="en-US" altLang="ja-JP" sz="1400" dirty="0">
              <a:solidFill>
                <a:srgbClr val="888888"/>
              </a:solidFill>
              <a:latin typeface="Meiryo UI" panose="020B0604030504040204" pitchFamily="50" charset="-128"/>
              <a:ea typeface="Meiryo UI" panose="020B0604030504040204" pitchFamily="50" charset="-128"/>
              <a:cs typeface="Meiryo UI" pitchFamily="34" charset="-120"/>
            </a:endParaRPr>
          </a:p>
          <a:p>
            <a:r>
              <a:rPr lang="ja-JP" altLang="en-US" sz="1400" dirty="0">
                <a:solidFill>
                  <a:srgbClr val="888888"/>
                </a:solidFill>
                <a:latin typeface="Meiryo UI" panose="020B0604030504040204" pitchFamily="50" charset="-128"/>
                <a:ea typeface="Meiryo UI" panose="020B0604030504040204" pitchFamily="50" charset="-128"/>
                <a:cs typeface="Meiryo UI" pitchFamily="34" charset="-120"/>
              </a:rPr>
              <a:t>提案する事業の要約を</a:t>
            </a:r>
            <a:r>
              <a:rPr lang="en-US" altLang="ja-JP" sz="1400" dirty="0">
                <a:solidFill>
                  <a:srgbClr val="888888"/>
                </a:solidFill>
                <a:latin typeface="Meiryo UI" panose="020B0604030504040204" pitchFamily="50" charset="-128"/>
                <a:ea typeface="Meiryo UI" panose="020B0604030504040204" pitchFamily="50" charset="-128"/>
                <a:cs typeface="Meiryo UI" pitchFamily="34" charset="-120"/>
              </a:rPr>
              <a:t>200字以内で記述</a:t>
            </a:r>
            <a:r>
              <a:rPr lang="ja-JP" altLang="en-US" sz="1400" dirty="0">
                <a:solidFill>
                  <a:srgbClr val="888888"/>
                </a:solidFill>
                <a:latin typeface="Meiryo UI" panose="020B0604030504040204" pitchFamily="50" charset="-128"/>
                <a:ea typeface="Meiryo UI" panose="020B0604030504040204" pitchFamily="50" charset="-128"/>
                <a:cs typeface="Meiryo UI" pitchFamily="34" charset="-120"/>
              </a:rPr>
              <a:t>すること。</a:t>
            </a:r>
            <a:endParaRPr lang="en-US" altLang="ja-JP" sz="1400" dirty="0">
              <a:latin typeface="Meiryo UI" panose="020B0604030504040204" pitchFamily="50" charset="-128"/>
              <a:ea typeface="Meiryo UI" panose="020B0604030504040204" pitchFamily="50" charset="-128"/>
            </a:endParaRPr>
          </a:p>
        </p:txBody>
      </p:sp>
      <p:sp>
        <p:nvSpPr>
          <p:cNvPr id="9" name="Text 7"/>
          <p:cNvSpPr/>
          <p:nvPr/>
        </p:nvSpPr>
        <p:spPr>
          <a:xfrm>
            <a:off x="304800" y="1842495"/>
            <a:ext cx="5627077" cy="268224"/>
          </a:xfrm>
          <a:prstGeom prst="rect">
            <a:avLst/>
          </a:prstGeom>
          <a:noFill/>
          <a:ln/>
        </p:spPr>
        <p:txBody>
          <a:bodyPr wrap="square" lIns="0" tIns="0" rIns="0" bIns="0" rtlCol="0" anchor="ctr"/>
          <a:lstStyle/>
          <a:p>
            <a:r>
              <a:rPr lang="ja-JP" altLang="en-US" sz="1600" b="1" dirty="0">
                <a:solidFill>
                  <a:srgbClr val="0070C0"/>
                </a:solidFill>
                <a:latin typeface="Meiryo UI" panose="020B0604030504040204" pitchFamily="50" charset="-128"/>
                <a:ea typeface="Meiryo UI" panose="020B0604030504040204" pitchFamily="50" charset="-128"/>
                <a:cs typeface="Meiryo UI" pitchFamily="34" charset="-120"/>
              </a:rPr>
              <a:t>①</a:t>
            </a:r>
            <a:r>
              <a:rPr lang="en-US" sz="1600" b="1" dirty="0">
                <a:solidFill>
                  <a:srgbClr val="0070C0"/>
                </a:solidFill>
                <a:latin typeface="Meiryo UI" panose="020B0604030504040204" pitchFamily="50" charset="-128"/>
                <a:ea typeface="Meiryo UI" panose="020B0604030504040204" pitchFamily="50" charset="-128"/>
                <a:cs typeface="Meiryo UI" pitchFamily="34" charset="-120"/>
              </a:rPr>
              <a:t> </a:t>
            </a:r>
            <a:r>
              <a:rPr lang="ja-JP" altLang="en-US" sz="1600" b="1" dirty="0">
                <a:solidFill>
                  <a:srgbClr val="0070C0"/>
                </a:solidFill>
                <a:latin typeface="Meiryo UI" panose="020B0604030504040204" pitchFamily="50" charset="-128"/>
                <a:ea typeface="Meiryo UI" panose="020B0604030504040204" pitchFamily="50" charset="-128"/>
                <a:cs typeface="Meiryo UI" pitchFamily="34" charset="-120"/>
              </a:rPr>
              <a:t>地域課題・対象企業像</a:t>
            </a:r>
            <a:endParaRPr lang="en-US" sz="1600" dirty="0">
              <a:solidFill>
                <a:srgbClr val="0070C0"/>
              </a:solidFill>
              <a:latin typeface="Meiryo UI" panose="020B0604030504040204" pitchFamily="50" charset="-128"/>
              <a:ea typeface="Meiryo UI" panose="020B0604030504040204" pitchFamily="50" charset="-128"/>
            </a:endParaRPr>
          </a:p>
        </p:txBody>
      </p:sp>
      <p:sp>
        <p:nvSpPr>
          <p:cNvPr id="11" name="Shape 9"/>
          <p:cNvSpPr/>
          <p:nvPr/>
        </p:nvSpPr>
        <p:spPr>
          <a:xfrm>
            <a:off x="304800" y="2170176"/>
            <a:ext cx="5627077" cy="4284901"/>
          </a:xfrm>
          <a:prstGeom prst="rect">
            <a:avLst/>
          </a:prstGeom>
          <a:solidFill>
            <a:srgbClr val="FFFFFF"/>
          </a:solidFill>
          <a:ln w="9525">
            <a:solidFill>
              <a:srgbClr val="555555"/>
            </a:solidFill>
            <a:prstDash val="solid"/>
          </a:ln>
        </p:spPr>
        <p:txBody>
          <a:bodyPr/>
          <a:lstStyle/>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以下の観点から要点を記載すること。</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実証地域の産業構造、中小企業の状況、健康経営に関する課題</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健康経営に未着手、または取組初期段階の企業像</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対象企業の募集・参加促進の見込み</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地域（都道府県・市町村）の既存施策・登録制度等との関係</a:t>
            </a:r>
            <a:endParaRPr lang="en-US" altLang="ja-JP" sz="1400" dirty="0">
              <a:solidFill>
                <a:srgbClr val="888888"/>
              </a:solidFill>
              <a:latin typeface="Meiryo UI" panose="020B0604030504040204" pitchFamily="50" charset="-128"/>
              <a:ea typeface="Meiryo UI" panose="020B0604030504040204" pitchFamily="50" charset="-128"/>
            </a:endParaRPr>
          </a:p>
          <a:p>
            <a:pPr defTabSz="1219170">
              <a:defRPr/>
            </a:pPr>
            <a:endParaRPr lang="en-US" altLang="ja-JP" sz="1400" dirty="0">
              <a:solidFill>
                <a:srgbClr val="888888"/>
              </a:solidFill>
              <a:latin typeface="Meiryo UI" panose="020B0604030504040204" pitchFamily="50" charset="-128"/>
              <a:ea typeface="Meiryo UI" panose="020B0604030504040204" pitchFamily="50" charset="-128"/>
            </a:endParaRPr>
          </a:p>
        </p:txBody>
      </p:sp>
      <p:sp>
        <p:nvSpPr>
          <p:cNvPr id="6" name="Text 7">
            <a:extLst>
              <a:ext uri="{FF2B5EF4-FFF2-40B4-BE49-F238E27FC236}">
                <a16:creationId xmlns:a16="http://schemas.microsoft.com/office/drawing/2014/main" id="{1FFFBBE6-9FD0-8E03-8632-DA35B6752AFF}"/>
              </a:ext>
            </a:extLst>
          </p:cNvPr>
          <p:cNvSpPr/>
          <p:nvPr/>
        </p:nvSpPr>
        <p:spPr>
          <a:xfrm>
            <a:off x="6260125" y="1842495"/>
            <a:ext cx="5627077" cy="268224"/>
          </a:xfrm>
          <a:prstGeom prst="rect">
            <a:avLst/>
          </a:prstGeom>
          <a:noFill/>
          <a:ln/>
        </p:spPr>
        <p:txBody>
          <a:bodyPr wrap="square" lIns="0" tIns="0" rIns="0" bIns="0" rtlCol="0" anchor="ctr"/>
          <a:lstStyle/>
          <a:p>
            <a:r>
              <a:rPr lang="ja-JP" altLang="en-US" sz="1600" b="1" dirty="0">
                <a:solidFill>
                  <a:srgbClr val="0070C0"/>
                </a:solidFill>
                <a:latin typeface="Meiryo UI" panose="020B0604030504040204" pitchFamily="50" charset="-128"/>
                <a:ea typeface="Meiryo UI" panose="020B0604030504040204" pitchFamily="50" charset="-128"/>
                <a:cs typeface="Meiryo UI" pitchFamily="34" charset="-120"/>
              </a:rPr>
              <a:t>②</a:t>
            </a:r>
            <a:r>
              <a:rPr lang="en-US" sz="1600" b="1" dirty="0">
                <a:solidFill>
                  <a:srgbClr val="0070C0"/>
                </a:solidFill>
                <a:latin typeface="Meiryo UI" panose="020B0604030504040204" pitchFamily="50" charset="-128"/>
                <a:ea typeface="Meiryo UI" panose="020B0604030504040204" pitchFamily="50" charset="-128"/>
                <a:cs typeface="Meiryo UI" pitchFamily="34" charset="-120"/>
              </a:rPr>
              <a:t> </a:t>
            </a:r>
            <a:r>
              <a:rPr lang="ja-JP" altLang="en-US" sz="1600" b="1" dirty="0">
                <a:solidFill>
                  <a:srgbClr val="0070C0"/>
                </a:solidFill>
                <a:latin typeface="Meiryo UI" panose="020B0604030504040204" pitchFamily="50" charset="-128"/>
                <a:ea typeface="Meiryo UI" panose="020B0604030504040204" pitchFamily="50" charset="-128"/>
                <a:cs typeface="Meiryo UI" pitchFamily="34" charset="-120"/>
              </a:rPr>
              <a:t>健康経営支援モデルの概要</a:t>
            </a:r>
            <a:endParaRPr lang="en-US" sz="1600" dirty="0">
              <a:solidFill>
                <a:srgbClr val="0070C0"/>
              </a:solidFill>
              <a:latin typeface="Meiryo UI" panose="020B0604030504040204" pitchFamily="50" charset="-128"/>
              <a:ea typeface="Meiryo UI" panose="020B0604030504040204" pitchFamily="50" charset="-128"/>
            </a:endParaRPr>
          </a:p>
        </p:txBody>
      </p:sp>
      <p:sp>
        <p:nvSpPr>
          <p:cNvPr id="10" name="Shape 9">
            <a:extLst>
              <a:ext uri="{FF2B5EF4-FFF2-40B4-BE49-F238E27FC236}">
                <a16:creationId xmlns:a16="http://schemas.microsoft.com/office/drawing/2014/main" id="{137D873C-C3AF-D14D-A68A-80D7A7EF470C}"/>
              </a:ext>
            </a:extLst>
          </p:cNvPr>
          <p:cNvSpPr/>
          <p:nvPr/>
        </p:nvSpPr>
        <p:spPr>
          <a:xfrm>
            <a:off x="6260125" y="2170176"/>
            <a:ext cx="5627077" cy="4284901"/>
          </a:xfrm>
          <a:prstGeom prst="rect">
            <a:avLst/>
          </a:prstGeom>
          <a:solidFill>
            <a:srgbClr val="FFFFFF"/>
          </a:solidFill>
          <a:ln w="9525">
            <a:solidFill>
              <a:srgbClr val="555555"/>
            </a:solidFill>
            <a:prstDash val="solid"/>
          </a:ln>
        </p:spPr>
        <p:txBody>
          <a:bodyPr/>
          <a:lstStyle/>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以下の観点から要点を記載すること。</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実施する支援内容（普及啓発、アセスメント、伴走支援　等）</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自治体、商工団体、保険者、金融機関、産業保健関係者等の役割</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支援の流れ、企業接点、専門家・支援機関等への接続方法</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地域支援モデルとしての特徴</a:t>
            </a: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費用負担者と支払い動機、費用体系の仮説</a:t>
            </a:r>
          </a:p>
          <a:p>
            <a:pPr defTabSz="1219170">
              <a:defRPr/>
            </a:pPr>
            <a:endParaRPr lang="ja-JP" altLang="en-US" sz="1400" dirty="0">
              <a:solidFill>
                <a:srgbClr val="888888"/>
              </a:solidFill>
              <a:latin typeface="Meiryo UI" panose="020B0604030504040204" pitchFamily="50" charset="-128"/>
              <a:ea typeface="Meiryo UI" panose="020B0604030504040204" pitchFamily="50" charset="-128"/>
            </a:endParaRPr>
          </a:p>
        </p:txBody>
      </p:sp>
      <p:sp>
        <p:nvSpPr>
          <p:cNvPr id="12" name="AutoShape 10">
            <a:extLst>
              <a:ext uri="{FF2B5EF4-FFF2-40B4-BE49-F238E27FC236}">
                <a16:creationId xmlns:a16="http://schemas.microsoft.com/office/drawing/2014/main" id="{E29C2194-452D-9FCA-5D79-9D145077B049}"/>
              </a:ext>
            </a:extLst>
          </p:cNvPr>
          <p:cNvSpPr>
            <a:spLocks noChangeArrowheads="1"/>
          </p:cNvSpPr>
          <p:nvPr/>
        </p:nvSpPr>
        <p:spPr bwMode="auto">
          <a:xfrm>
            <a:off x="7698155" y="123144"/>
            <a:ext cx="4274390" cy="724720"/>
          </a:xfrm>
          <a:prstGeom prst="roundRect">
            <a:avLst>
              <a:gd name="adj"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dirty="0">
                <a:latin typeface="Meiryo UI" panose="020B0604030504040204" pitchFamily="50" charset="-128"/>
                <a:ea typeface="Meiryo UI" panose="020B0604030504040204" pitchFamily="50" charset="-128"/>
              </a:rPr>
              <a:t>提案する事業の要旨を</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ページにわたり記載すること。</a:t>
            </a:r>
            <a:endParaRPr lang="en-US" altLang="ja-JP" sz="1200" dirty="0">
              <a:latin typeface="Meiryo UI" panose="020B0604030504040204" pitchFamily="50" charset="-128"/>
              <a:ea typeface="Meiryo UI" panose="020B0604030504040204" pitchFamily="50" charset="-128"/>
            </a:endParaRPr>
          </a:p>
          <a:p>
            <a:pPr indent="0" eaLnBrk="1" hangingPunct="1">
              <a:defRPr/>
            </a:pPr>
            <a:r>
              <a:rPr lang="ja-JP" altLang="en-US" sz="1200" dirty="0">
                <a:latin typeface="Meiryo UI" panose="020B0604030504040204" pitchFamily="50" charset="-128"/>
                <a:ea typeface="Meiryo UI" panose="020B0604030504040204" pitchFamily="50" charset="-128"/>
              </a:rPr>
              <a:t>要旨については、指定された記載欄の枠内に記載すること。</a:t>
            </a:r>
            <a:endParaRPr lang="en-US" altLang="ja-JP" sz="1200" dirty="0">
              <a:latin typeface="Meiryo UI" panose="020B0604030504040204" pitchFamily="50" charset="-128"/>
              <a:ea typeface="Meiryo UI" panose="020B0604030504040204"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E46A1-C354-9503-032D-66A7C7397DFD}"/>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2A27C12A-8E77-5631-BD57-E56A3B7EED23}"/>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8" name="think-cell data - do not delete" hidden="1">
                        <a:extLst>
                          <a:ext uri="{FF2B5EF4-FFF2-40B4-BE49-F238E27FC236}">
                            <a16:creationId xmlns:a16="http://schemas.microsoft.com/office/drawing/2014/main" id="{2A27C12A-8E77-5631-BD57-E56A3B7EED2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Shape 0">
            <a:extLst>
              <a:ext uri="{FF2B5EF4-FFF2-40B4-BE49-F238E27FC236}">
                <a16:creationId xmlns:a16="http://schemas.microsoft.com/office/drawing/2014/main" id="{E4391E8B-7019-77C9-B204-5F7525823A9E}"/>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3" name="Text 1">
            <a:extLst>
              <a:ext uri="{FF2B5EF4-FFF2-40B4-BE49-F238E27FC236}">
                <a16:creationId xmlns:a16="http://schemas.microsoft.com/office/drawing/2014/main" id="{CD857409-56BB-4CCE-3822-C49DE7A3B438}"/>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提案要旨（</a:t>
            </a:r>
            <a:r>
              <a:rPr lang="en-US" altLang="ja-JP" sz="2267" b="1" dirty="0">
                <a:solidFill>
                  <a:srgbClr val="0070C0"/>
                </a:solidFill>
                <a:latin typeface="Meiryo UI" pitchFamily="34" charset="0"/>
                <a:ea typeface="Meiryo UI" pitchFamily="34" charset="-122"/>
                <a:cs typeface="Meiryo UI" pitchFamily="34" charset="-120"/>
              </a:rPr>
              <a:t>2/2</a:t>
            </a:r>
            <a:r>
              <a:rPr lang="ja-JP" altLang="en-US" sz="2267" b="1" dirty="0">
                <a:solidFill>
                  <a:srgbClr val="0070C0"/>
                </a:solidFill>
                <a:latin typeface="Meiryo UI" pitchFamily="34" charset="0"/>
                <a:ea typeface="Meiryo UI" pitchFamily="34" charset="-122"/>
                <a:cs typeface="Meiryo UI" pitchFamily="34" charset="-120"/>
              </a:rPr>
              <a:t>）</a:t>
            </a:r>
            <a:endParaRPr lang="en-US" sz="2267" dirty="0">
              <a:solidFill>
                <a:srgbClr val="0070C0"/>
              </a:solidFill>
              <a:latin typeface="Meiryo UI" panose="020B0604030504040204" pitchFamily="50" charset="-128"/>
              <a:ea typeface="Meiryo UI" panose="020B0604030504040204" pitchFamily="50" charset="-128"/>
            </a:endParaRPr>
          </a:p>
        </p:txBody>
      </p:sp>
      <p:sp>
        <p:nvSpPr>
          <p:cNvPr id="4" name="Shape 2">
            <a:extLst>
              <a:ext uri="{FF2B5EF4-FFF2-40B4-BE49-F238E27FC236}">
                <a16:creationId xmlns:a16="http://schemas.microsoft.com/office/drawing/2014/main" id="{5FA230DB-9BEB-70E2-097F-5855D89BBB75}"/>
              </a:ext>
            </a:extLst>
          </p:cNvPr>
          <p:cNvSpPr/>
          <p:nvPr/>
        </p:nvSpPr>
        <p:spPr>
          <a:xfrm>
            <a:off x="0" y="670560"/>
            <a:ext cx="12192000" cy="0"/>
          </a:xfrm>
          <a:prstGeom prst="line">
            <a:avLst/>
          </a:prstGeom>
          <a:noFill/>
          <a:ln w="19050">
            <a:solidFill>
              <a:srgbClr val="0070C0"/>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5" name="Text 3">
            <a:extLst>
              <a:ext uri="{FF2B5EF4-FFF2-40B4-BE49-F238E27FC236}">
                <a16:creationId xmlns:a16="http://schemas.microsoft.com/office/drawing/2014/main" id="{AAD2C00A-0636-EC18-9363-38CF0E8ED695}"/>
              </a:ext>
            </a:extLst>
          </p:cNvPr>
          <p:cNvSpPr/>
          <p:nvPr/>
        </p:nvSpPr>
        <p:spPr>
          <a:xfrm>
            <a:off x="304800" y="755904"/>
            <a:ext cx="5627077" cy="268224"/>
          </a:xfrm>
          <a:prstGeom prst="rect">
            <a:avLst/>
          </a:prstGeom>
          <a:noFill/>
          <a:ln/>
        </p:spPr>
        <p:txBody>
          <a:bodyPr wrap="square" lIns="0" tIns="0" rIns="0" bIns="0" rtlCol="0" anchor="ctr"/>
          <a:lstStyle/>
          <a:p>
            <a:r>
              <a:rPr lang="ja-JP" altLang="en-US" sz="1600" b="1" dirty="0">
                <a:solidFill>
                  <a:srgbClr val="0070C0"/>
                </a:solidFill>
                <a:latin typeface="Meiryo UI" panose="020B0604030504040204" pitchFamily="50" charset="-128"/>
                <a:ea typeface="Meiryo UI" panose="020B0604030504040204" pitchFamily="50" charset="-128"/>
                <a:cs typeface="Meiryo UI" pitchFamily="34" charset="-120"/>
              </a:rPr>
              <a:t>③</a:t>
            </a:r>
            <a:r>
              <a:rPr lang="en-US" sz="1600" b="1" dirty="0">
                <a:solidFill>
                  <a:srgbClr val="0070C0"/>
                </a:solidFill>
                <a:latin typeface="Meiryo UI" panose="020B0604030504040204" pitchFamily="50" charset="-128"/>
                <a:ea typeface="Meiryo UI" panose="020B0604030504040204" pitchFamily="50" charset="-128"/>
                <a:cs typeface="Meiryo UI" pitchFamily="34" charset="-120"/>
              </a:rPr>
              <a:t> </a:t>
            </a:r>
            <a:r>
              <a:rPr lang="ja-JP" altLang="en-US" sz="1600" b="1" dirty="0">
                <a:solidFill>
                  <a:srgbClr val="0070C0"/>
                </a:solidFill>
                <a:latin typeface="Meiryo UI" panose="020B0604030504040204" pitchFamily="50" charset="-128"/>
                <a:ea typeface="Meiryo UI" panose="020B0604030504040204" pitchFamily="50" charset="-128"/>
                <a:cs typeface="Meiryo UI" pitchFamily="34" charset="-120"/>
              </a:rPr>
              <a:t>実証計画の概要</a:t>
            </a:r>
            <a:endParaRPr lang="en-US" sz="1600" dirty="0">
              <a:solidFill>
                <a:srgbClr val="0070C0"/>
              </a:solidFill>
              <a:latin typeface="Meiryo UI" panose="020B0604030504040204" pitchFamily="50" charset="-128"/>
              <a:ea typeface="Meiryo UI" panose="020B0604030504040204" pitchFamily="50" charset="-128"/>
            </a:endParaRPr>
          </a:p>
        </p:txBody>
      </p:sp>
      <p:sp>
        <p:nvSpPr>
          <p:cNvPr id="11" name="Shape 9">
            <a:extLst>
              <a:ext uri="{FF2B5EF4-FFF2-40B4-BE49-F238E27FC236}">
                <a16:creationId xmlns:a16="http://schemas.microsoft.com/office/drawing/2014/main" id="{74AEFFE2-9E6C-1F81-EEED-A72E827DEF6E}"/>
              </a:ext>
            </a:extLst>
          </p:cNvPr>
          <p:cNvSpPr/>
          <p:nvPr/>
        </p:nvSpPr>
        <p:spPr>
          <a:xfrm>
            <a:off x="304800" y="1048512"/>
            <a:ext cx="5791200" cy="5406565"/>
          </a:xfrm>
          <a:prstGeom prst="rect">
            <a:avLst/>
          </a:prstGeom>
          <a:solidFill>
            <a:srgbClr val="FFFFFF"/>
          </a:solidFill>
          <a:ln w="9525">
            <a:solidFill>
              <a:srgbClr val="555555"/>
            </a:solidFill>
            <a:prstDash val="solid"/>
          </a:ln>
        </p:spPr>
        <p:txBody>
          <a:bodyPr/>
          <a:lstStyle/>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公募要領で定めている</a:t>
            </a:r>
            <a:endParaRPr lang="en-US" altLang="ja-JP" sz="1400" dirty="0">
              <a:solidFill>
                <a:srgbClr val="888888"/>
              </a:solidFill>
              <a:latin typeface="Meiryo UI" panose="020B0604030504040204" pitchFamily="50" charset="-128"/>
              <a:ea typeface="Meiryo UI" panose="020B0604030504040204" pitchFamily="50" charset="-128"/>
            </a:endParaRPr>
          </a:p>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a:t>
            </a:r>
            <a:r>
              <a:rPr lang="en-US" altLang="ja-JP" sz="1400" dirty="0">
                <a:solidFill>
                  <a:srgbClr val="888888"/>
                </a:solidFill>
                <a:latin typeface="Meiryo UI" panose="020B0604030504040204" pitchFamily="50" charset="-128"/>
                <a:ea typeface="Meiryo UI" panose="020B0604030504040204" pitchFamily="50" charset="-128"/>
              </a:rPr>
              <a:t>1</a:t>
            </a:r>
            <a:r>
              <a:rPr lang="ja-JP" altLang="en-US" sz="1400" dirty="0">
                <a:solidFill>
                  <a:srgbClr val="888888"/>
                </a:solidFill>
                <a:latin typeface="Meiryo UI" panose="020B0604030504040204" pitchFamily="50" charset="-128"/>
                <a:ea typeface="Meiryo UI" panose="020B0604030504040204" pitchFamily="50" charset="-128"/>
              </a:rPr>
              <a:t>）中小企業に対する健康経営支援の実施</a:t>
            </a:r>
            <a:endParaRPr lang="en-US" altLang="ja-JP" sz="1400" dirty="0">
              <a:solidFill>
                <a:srgbClr val="888888"/>
              </a:solidFill>
              <a:latin typeface="Meiryo UI" panose="020B0604030504040204" pitchFamily="50" charset="-128"/>
              <a:ea typeface="Meiryo UI" panose="020B0604030504040204" pitchFamily="50" charset="-128"/>
            </a:endParaRPr>
          </a:p>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a:t>
            </a:r>
            <a:r>
              <a:rPr lang="en-US" altLang="ja-JP" sz="1400" dirty="0">
                <a:solidFill>
                  <a:srgbClr val="888888"/>
                </a:solidFill>
                <a:latin typeface="Meiryo UI" panose="020B0604030504040204" pitchFamily="50" charset="-128"/>
                <a:ea typeface="Meiryo UI" panose="020B0604030504040204" pitchFamily="50" charset="-128"/>
              </a:rPr>
              <a:t>2</a:t>
            </a:r>
            <a:r>
              <a:rPr lang="ja-JP" altLang="en-US" sz="1400" dirty="0">
                <a:solidFill>
                  <a:srgbClr val="888888"/>
                </a:solidFill>
                <a:latin typeface="Meiryo UI" panose="020B0604030504040204" pitchFamily="50" charset="-128"/>
                <a:ea typeface="Meiryo UI" panose="020B0604030504040204" pitchFamily="50" charset="-128"/>
              </a:rPr>
              <a:t>）実証プロセス及び成果の記録・報告　において実施する事項について、</a:t>
            </a:r>
            <a:endParaRPr lang="en-US" altLang="ja-JP" sz="1400" dirty="0">
              <a:solidFill>
                <a:srgbClr val="888888"/>
              </a:solidFill>
              <a:latin typeface="Meiryo UI" panose="020B0604030504040204" pitchFamily="50" charset="-128"/>
              <a:ea typeface="Meiryo UI" panose="020B0604030504040204" pitchFamily="50" charset="-128"/>
            </a:endParaRPr>
          </a:p>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以下の観点から要点を記載すること。</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実証を通じて明らかにしたい内容</a:t>
            </a: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調査・検証方法や評価指標・目標</a:t>
            </a: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実証実施体制</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参加企業数</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実証期間、スケジュール</a:t>
            </a: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リスクマネジメントの方策</a:t>
            </a:r>
          </a:p>
        </p:txBody>
      </p:sp>
      <p:sp>
        <p:nvSpPr>
          <p:cNvPr id="6" name="Text 7">
            <a:extLst>
              <a:ext uri="{FF2B5EF4-FFF2-40B4-BE49-F238E27FC236}">
                <a16:creationId xmlns:a16="http://schemas.microsoft.com/office/drawing/2014/main" id="{60125A96-0BF0-BCFE-DDED-5E62C807E339}"/>
              </a:ext>
            </a:extLst>
          </p:cNvPr>
          <p:cNvSpPr/>
          <p:nvPr/>
        </p:nvSpPr>
        <p:spPr>
          <a:xfrm>
            <a:off x="6260123" y="755904"/>
            <a:ext cx="5627077" cy="268224"/>
          </a:xfrm>
          <a:prstGeom prst="rect">
            <a:avLst/>
          </a:prstGeom>
          <a:noFill/>
          <a:ln/>
        </p:spPr>
        <p:txBody>
          <a:bodyPr wrap="square" lIns="0" tIns="0" rIns="0" bIns="0" rtlCol="0" anchor="ctr"/>
          <a:lstStyle/>
          <a:p>
            <a:r>
              <a:rPr lang="ja-JP" altLang="en-US" sz="1600" b="1" dirty="0">
                <a:solidFill>
                  <a:srgbClr val="0070C0"/>
                </a:solidFill>
                <a:latin typeface="Meiryo UI" panose="020B0604030504040204" pitchFamily="50" charset="-128"/>
                <a:ea typeface="Meiryo UI" panose="020B0604030504040204" pitchFamily="50" charset="-128"/>
                <a:cs typeface="Meiryo UI" pitchFamily="34" charset="-120"/>
              </a:rPr>
              <a:t>④</a:t>
            </a:r>
            <a:r>
              <a:rPr lang="en-US" sz="1600" b="1" dirty="0">
                <a:solidFill>
                  <a:srgbClr val="0070C0"/>
                </a:solidFill>
                <a:latin typeface="Meiryo UI" panose="020B0604030504040204" pitchFamily="50" charset="-128"/>
                <a:ea typeface="Meiryo UI" panose="020B0604030504040204" pitchFamily="50" charset="-128"/>
                <a:cs typeface="Meiryo UI" pitchFamily="34" charset="-120"/>
              </a:rPr>
              <a:t> </a:t>
            </a:r>
            <a:r>
              <a:rPr lang="ja-JP" altLang="en-US" sz="1600" b="1" dirty="0">
                <a:solidFill>
                  <a:srgbClr val="0070C0"/>
                </a:solidFill>
                <a:latin typeface="Meiryo UI" panose="020B0604030504040204" pitchFamily="50" charset="-128"/>
                <a:ea typeface="Meiryo UI" panose="020B0604030504040204" pitchFamily="50" charset="-128"/>
                <a:cs typeface="Meiryo UI" pitchFamily="34" charset="-120"/>
              </a:rPr>
              <a:t>継続・横展開に向けた方策</a:t>
            </a:r>
            <a:endParaRPr lang="en-US" sz="1600" dirty="0">
              <a:solidFill>
                <a:srgbClr val="0070C0"/>
              </a:solidFill>
              <a:latin typeface="Meiryo UI" panose="020B0604030504040204" pitchFamily="50" charset="-128"/>
              <a:ea typeface="Meiryo UI" panose="020B0604030504040204" pitchFamily="50" charset="-128"/>
            </a:endParaRPr>
          </a:p>
        </p:txBody>
      </p:sp>
      <p:sp>
        <p:nvSpPr>
          <p:cNvPr id="10" name="Shape 9">
            <a:extLst>
              <a:ext uri="{FF2B5EF4-FFF2-40B4-BE49-F238E27FC236}">
                <a16:creationId xmlns:a16="http://schemas.microsoft.com/office/drawing/2014/main" id="{90B12A88-8367-007B-1F46-B364E983FC52}"/>
              </a:ext>
            </a:extLst>
          </p:cNvPr>
          <p:cNvSpPr/>
          <p:nvPr/>
        </p:nvSpPr>
        <p:spPr>
          <a:xfrm>
            <a:off x="6260123" y="1048512"/>
            <a:ext cx="5627077" cy="5406565"/>
          </a:xfrm>
          <a:prstGeom prst="rect">
            <a:avLst/>
          </a:prstGeom>
          <a:solidFill>
            <a:srgbClr val="FFFFFF"/>
          </a:solidFill>
          <a:ln w="9525">
            <a:solidFill>
              <a:srgbClr val="555555"/>
            </a:solidFill>
            <a:prstDash val="solid"/>
          </a:ln>
        </p:spPr>
        <p:txBody>
          <a:bodyPr/>
          <a:lstStyle/>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以下の観点から要点を記載すること。</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事業終了後の支援体制、役割分担、費用負担の考え方</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これまでの活動・実績</a:t>
            </a:r>
            <a:endParaRPr lang="en-US" altLang="ja-JP" sz="1400" dirty="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他地域へ展開可能な要素と地域固有の要素</a:t>
            </a:r>
          </a:p>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事業終了後の結果の活用方策、展開方策</a:t>
            </a:r>
          </a:p>
        </p:txBody>
      </p:sp>
    </p:spTree>
    <p:extLst>
      <p:ext uri="{BB962C8B-B14F-4D97-AF65-F5344CB8AC3E}">
        <p14:creationId xmlns:p14="http://schemas.microsoft.com/office/powerpoint/2010/main" val="713102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738F5-407B-A8EE-6D0B-44E2179CB601}"/>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9BAA6D30-8F61-9DFA-4C76-2973A906CA9E}"/>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8" name="think-cell data - do not delete" hidden="1">
                        <a:extLst>
                          <a:ext uri="{FF2B5EF4-FFF2-40B4-BE49-F238E27FC236}">
                            <a16:creationId xmlns:a16="http://schemas.microsoft.com/office/drawing/2014/main" id="{9BAA6D30-8F61-9DFA-4C76-2973A906CA9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Shape 0">
            <a:extLst>
              <a:ext uri="{FF2B5EF4-FFF2-40B4-BE49-F238E27FC236}">
                <a16:creationId xmlns:a16="http://schemas.microsoft.com/office/drawing/2014/main" id="{7DF4784D-03D3-BC86-FAD4-F4468DD952D2}"/>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endParaRPr>
          </a:p>
        </p:txBody>
      </p:sp>
      <p:sp>
        <p:nvSpPr>
          <p:cNvPr id="3" name="Text 1">
            <a:extLst>
              <a:ext uri="{FF2B5EF4-FFF2-40B4-BE49-F238E27FC236}">
                <a16:creationId xmlns:a16="http://schemas.microsoft.com/office/drawing/2014/main" id="{524F45B1-4779-6092-0DFC-409641872E9E}"/>
              </a:ext>
            </a:extLst>
          </p:cNvPr>
          <p:cNvSpPr/>
          <p:nvPr/>
        </p:nvSpPr>
        <p:spPr>
          <a:xfrm>
            <a:off x="219456" y="36576"/>
            <a:ext cx="11582400" cy="585216"/>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267" b="1" i="0" u="none" strike="noStrike" kern="1200" cap="none" spc="0" normalizeH="0" baseline="0" noProof="0" dirty="0">
                <a:ln>
                  <a:noFill/>
                </a:ln>
                <a:solidFill>
                  <a:srgbClr val="0070C0"/>
                </a:solidFill>
                <a:effectLst/>
                <a:uLnTx/>
                <a:uFillTx/>
                <a:latin typeface="Meiryo UI" pitchFamily="34" charset="0"/>
                <a:ea typeface="Meiryo UI" pitchFamily="34" charset="-122"/>
                <a:cs typeface="Meiryo UI" pitchFamily="34" charset="-120"/>
              </a:rPr>
              <a:t>①　</a:t>
            </a:r>
            <a:r>
              <a:rPr kumimoji="1" lang="ja-JP" altLang="en-US" sz="2267"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eiryo UI" pitchFamily="34" charset="-120"/>
              </a:rPr>
              <a:t>地域課題・対象企業像</a:t>
            </a:r>
            <a:endParaRPr kumimoji="1" lang="en-US" sz="2267"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p:txBody>
      </p:sp>
      <p:sp>
        <p:nvSpPr>
          <p:cNvPr id="4" name="Shape 2">
            <a:extLst>
              <a:ext uri="{FF2B5EF4-FFF2-40B4-BE49-F238E27FC236}">
                <a16:creationId xmlns:a16="http://schemas.microsoft.com/office/drawing/2014/main" id="{2C4B9B73-04A9-297F-A5E4-7C3D0523EC14}"/>
              </a:ext>
            </a:extLst>
          </p:cNvPr>
          <p:cNvSpPr/>
          <p:nvPr/>
        </p:nvSpPr>
        <p:spPr>
          <a:xfrm>
            <a:off x="0" y="670560"/>
            <a:ext cx="12192000" cy="0"/>
          </a:xfrm>
          <a:prstGeom prst="line">
            <a:avLst/>
          </a:prstGeom>
          <a:noFill/>
          <a:ln w="19050">
            <a:solidFill>
              <a:srgbClr val="0070C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Shape 5">
            <a:extLst>
              <a:ext uri="{FF2B5EF4-FFF2-40B4-BE49-F238E27FC236}">
                <a16:creationId xmlns:a16="http://schemas.microsoft.com/office/drawing/2014/main" id="{6823D54A-ED9D-A2CD-9EAA-E87A009D0BB1}"/>
              </a:ext>
            </a:extLst>
          </p:cNvPr>
          <p:cNvSpPr/>
          <p:nvPr/>
        </p:nvSpPr>
        <p:spPr>
          <a:xfrm>
            <a:off x="304800" y="823596"/>
            <a:ext cx="11582400" cy="1013156"/>
          </a:xfrm>
          <a:prstGeom prst="rect">
            <a:avLst/>
          </a:prstGeom>
          <a:solidFill>
            <a:srgbClr val="FFFFFF"/>
          </a:solidFill>
          <a:ln w="9525">
            <a:no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記載いただきたい内容</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実証地域における健康経営支援の必要性、対象とする中小企業像、企業募集の見込みを具体的に記載すること。</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定量情報（企業数、業種、既存制度の登録数）と定性情報（企業の課題、支援ニーズ等）の両面から示すことが望ましい。</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p:txBody>
      </p:sp>
      <p:sp>
        <p:nvSpPr>
          <p:cNvPr id="6" name="AutoShape 10">
            <a:extLst>
              <a:ext uri="{FF2B5EF4-FFF2-40B4-BE49-F238E27FC236}">
                <a16:creationId xmlns:a16="http://schemas.microsoft.com/office/drawing/2014/main" id="{31423B8C-B319-9192-EB89-AFEBDFDDB150}"/>
              </a:ext>
            </a:extLst>
          </p:cNvPr>
          <p:cNvSpPr>
            <a:spLocks noChangeArrowheads="1"/>
          </p:cNvSpPr>
          <p:nvPr/>
        </p:nvSpPr>
        <p:spPr bwMode="auto">
          <a:xfrm>
            <a:off x="7442420" y="142491"/>
            <a:ext cx="4293711" cy="375034"/>
          </a:xfrm>
          <a:prstGeom prst="roundRect">
            <a:avLst>
              <a:gd name="adj"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これ以降のページについては、記載欄の枠やページ数の指定はない。</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 name="Shape 17">
            <a:extLst>
              <a:ext uri="{FF2B5EF4-FFF2-40B4-BE49-F238E27FC236}">
                <a16:creationId xmlns:a16="http://schemas.microsoft.com/office/drawing/2014/main" id="{B1BE4313-31B0-42EA-23A3-7D8B49B89D34}"/>
              </a:ext>
            </a:extLst>
          </p:cNvPr>
          <p:cNvSpPr/>
          <p:nvPr/>
        </p:nvSpPr>
        <p:spPr>
          <a:xfrm>
            <a:off x="357809" y="6151238"/>
            <a:ext cx="11582400" cy="283128"/>
          </a:xfrm>
          <a:prstGeom prst="rect">
            <a:avLst/>
          </a:prstGeom>
          <a:solidFill>
            <a:schemeClr val="bg2">
              <a:lumMod val="20000"/>
              <a:lumOff val="80000"/>
            </a:schemeClr>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２</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本事業の目的に照らして、地域課題・対象企業像が明確かつ妥当か</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sp>
        <p:nvSpPr>
          <p:cNvPr id="9" name="テキスト ボックス 8">
            <a:extLst>
              <a:ext uri="{FF2B5EF4-FFF2-40B4-BE49-F238E27FC236}">
                <a16:creationId xmlns:a16="http://schemas.microsoft.com/office/drawing/2014/main" id="{78FD52C6-2877-2D17-F5AB-3F24B83478F7}"/>
              </a:ext>
            </a:extLst>
          </p:cNvPr>
          <p:cNvSpPr txBox="1"/>
          <p:nvPr/>
        </p:nvSpPr>
        <p:spPr>
          <a:xfrm>
            <a:off x="357809" y="1924216"/>
            <a:ext cx="3570135" cy="222636"/>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b="1" i="0" u="none" strike="noStrike" kern="1200" cap="none" spc="0" normalizeH="0" baseline="0" noProof="0" dirty="0">
                <a:ln>
                  <a:noFill/>
                </a:ln>
                <a:solidFill>
                  <a:srgbClr val="0070C0"/>
                </a:solidFill>
                <a:effectLst/>
                <a:uLnTx/>
                <a:uFillTx/>
                <a:latin typeface="Meiryo UI"/>
                <a:ea typeface="Meiryo UI"/>
                <a:cs typeface="+mn-cs"/>
              </a:rPr>
              <a:t>地域課題・対象企業像</a:t>
            </a:r>
          </a:p>
        </p:txBody>
      </p:sp>
      <p:sp>
        <p:nvSpPr>
          <p:cNvPr id="11" name="テキスト ボックス 10">
            <a:extLst>
              <a:ext uri="{FF2B5EF4-FFF2-40B4-BE49-F238E27FC236}">
                <a16:creationId xmlns:a16="http://schemas.microsoft.com/office/drawing/2014/main" id="{72442920-BF02-21DC-4C6B-7BC5F70BA92F}"/>
              </a:ext>
            </a:extLst>
          </p:cNvPr>
          <p:cNvSpPr txBox="1"/>
          <p:nvPr/>
        </p:nvSpPr>
        <p:spPr>
          <a:xfrm>
            <a:off x="6163586" y="1924216"/>
            <a:ext cx="3570135" cy="222636"/>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800" b="1" i="0" u="none" strike="noStrike" kern="1200" cap="none" spc="0" normalizeH="0" baseline="0" noProof="0" dirty="0">
                <a:ln>
                  <a:noFill/>
                </a:ln>
                <a:solidFill>
                  <a:srgbClr val="0070C0"/>
                </a:solidFill>
                <a:effectLst/>
                <a:uLnTx/>
                <a:uFillTx/>
                <a:latin typeface="Meiryo UI"/>
                <a:ea typeface="Meiryo UI"/>
                <a:cs typeface="+mn-cs"/>
              </a:rPr>
              <a:t>対象企業の参加の見込み</a:t>
            </a:r>
          </a:p>
        </p:txBody>
      </p:sp>
      <p:graphicFrame>
        <p:nvGraphicFramePr>
          <p:cNvPr id="13" name="Group 75">
            <a:extLst>
              <a:ext uri="{FF2B5EF4-FFF2-40B4-BE49-F238E27FC236}">
                <a16:creationId xmlns:a16="http://schemas.microsoft.com/office/drawing/2014/main" id="{2573202C-D919-D8E0-2DD8-74AF58AC9B93}"/>
              </a:ext>
            </a:extLst>
          </p:cNvPr>
          <p:cNvGraphicFramePr>
            <a:graphicFrameLocks noGrp="1"/>
          </p:cNvGraphicFramePr>
          <p:nvPr>
            <p:extLst>
              <p:ext uri="{D42A27DB-BD31-4B8C-83A1-F6EECF244321}">
                <p14:modId xmlns:p14="http://schemas.microsoft.com/office/powerpoint/2010/main" val="2101751778"/>
              </p:ext>
            </p:extLst>
          </p:nvPr>
        </p:nvGraphicFramePr>
        <p:xfrm>
          <a:off x="6163586" y="2326054"/>
          <a:ext cx="5620247" cy="1340920"/>
        </p:xfrm>
        <a:graphic>
          <a:graphicData uri="http://schemas.openxmlformats.org/drawingml/2006/table">
            <a:tbl>
              <a:tblPr>
                <a:tableStyleId>{616DA210-FB5B-4158-B5E0-FEB733F419BA}</a:tableStyleId>
              </a:tblPr>
              <a:tblGrid>
                <a:gridCol w="1724108">
                  <a:extLst>
                    <a:ext uri="{9D8B030D-6E8A-4147-A177-3AD203B41FA5}">
                      <a16:colId xmlns:a16="http://schemas.microsoft.com/office/drawing/2014/main" val="20000"/>
                    </a:ext>
                  </a:extLst>
                </a:gridCol>
                <a:gridCol w="3896139">
                  <a:extLst>
                    <a:ext uri="{9D8B030D-6E8A-4147-A177-3AD203B41FA5}">
                      <a16:colId xmlns:a16="http://schemas.microsoft.com/office/drawing/2014/main" val="20001"/>
                    </a:ext>
                  </a:extLst>
                </a:gridCol>
              </a:tblGrid>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対象企業数</a:t>
                      </a:r>
                    </a:p>
                  </a:txBody>
                  <a:tcPr marL="121920" marR="121920" marT="60935" marB="60935"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○○社程度</a:t>
                      </a: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L="121920" marR="121920" marT="60935" marB="60935"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業種・規模</a:t>
                      </a:r>
                    </a:p>
                  </a:txBody>
                  <a:tcPr marL="121920" marR="121920" marT="60935" marB="60935"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△△業、従業員〇名以下　等</a:t>
                      </a: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L="121920" marR="121920" marT="60935" marB="60935"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募集方法</a:t>
                      </a:r>
                      <a:endPar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354013" marR="0" lvl="0" indent="-354013"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kern="1200" cap="none" normalizeH="0" baseline="0" dirty="0">
                        <a:ln>
                          <a:noFill/>
                        </a:ln>
                        <a:solidFill>
                          <a:srgbClr val="FF0000"/>
                        </a:solidFill>
                        <a:effectLst/>
                        <a:latin typeface="Meiryo UI" panose="020B0604030504040204" pitchFamily="50" charset="-128"/>
                        <a:ea typeface="Meiryo UI" panose="020B0604030504040204" pitchFamily="50" charset="-128"/>
                        <a:cs typeface="+mn-cs"/>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33357387"/>
                  </a:ext>
                </a:extLst>
              </a:tr>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参加見込みの根拠</a:t>
                      </a:r>
                      <a:endPar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354013" marR="0" lvl="0" indent="-354013"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kern="1200" cap="none" normalizeH="0" baseline="0" dirty="0">
                        <a:ln>
                          <a:noFill/>
                        </a:ln>
                        <a:solidFill>
                          <a:srgbClr val="FF0000"/>
                        </a:solidFill>
                        <a:effectLst/>
                        <a:latin typeface="Meiryo UI" panose="020B0604030504040204" pitchFamily="50" charset="-128"/>
                        <a:ea typeface="Meiryo UI" panose="020B0604030504040204" pitchFamily="50" charset="-128"/>
                        <a:cs typeface="+mn-cs"/>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199754696"/>
                  </a:ext>
                </a:extLst>
              </a:tr>
            </a:tbl>
          </a:graphicData>
        </a:graphic>
      </p:graphicFrame>
      <p:sp>
        <p:nvSpPr>
          <p:cNvPr id="15" name="テキスト ボックス 14">
            <a:extLst>
              <a:ext uri="{FF2B5EF4-FFF2-40B4-BE49-F238E27FC236}">
                <a16:creationId xmlns:a16="http://schemas.microsoft.com/office/drawing/2014/main" id="{E0C8DDAA-D4F5-FBAC-FEA8-BDBE8F618104}"/>
              </a:ext>
            </a:extLst>
          </p:cNvPr>
          <p:cNvSpPr txBox="1"/>
          <p:nvPr/>
        </p:nvSpPr>
        <p:spPr>
          <a:xfrm>
            <a:off x="6163586" y="3830273"/>
            <a:ext cx="3570135" cy="222636"/>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800" b="1" i="0" u="none" strike="noStrike" kern="1200" cap="none" spc="0" normalizeH="0" baseline="0" noProof="0" dirty="0">
                <a:ln>
                  <a:noFill/>
                </a:ln>
                <a:solidFill>
                  <a:srgbClr val="0070C0"/>
                </a:solidFill>
                <a:effectLst/>
                <a:uLnTx/>
                <a:uFillTx/>
                <a:latin typeface="Meiryo UI"/>
                <a:ea typeface="Meiryo UI"/>
                <a:cs typeface="+mn-cs"/>
              </a:rPr>
              <a:t>実証地域の位置づけ</a:t>
            </a:r>
          </a:p>
        </p:txBody>
      </p:sp>
      <p:sp>
        <p:nvSpPr>
          <p:cNvPr id="17" name="Shape 9">
            <a:extLst>
              <a:ext uri="{FF2B5EF4-FFF2-40B4-BE49-F238E27FC236}">
                <a16:creationId xmlns:a16="http://schemas.microsoft.com/office/drawing/2014/main" id="{DB42F419-9733-37C1-45F8-889EEEF0E24F}"/>
              </a:ext>
            </a:extLst>
          </p:cNvPr>
          <p:cNvSpPr/>
          <p:nvPr/>
        </p:nvSpPr>
        <p:spPr>
          <a:xfrm>
            <a:off x="401338" y="2326054"/>
            <a:ext cx="5627077" cy="3708350"/>
          </a:xfrm>
          <a:prstGeom prst="rect">
            <a:avLst/>
          </a:prstGeom>
          <a:solidFill>
            <a:srgbClr val="FFFFFF"/>
          </a:solidFill>
          <a:ln w="9525">
            <a:solidFill>
              <a:srgbClr val="555555"/>
            </a:solidFill>
            <a:prstDash val="solid"/>
          </a:ln>
        </p:spPr>
        <p:txBody>
          <a:bodyPr/>
          <a:lstStyle/>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以下の観点例を踏まえて記載すること</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a:p>
            <a:pPr marL="228594" marR="0" lvl="0" indent="-22859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地域の産業構造</a:t>
            </a:r>
          </a:p>
          <a:p>
            <a:pPr marL="228594" marR="0" lvl="0" indent="-22859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健康経営の認知、取組状況</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a:p>
            <a:pPr marL="228594" marR="0" lvl="0" indent="-22859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対象企業の規模、業種</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a:p>
            <a:pPr marL="228594" marR="0" lvl="0" indent="-22859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既存自治体施策、登録制度、健康宣言等との接続</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a:p>
            <a:pPr marL="228594" marR="0" lvl="0" indent="-22859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地域の健康課題（運動、食生活、メンタルヘルス　等）</a:t>
            </a:r>
          </a:p>
        </p:txBody>
      </p:sp>
      <p:sp>
        <p:nvSpPr>
          <p:cNvPr id="19" name="Shape 9">
            <a:extLst>
              <a:ext uri="{FF2B5EF4-FFF2-40B4-BE49-F238E27FC236}">
                <a16:creationId xmlns:a16="http://schemas.microsoft.com/office/drawing/2014/main" id="{7942DFA8-3C35-C648-99E8-FAF062E21354}"/>
              </a:ext>
            </a:extLst>
          </p:cNvPr>
          <p:cNvSpPr/>
          <p:nvPr/>
        </p:nvSpPr>
        <p:spPr>
          <a:xfrm>
            <a:off x="6218308" y="4231184"/>
            <a:ext cx="5627077" cy="1803220"/>
          </a:xfrm>
          <a:prstGeom prst="rect">
            <a:avLst/>
          </a:prstGeom>
          <a:solidFill>
            <a:srgbClr val="FFFFFF"/>
          </a:solidFill>
          <a:ln w="9525">
            <a:solidFill>
              <a:srgbClr val="555555"/>
            </a:solidFill>
            <a:prstDash val="solid"/>
          </a:ln>
        </p:spPr>
        <p:txBody>
          <a:bodyPr/>
          <a:lstStyle/>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以下の観点例を踏まえて記載すること</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a:p>
            <a:pPr marL="228594" marR="0" lvl="0" indent="-22859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本実証において当該地域を対象とする理由</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a:p>
            <a:pPr marL="228594" marR="0" lvl="0" indent="-22859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他地域への横展開に向けてどのような示唆が得られるか　　　　　　等</a:t>
            </a:r>
          </a:p>
        </p:txBody>
      </p:sp>
    </p:spTree>
    <p:extLst>
      <p:ext uri="{BB962C8B-B14F-4D97-AF65-F5344CB8AC3E}">
        <p14:creationId xmlns:p14="http://schemas.microsoft.com/office/powerpoint/2010/main" val="1272635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46304" cy="670560"/>
          </a:xfrm>
          <a:prstGeom prst="rect">
            <a:avLst/>
          </a:prstGeom>
          <a:solidFill>
            <a:srgbClr val="0070C0"/>
          </a:solidFill>
          <a:ln w="12700">
            <a:solidFill>
              <a:srgbClr val="0070C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Arial"/>
              <a:ea typeface="Meiryo UI"/>
              <a:cs typeface="+mn-cs"/>
            </a:endParaRPr>
          </a:p>
        </p:txBody>
      </p:sp>
      <p:sp>
        <p:nvSpPr>
          <p:cNvPr id="3" name="Text 1"/>
          <p:cNvSpPr/>
          <p:nvPr/>
        </p:nvSpPr>
        <p:spPr>
          <a:xfrm>
            <a:off x="219456" y="36576"/>
            <a:ext cx="11582400" cy="585216"/>
          </a:xfrm>
          <a:prstGeom prst="rect">
            <a:avLst/>
          </a:prstGeom>
          <a:noFill/>
          <a:ln/>
        </p:spPr>
        <p:txBody>
          <a:bodyPr wrap="square" lIns="0" tIns="0" rIns="0" bIns="0" rtlCol="0" anchor="ctr"/>
          <a:lstStyle/>
          <a:p>
            <a:pPr lvl="0">
              <a:defRPr/>
            </a:pPr>
            <a:r>
              <a:rPr lang="en-US" altLang="ja-JP" sz="2267" b="1" dirty="0">
                <a:solidFill>
                  <a:srgbClr val="0070C0"/>
                </a:solidFill>
                <a:latin typeface="Meiryo UI" pitchFamily="34" charset="0"/>
                <a:ea typeface="Meiryo UI" pitchFamily="34" charset="-122"/>
                <a:cs typeface="Meiryo UI" pitchFamily="34" charset="-120"/>
              </a:rPr>
              <a:t>②　</a:t>
            </a:r>
            <a:r>
              <a:rPr lang="ja-JP" altLang="en-US" sz="2267" b="1" dirty="0">
                <a:solidFill>
                  <a:srgbClr val="0070C0"/>
                </a:solidFill>
                <a:latin typeface="Meiryo UI" pitchFamily="34" charset="0"/>
                <a:ea typeface="Meiryo UI" pitchFamily="34" charset="-122"/>
                <a:cs typeface="Meiryo UI" pitchFamily="34" charset="-120"/>
              </a:rPr>
              <a:t>健康経営支援モデル｜</a:t>
            </a:r>
            <a:r>
              <a:rPr kumimoji="1" lang="ja-JP" altLang="en-US" sz="2267" b="1" i="0" u="none" strike="noStrike" kern="1200" cap="none" spc="0" normalizeH="0" baseline="0" noProof="0" dirty="0">
                <a:ln>
                  <a:noFill/>
                </a:ln>
                <a:solidFill>
                  <a:srgbClr val="0070C0"/>
                </a:solidFill>
                <a:effectLst/>
                <a:uLnTx/>
                <a:uFillTx/>
                <a:latin typeface="Meiryo UI" pitchFamily="34" charset="0"/>
                <a:ea typeface="Meiryo UI" pitchFamily="34" charset="-122"/>
                <a:cs typeface="Meiryo UI" pitchFamily="34" charset="-120"/>
              </a:rPr>
              <a:t>全体像</a:t>
            </a:r>
            <a:endParaRPr kumimoji="1" lang="en-US" sz="2267" b="0" i="0" u="none" strike="noStrike" kern="1200" cap="none" spc="0" normalizeH="0" baseline="0" noProof="0" dirty="0">
              <a:ln>
                <a:noFill/>
              </a:ln>
              <a:solidFill>
                <a:srgbClr val="0070C0"/>
              </a:solidFill>
              <a:effectLst/>
              <a:uLnTx/>
              <a:uFillTx/>
              <a:latin typeface="Arial"/>
              <a:ea typeface="Meiryo UI"/>
              <a:cs typeface="+mn-cs"/>
            </a:endParaRPr>
          </a:p>
        </p:txBody>
      </p:sp>
      <p:sp>
        <p:nvSpPr>
          <p:cNvPr id="4" name="Shape 2"/>
          <p:cNvSpPr/>
          <p:nvPr/>
        </p:nvSpPr>
        <p:spPr>
          <a:xfrm>
            <a:off x="0" y="670560"/>
            <a:ext cx="12192000" cy="0"/>
          </a:xfrm>
          <a:prstGeom prst="line">
            <a:avLst/>
          </a:prstGeom>
          <a:noFill/>
          <a:ln w="19050">
            <a:solidFill>
              <a:srgbClr val="0070C0"/>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Arial"/>
              <a:ea typeface="Meiryo UI"/>
              <a:cs typeface="+mn-cs"/>
            </a:endParaRPr>
          </a:p>
        </p:txBody>
      </p:sp>
      <p:sp>
        <p:nvSpPr>
          <p:cNvPr id="19" name="Shape 17"/>
          <p:cNvSpPr/>
          <p:nvPr/>
        </p:nvSpPr>
        <p:spPr>
          <a:xfrm>
            <a:off x="304800" y="6151736"/>
            <a:ext cx="11582400" cy="283128"/>
          </a:xfrm>
          <a:prstGeom prst="rect">
            <a:avLst/>
          </a:prstGeom>
          <a:solidFill>
            <a:schemeClr val="bg2">
              <a:lumMod val="20000"/>
              <a:lumOff val="80000"/>
            </a:schemeClr>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３</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支援内容が具体的であり、対象企業の課題に適合している</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か</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sp>
        <p:nvSpPr>
          <p:cNvPr id="6" name="Shape 5">
            <a:extLst>
              <a:ext uri="{FF2B5EF4-FFF2-40B4-BE49-F238E27FC236}">
                <a16:creationId xmlns:a16="http://schemas.microsoft.com/office/drawing/2014/main" id="{43DB9667-9A63-3B70-427B-70C114F75CD1}"/>
              </a:ext>
            </a:extLst>
          </p:cNvPr>
          <p:cNvSpPr/>
          <p:nvPr/>
        </p:nvSpPr>
        <p:spPr>
          <a:xfrm>
            <a:off x="304800" y="823596"/>
            <a:ext cx="11582400" cy="1013156"/>
          </a:xfrm>
          <a:prstGeom prst="rect">
            <a:avLst/>
          </a:prstGeom>
          <a:solidFill>
            <a:srgbClr val="FFFFFF"/>
          </a:solidFill>
          <a:ln w="9525">
            <a:no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記載いただきたい内容</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地域における中小企業向け健康経営支援について、誰が、誰に、何を、どのように提供するかがわかるように記載すること</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全体像は図示することが望ましい。</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p:txBody>
      </p:sp>
      <p:sp>
        <p:nvSpPr>
          <p:cNvPr id="9" name="Shape 9">
            <a:extLst>
              <a:ext uri="{FF2B5EF4-FFF2-40B4-BE49-F238E27FC236}">
                <a16:creationId xmlns:a16="http://schemas.microsoft.com/office/drawing/2014/main" id="{4D7B2A92-4ADE-055E-06F4-FD2771293C27}"/>
              </a:ext>
            </a:extLst>
          </p:cNvPr>
          <p:cNvSpPr/>
          <p:nvPr/>
        </p:nvSpPr>
        <p:spPr>
          <a:xfrm>
            <a:off x="5456079" y="1836752"/>
            <a:ext cx="6518153" cy="3939574"/>
          </a:xfrm>
          <a:prstGeom prst="rect">
            <a:avLst/>
          </a:prstGeom>
          <a:solidFill>
            <a:srgbClr val="FFFFFF"/>
          </a:solidFill>
          <a:ln w="9525">
            <a:solidFill>
              <a:srgbClr val="555555"/>
            </a:solidFill>
            <a:prstDash val="solid"/>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支援モデル全体像を図示</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例：参加企業、協力団体の関係</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p:txBody>
      </p:sp>
      <p:sp>
        <p:nvSpPr>
          <p:cNvPr id="11" name="テキスト ボックス 10">
            <a:extLst>
              <a:ext uri="{FF2B5EF4-FFF2-40B4-BE49-F238E27FC236}">
                <a16:creationId xmlns:a16="http://schemas.microsoft.com/office/drawing/2014/main" id="{D2F63BD6-1038-421A-B1F9-E9F2A3B48F8A}"/>
              </a:ext>
            </a:extLst>
          </p:cNvPr>
          <p:cNvSpPr txBox="1"/>
          <p:nvPr/>
        </p:nvSpPr>
        <p:spPr>
          <a:xfrm>
            <a:off x="384313" y="1836752"/>
            <a:ext cx="3570135" cy="222636"/>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800" b="1" i="0" u="none" strike="noStrike" kern="1200" cap="none" spc="0" normalizeH="0" baseline="0" noProof="0" dirty="0">
                <a:ln>
                  <a:noFill/>
                </a:ln>
                <a:solidFill>
                  <a:srgbClr val="0070C0"/>
                </a:solidFill>
                <a:effectLst/>
                <a:uLnTx/>
                <a:uFillTx/>
                <a:latin typeface="Meiryo UI"/>
                <a:ea typeface="Meiryo UI"/>
                <a:cs typeface="+mn-cs"/>
              </a:rPr>
              <a:t>支援メニュー</a:t>
            </a:r>
          </a:p>
        </p:txBody>
      </p:sp>
      <p:graphicFrame>
        <p:nvGraphicFramePr>
          <p:cNvPr id="13" name="Group 75">
            <a:extLst>
              <a:ext uri="{FF2B5EF4-FFF2-40B4-BE49-F238E27FC236}">
                <a16:creationId xmlns:a16="http://schemas.microsoft.com/office/drawing/2014/main" id="{828E833B-8F21-F8CD-B19F-C04C3684CEC2}"/>
              </a:ext>
            </a:extLst>
          </p:cNvPr>
          <p:cNvGraphicFramePr>
            <a:graphicFrameLocks noGrp="1"/>
          </p:cNvGraphicFramePr>
          <p:nvPr>
            <p:extLst>
              <p:ext uri="{D42A27DB-BD31-4B8C-83A1-F6EECF244321}">
                <p14:modId xmlns:p14="http://schemas.microsoft.com/office/powerpoint/2010/main" val="1516434988"/>
              </p:ext>
            </p:extLst>
          </p:nvPr>
        </p:nvGraphicFramePr>
        <p:xfrm>
          <a:off x="384313" y="2653324"/>
          <a:ext cx="4809744" cy="2224740"/>
        </p:xfrm>
        <a:graphic>
          <a:graphicData uri="http://schemas.openxmlformats.org/drawingml/2006/table">
            <a:tbl>
              <a:tblPr>
                <a:tableStyleId>{616DA210-FB5B-4158-B5E0-FEB733F419BA}</a:tableStyleId>
              </a:tblPr>
              <a:tblGrid>
                <a:gridCol w="1428445">
                  <a:extLst>
                    <a:ext uri="{9D8B030D-6E8A-4147-A177-3AD203B41FA5}">
                      <a16:colId xmlns:a16="http://schemas.microsoft.com/office/drawing/2014/main" val="20000"/>
                    </a:ext>
                  </a:extLst>
                </a:gridCol>
                <a:gridCol w="3381299">
                  <a:extLst>
                    <a:ext uri="{9D8B030D-6E8A-4147-A177-3AD203B41FA5}">
                      <a16:colId xmlns:a16="http://schemas.microsoft.com/office/drawing/2014/main" val="20001"/>
                    </a:ext>
                  </a:extLst>
                </a:gridCol>
              </a:tblGrid>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普及・啓発</a:t>
                      </a:r>
                    </a:p>
                  </a:txBody>
                  <a:tcPr marL="121920" marR="121920" marT="60935" marB="60935"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セミナー、経営者向け説明</a:t>
                      </a:r>
                    </a:p>
                  </a:txBody>
                  <a:tcPr marL="121920" marR="121920" marT="60935" marB="60935"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アセスメント</a:t>
                      </a:r>
                    </a:p>
                  </a:txBody>
                  <a:tcPr marL="121920" marR="121920" marT="60935" marB="60935"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自社の健康課題・取組状況の可視化</a:t>
                      </a:r>
                    </a:p>
                  </a:txBody>
                  <a:tcPr marL="121920" marR="121920" marT="60935" marB="60935"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伴走支援</a:t>
                      </a:r>
                      <a:endPar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3175"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cs typeface="+mn-cs"/>
                        </a:rPr>
                        <a:t>個別面談、課題整理、事業計画作成支援</a:t>
                      </a: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33357387"/>
                  </a:ext>
                </a:extLst>
              </a:tr>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cap="none" normalizeH="0" baseline="0">
                          <a:ln>
                            <a:noFill/>
                          </a:ln>
                          <a:solidFill>
                            <a:schemeClr val="bg1">
                              <a:lumMod val="50000"/>
                            </a:schemeClr>
                          </a:solidFill>
                          <a:effectLst/>
                          <a:latin typeface="Meiryo UI" panose="020B0604030504040204" pitchFamily="50" charset="-128"/>
                          <a:ea typeface="Meiryo UI" panose="020B0604030504040204" pitchFamily="50" charset="-128"/>
                        </a:rPr>
                        <a:t>専門家・支援機関等への接続</a:t>
                      </a:r>
                      <a:endPar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3175"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a:ln>
                            <a:noFill/>
                          </a:ln>
                          <a:solidFill>
                            <a:schemeClr val="bg1">
                              <a:lumMod val="50000"/>
                            </a:schemeClr>
                          </a:solidFill>
                          <a:effectLst/>
                          <a:latin typeface="Meiryo UI" panose="020B0604030504040204" pitchFamily="50" charset="-128"/>
                          <a:ea typeface="Meiryo UI" panose="020B0604030504040204" pitchFamily="50" charset="-128"/>
                          <a:cs typeface="+mn-cs"/>
                        </a:rPr>
                        <a:t>専門家、民間サービス、保険者、産業保健資源、自治体施策等への接続</a:t>
                      </a:r>
                      <a:endParaRPr kumimoji="0" lang="ja-JP" altLang="en-US" sz="1400" b="0" i="0" u="none" strike="noStrike" kern="1200"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cs typeface="+mn-cs"/>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199754696"/>
                  </a:ext>
                </a:extLst>
              </a:tr>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3175"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kern="1200"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cs typeface="+mn-cs"/>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721187645"/>
                  </a:ext>
                </a:extLst>
              </a:tr>
              <a:tr h="19925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3175"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kern="1200"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cs typeface="+mn-cs"/>
                      </a:endParaRPr>
                    </a:p>
                  </a:txBody>
                  <a:tcPr marL="121920" marR="121920" marT="60935" marB="60935"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269860796"/>
                  </a:ext>
                </a:extLst>
              </a:tr>
            </a:tbl>
          </a:graphicData>
        </a:graphic>
      </p:graphicFrame>
      <p:sp>
        <p:nvSpPr>
          <p:cNvPr id="14" name="テキスト ボックス 13">
            <a:extLst>
              <a:ext uri="{FF2B5EF4-FFF2-40B4-BE49-F238E27FC236}">
                <a16:creationId xmlns:a16="http://schemas.microsoft.com/office/drawing/2014/main" id="{70BD8B8B-AD29-7770-358B-1184E67C0368}"/>
              </a:ext>
            </a:extLst>
          </p:cNvPr>
          <p:cNvSpPr txBox="1"/>
          <p:nvPr/>
        </p:nvSpPr>
        <p:spPr>
          <a:xfrm>
            <a:off x="384313" y="2212376"/>
            <a:ext cx="1317266" cy="283128"/>
          </a:xfrm>
          <a:prstGeom prst="rect">
            <a:avLst/>
          </a:prstGeom>
          <a:noFill/>
        </p:spPr>
        <p:txBody>
          <a:bodyPr wrap="square" lIns="0" rIns="0" rtlCol="0">
            <a:noAutofit/>
          </a:bodyPr>
          <a:lstStyle/>
          <a:p>
            <a:pPr marL="0" marR="0" lvl="0" indent="0" algn="l" defTabSz="2880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FFFFFF">
                    <a:lumMod val="50000"/>
                  </a:srgbClr>
                </a:solidFill>
                <a:effectLst/>
                <a:uLnTx/>
                <a:uFillTx/>
                <a:latin typeface="Meiryo UI"/>
                <a:ea typeface="Meiryo UI"/>
                <a:cs typeface="+mn-cs"/>
              </a:rPr>
              <a:t>例：</a:t>
            </a:r>
          </a:p>
        </p:txBody>
      </p:sp>
      <p:sp>
        <p:nvSpPr>
          <p:cNvPr id="16" name="Rectangle 130">
            <a:extLst>
              <a:ext uri="{FF2B5EF4-FFF2-40B4-BE49-F238E27FC236}">
                <a16:creationId xmlns:a16="http://schemas.microsoft.com/office/drawing/2014/main" id="{2CCB692B-2135-3BBD-DCEE-36D9338170B7}"/>
              </a:ext>
            </a:extLst>
          </p:cNvPr>
          <p:cNvSpPr>
            <a:spLocks noChangeArrowheads="1"/>
          </p:cNvSpPr>
          <p:nvPr/>
        </p:nvSpPr>
        <p:spPr bwMode="auto">
          <a:xfrm>
            <a:off x="5639634" y="2653324"/>
            <a:ext cx="1456948" cy="267632"/>
          </a:xfrm>
          <a:prstGeom prst="rect">
            <a:avLst/>
          </a:prstGeom>
          <a:solidFill>
            <a:schemeClr val="bg2">
              <a:lumMod val="20000"/>
              <a:lumOff val="80000"/>
            </a:schemeClr>
          </a:solidFill>
          <a:ln>
            <a:noFill/>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1219170" rtl="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図例</a:t>
            </a:r>
          </a:p>
        </p:txBody>
      </p:sp>
      <p:sp>
        <p:nvSpPr>
          <p:cNvPr id="18" name="テキスト ボックス 17">
            <a:extLst>
              <a:ext uri="{FF2B5EF4-FFF2-40B4-BE49-F238E27FC236}">
                <a16:creationId xmlns:a16="http://schemas.microsoft.com/office/drawing/2014/main" id="{1DBEAFCB-BCA4-805B-9CB1-D6316601CA62}"/>
              </a:ext>
            </a:extLst>
          </p:cNvPr>
          <p:cNvSpPr txBox="1"/>
          <p:nvPr/>
        </p:nvSpPr>
        <p:spPr>
          <a:xfrm>
            <a:off x="5523647" y="3524158"/>
            <a:ext cx="4766676"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図はあくまでイメージであり、より解像度の高い提案を求めます。</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p:txBody>
      </p:sp>
      <p:pic>
        <p:nvPicPr>
          <p:cNvPr id="7" name="図 6">
            <a:extLst>
              <a:ext uri="{FF2B5EF4-FFF2-40B4-BE49-F238E27FC236}">
                <a16:creationId xmlns:a16="http://schemas.microsoft.com/office/drawing/2014/main" id="{3A0E3E15-E8B8-4D5B-4CE9-F56E20061460}"/>
              </a:ext>
            </a:extLst>
          </p:cNvPr>
          <p:cNvPicPr>
            <a:picLocks noChangeAspect="1"/>
          </p:cNvPicPr>
          <p:nvPr/>
        </p:nvPicPr>
        <p:blipFill>
          <a:blip r:embed="rId3"/>
          <a:stretch>
            <a:fillRect/>
          </a:stretch>
        </p:blipFill>
        <p:spPr>
          <a:xfrm>
            <a:off x="8887625" y="4371529"/>
            <a:ext cx="2906619" cy="1294404"/>
          </a:xfrm>
          <a:prstGeom prst="rect">
            <a:avLst/>
          </a:prstGeom>
        </p:spPr>
      </p:pic>
      <p:sp>
        <p:nvSpPr>
          <p:cNvPr id="10" name="テキスト ボックス 9">
            <a:extLst>
              <a:ext uri="{FF2B5EF4-FFF2-40B4-BE49-F238E27FC236}">
                <a16:creationId xmlns:a16="http://schemas.microsoft.com/office/drawing/2014/main" id="{285BA7BA-4BED-4871-F835-24444A2E79A0}"/>
              </a:ext>
            </a:extLst>
          </p:cNvPr>
          <p:cNvSpPr txBox="1"/>
          <p:nvPr/>
        </p:nvSpPr>
        <p:spPr>
          <a:xfrm>
            <a:off x="8814076" y="3904307"/>
            <a:ext cx="3053716" cy="430887"/>
          </a:xfrm>
          <a:prstGeom prst="rect">
            <a:avLst/>
          </a:prstGeom>
          <a:noFill/>
        </p:spPr>
        <p:txBody>
          <a:bodyPr wrap="square">
            <a:spAutoFit/>
          </a:bodyPr>
          <a:lstStyle/>
          <a:p>
            <a:pPr marL="171450" indent="-171450">
              <a:buFont typeface="Arial" panose="020B0604020202020204" pitchFamily="34" charset="0"/>
              <a:buChar char="•"/>
            </a:pPr>
            <a:r>
              <a:rPr lang="ja-JP" altLang="en-US" sz="1100" dirty="0">
                <a:solidFill>
                  <a:schemeClr val="bg1">
                    <a:lumMod val="50000"/>
                  </a:schemeClr>
                </a:solidFill>
              </a:rPr>
              <a:t>自治体が制度設計・調整・関係機関連携を担う</a:t>
            </a:r>
          </a:p>
          <a:p>
            <a:pPr marL="171450" indent="-171450">
              <a:buFont typeface="Arial" panose="020B0604020202020204" pitchFamily="34" charset="0"/>
              <a:buChar char="•"/>
            </a:pPr>
            <a:r>
              <a:rPr lang="ja-JP" altLang="en-US" sz="1100" dirty="0">
                <a:solidFill>
                  <a:schemeClr val="bg1">
                    <a:lumMod val="50000"/>
                  </a:schemeClr>
                </a:solidFill>
              </a:rPr>
              <a:t>民間事業者は支援の実施主体として関与</a:t>
            </a:r>
          </a:p>
        </p:txBody>
      </p:sp>
      <p:pic>
        <p:nvPicPr>
          <p:cNvPr id="15" name="図 14">
            <a:extLst>
              <a:ext uri="{FF2B5EF4-FFF2-40B4-BE49-F238E27FC236}">
                <a16:creationId xmlns:a16="http://schemas.microsoft.com/office/drawing/2014/main" id="{AE33C88D-C526-861B-BA71-65EC5592E3D6}"/>
              </a:ext>
            </a:extLst>
          </p:cNvPr>
          <p:cNvPicPr>
            <a:picLocks noChangeAspect="1"/>
          </p:cNvPicPr>
          <p:nvPr/>
        </p:nvPicPr>
        <p:blipFill>
          <a:blip r:embed="rId4"/>
          <a:stretch>
            <a:fillRect/>
          </a:stretch>
        </p:blipFill>
        <p:spPr>
          <a:xfrm>
            <a:off x="5639634" y="4394893"/>
            <a:ext cx="3075522" cy="1247676"/>
          </a:xfrm>
          <a:prstGeom prst="rect">
            <a:avLst/>
          </a:prstGeom>
        </p:spPr>
      </p:pic>
      <p:sp>
        <p:nvSpPr>
          <p:cNvPr id="20" name="テキスト ボックス 19">
            <a:extLst>
              <a:ext uri="{FF2B5EF4-FFF2-40B4-BE49-F238E27FC236}">
                <a16:creationId xmlns:a16="http://schemas.microsoft.com/office/drawing/2014/main" id="{B76CE285-0118-281F-18F6-7CABAAC35D03}"/>
              </a:ext>
            </a:extLst>
          </p:cNvPr>
          <p:cNvSpPr txBox="1"/>
          <p:nvPr/>
        </p:nvSpPr>
        <p:spPr>
          <a:xfrm>
            <a:off x="5523647" y="3939368"/>
            <a:ext cx="3053716" cy="430887"/>
          </a:xfrm>
          <a:prstGeom prst="rect">
            <a:avLst/>
          </a:prstGeom>
          <a:noFill/>
        </p:spPr>
        <p:txBody>
          <a:bodyPr wrap="square">
            <a:spAutoFit/>
          </a:bodyPr>
          <a:lstStyle/>
          <a:p>
            <a:pPr marL="171450" indent="-171450">
              <a:buFont typeface="Arial" panose="020B0604020202020204" pitchFamily="34" charset="0"/>
              <a:buChar char="•"/>
            </a:pPr>
            <a:r>
              <a:rPr lang="ja-JP" altLang="en-US" sz="1100" dirty="0">
                <a:solidFill>
                  <a:schemeClr val="bg1">
                    <a:lumMod val="50000"/>
                  </a:schemeClr>
                </a:solidFill>
              </a:rPr>
              <a:t>民間事業者が企画・運営を主導</a:t>
            </a:r>
          </a:p>
          <a:p>
            <a:pPr marL="171450" indent="-171450">
              <a:buFont typeface="Arial" panose="020B0604020202020204" pitchFamily="34" charset="0"/>
              <a:buChar char="•"/>
            </a:pPr>
            <a:r>
              <a:rPr lang="ja-JP" altLang="en-US" sz="1100" dirty="0">
                <a:solidFill>
                  <a:schemeClr val="bg1">
                    <a:lumMod val="50000"/>
                  </a:schemeClr>
                </a:solidFill>
              </a:rPr>
              <a:t>自治体は周知、関係機関との橋渡し等を担う</a:t>
            </a:r>
          </a:p>
        </p:txBody>
      </p:sp>
      <p:cxnSp>
        <p:nvCxnSpPr>
          <p:cNvPr id="22" name="直線コネクタ 21">
            <a:extLst>
              <a:ext uri="{FF2B5EF4-FFF2-40B4-BE49-F238E27FC236}">
                <a16:creationId xmlns:a16="http://schemas.microsoft.com/office/drawing/2014/main" id="{A90E4C62-FC5E-70F9-0EB1-AB7EF62FA2C1}"/>
              </a:ext>
            </a:extLst>
          </p:cNvPr>
          <p:cNvCxnSpPr/>
          <p:nvPr/>
        </p:nvCxnSpPr>
        <p:spPr>
          <a:xfrm>
            <a:off x="8707636" y="3850103"/>
            <a:ext cx="7520" cy="1896040"/>
          </a:xfrm>
          <a:prstGeom prst="line">
            <a:avLst/>
          </a:prstGeom>
          <a:ln w="3175">
            <a:solidFill>
              <a:schemeClr val="bg1">
                <a:lumMod val="50000"/>
              </a:schemeClr>
            </a:solidFill>
            <a:prstDash val="dash"/>
          </a:ln>
          <a:effectLst/>
        </p:spPr>
        <p:style>
          <a:lnRef idx="2">
            <a:schemeClr val="accent1"/>
          </a:lnRef>
          <a:fillRef idx="0">
            <a:schemeClr val="accent1"/>
          </a:fillRef>
          <a:effectRef idx="1">
            <a:schemeClr val="accent1"/>
          </a:effectRef>
          <a:fontRef idx="minor">
            <a:schemeClr val="tx1"/>
          </a:fontRef>
        </p:style>
      </p:cxnSp>
      <p:sp>
        <p:nvSpPr>
          <p:cNvPr id="8" name="テキスト ボックス 7">
            <a:extLst>
              <a:ext uri="{FF2B5EF4-FFF2-40B4-BE49-F238E27FC236}">
                <a16:creationId xmlns:a16="http://schemas.microsoft.com/office/drawing/2014/main" id="{3F4EE1D4-398C-A3C4-056D-6AD6754933FA}"/>
              </a:ext>
            </a:extLst>
          </p:cNvPr>
          <p:cNvSpPr txBox="1"/>
          <p:nvPr/>
        </p:nvSpPr>
        <p:spPr>
          <a:xfrm>
            <a:off x="5525353" y="2991854"/>
            <a:ext cx="6104020" cy="523220"/>
          </a:xfrm>
          <a:prstGeom prst="rect">
            <a:avLst/>
          </a:prstGeom>
          <a:noFill/>
        </p:spPr>
        <p:txBody>
          <a:bodyPr wrap="square">
            <a:spAutoFit/>
          </a:bodyPr>
          <a:lstStyle/>
          <a:p>
            <a:r>
              <a:rPr lang="en-US" altLang="ja-JP" sz="1400" dirty="0">
                <a:solidFill>
                  <a:schemeClr val="bg1">
                    <a:lumMod val="50000"/>
                  </a:schemeClr>
                </a:solidFill>
                <a:latin typeface="+mn-ea"/>
              </a:rPr>
              <a:t>※</a:t>
            </a:r>
            <a:r>
              <a:rPr lang="ja-JP" altLang="en-US" sz="1400" dirty="0">
                <a:solidFill>
                  <a:schemeClr val="bg1">
                    <a:lumMod val="50000"/>
                  </a:schemeClr>
                </a:solidFill>
                <a:latin typeface="+mn-ea"/>
              </a:rPr>
              <a:t>以下は支援モデルの例示であり、応募類型を限定するものではありません。</a:t>
            </a:r>
            <a:endParaRPr lang="en-US" altLang="ja-JP" sz="1400" dirty="0">
              <a:solidFill>
                <a:schemeClr val="bg1">
                  <a:lumMod val="50000"/>
                </a:schemeClr>
              </a:solidFill>
              <a:latin typeface="+mn-ea"/>
            </a:endParaRPr>
          </a:p>
          <a:p>
            <a:pPr marL="176213"/>
            <a:r>
              <a:rPr lang="ja-JP" altLang="en-US" sz="1400" dirty="0">
                <a:solidFill>
                  <a:schemeClr val="bg1">
                    <a:lumMod val="50000"/>
                  </a:schemeClr>
                </a:solidFill>
                <a:latin typeface="+mn-ea"/>
              </a:rPr>
              <a:t>地域の実情に応じた体制を提案してください。</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p>
        </p:txBody>
      </p:sp>
      <p:sp>
        <p:nvSpPr>
          <p:cNvPr id="3" name="Text 1"/>
          <p:cNvSpPr/>
          <p:nvPr/>
        </p:nvSpPr>
        <p:spPr>
          <a:xfrm>
            <a:off x="219456" y="36576"/>
            <a:ext cx="11582400" cy="585216"/>
          </a:xfrm>
          <a:prstGeom prst="rect">
            <a:avLst/>
          </a:prstGeom>
          <a:noFill/>
          <a:ln/>
        </p:spPr>
        <p:txBody>
          <a:bodyPr wrap="square" lIns="0" tIns="0" rIns="0" bIns="0" rtlCol="0" anchor="ctr"/>
          <a:lstStyle/>
          <a:p>
            <a:r>
              <a:rPr lang="en-US" altLang="ja-JP" sz="2267" b="1" dirty="0">
                <a:solidFill>
                  <a:srgbClr val="0070C0"/>
                </a:solidFill>
                <a:latin typeface="Meiryo UI" pitchFamily="34" charset="0"/>
                <a:ea typeface="Meiryo UI" pitchFamily="34" charset="-122"/>
                <a:cs typeface="Meiryo UI" pitchFamily="34" charset="-120"/>
              </a:rPr>
              <a:t>②　</a:t>
            </a:r>
            <a:r>
              <a:rPr lang="ja-JP" altLang="en-US" sz="2267" b="1" dirty="0">
                <a:solidFill>
                  <a:srgbClr val="0070C0"/>
                </a:solidFill>
                <a:latin typeface="Meiryo UI" pitchFamily="34" charset="0"/>
                <a:ea typeface="Meiryo UI" pitchFamily="34" charset="-122"/>
                <a:cs typeface="Meiryo UI" pitchFamily="34" charset="-120"/>
              </a:rPr>
              <a:t>健康経営支援モデル｜自治体等との連携体制・役割分担</a:t>
            </a:r>
            <a:endParaRPr lang="en-US" sz="2267" dirty="0">
              <a:solidFill>
                <a:srgbClr val="0070C0"/>
              </a:solidFill>
            </a:endParaRPr>
          </a:p>
        </p:txBody>
      </p:sp>
      <p:sp>
        <p:nvSpPr>
          <p:cNvPr id="4" name="Shape 2"/>
          <p:cNvSpPr/>
          <p:nvPr/>
        </p:nvSpPr>
        <p:spPr>
          <a:xfrm>
            <a:off x="0" y="670560"/>
            <a:ext cx="12192000" cy="0"/>
          </a:xfrm>
          <a:prstGeom prst="line">
            <a:avLst/>
          </a:prstGeom>
          <a:noFill/>
          <a:ln w="19050">
            <a:solidFill>
              <a:srgbClr val="0070C0"/>
            </a:solidFill>
            <a:prstDash val="solid"/>
          </a:ln>
        </p:spPr>
        <p:txBody>
          <a:bodyPr/>
          <a:lstStyle/>
          <a:p>
            <a:endParaRPr lang="ja-JP" altLang="en-US" sz="2400"/>
          </a:p>
        </p:txBody>
      </p:sp>
      <p:sp>
        <p:nvSpPr>
          <p:cNvPr id="19" name="Shape 17"/>
          <p:cNvSpPr/>
          <p:nvPr/>
        </p:nvSpPr>
        <p:spPr>
          <a:xfrm>
            <a:off x="304800" y="6151736"/>
            <a:ext cx="11582400" cy="283128"/>
          </a:xfrm>
          <a:prstGeom prst="rect">
            <a:avLst/>
          </a:prstGeom>
          <a:solidFill>
            <a:schemeClr val="bg2">
              <a:lumMod val="20000"/>
              <a:lumOff val="80000"/>
            </a:schemeClr>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４</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自治体等との連携体制が具体的で、実証を円滑に進められるか</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sp>
        <p:nvSpPr>
          <p:cNvPr id="6" name="Shape 5">
            <a:extLst>
              <a:ext uri="{FF2B5EF4-FFF2-40B4-BE49-F238E27FC236}">
                <a16:creationId xmlns:a16="http://schemas.microsoft.com/office/drawing/2014/main" id="{43DB9667-9A63-3B70-427B-70C114F75CD1}"/>
              </a:ext>
            </a:extLst>
          </p:cNvPr>
          <p:cNvSpPr/>
          <p:nvPr/>
        </p:nvSpPr>
        <p:spPr>
          <a:xfrm>
            <a:off x="304800" y="823596"/>
            <a:ext cx="11582400" cy="1013156"/>
          </a:xfrm>
          <a:prstGeom prst="rect">
            <a:avLst/>
          </a:prstGeom>
          <a:solidFill>
            <a:srgbClr val="FFFFFF"/>
          </a:solidFill>
          <a:ln w="9525">
            <a:noFill/>
            <a:prstDash val="solid"/>
          </a:ln>
        </p:spPr>
        <p:txBody>
          <a:bodyPr/>
          <a:lstStyle/>
          <a:p>
            <a:r>
              <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rPr>
              <a:t>】</a:t>
            </a:r>
          </a:p>
          <a:p>
            <a:pPr marL="285750" indent="-285750">
              <a:buFont typeface="Arial" panose="020B0604020202020204" pitchFamily="34" charset="0"/>
              <a:buChar cha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自治体、商工団体、保険者、金融機関、産業保健関係者等との連携体制を記載すること</a:t>
            </a:r>
            <a:endPar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endParaRPr>
          </a:p>
        </p:txBody>
      </p:sp>
      <p:graphicFrame>
        <p:nvGraphicFramePr>
          <p:cNvPr id="5" name="表 4">
            <a:extLst>
              <a:ext uri="{FF2B5EF4-FFF2-40B4-BE49-F238E27FC236}">
                <a16:creationId xmlns:a16="http://schemas.microsoft.com/office/drawing/2014/main" id="{1D0E41A5-86B7-DF91-E81A-4D094A637A3E}"/>
              </a:ext>
            </a:extLst>
          </p:cNvPr>
          <p:cNvGraphicFramePr>
            <a:graphicFrameLocks noGrp="1"/>
          </p:cNvGraphicFramePr>
          <p:nvPr>
            <p:extLst>
              <p:ext uri="{D42A27DB-BD31-4B8C-83A1-F6EECF244321}">
                <p14:modId xmlns:p14="http://schemas.microsoft.com/office/powerpoint/2010/main" val="1624959076"/>
              </p:ext>
            </p:extLst>
          </p:nvPr>
        </p:nvGraphicFramePr>
        <p:xfrm>
          <a:off x="357930" y="1580146"/>
          <a:ext cx="11356755" cy="4454261"/>
        </p:xfrm>
        <a:graphic>
          <a:graphicData uri="http://schemas.openxmlformats.org/drawingml/2006/table">
            <a:tbl>
              <a:tblPr firstRow="1" bandRow="1">
                <a:tableStyleId>{5940675A-B579-460E-94D1-54222C63F5DA}</a:tableStyleId>
              </a:tblPr>
              <a:tblGrid>
                <a:gridCol w="2693100">
                  <a:extLst>
                    <a:ext uri="{9D8B030D-6E8A-4147-A177-3AD203B41FA5}">
                      <a16:colId xmlns:a16="http://schemas.microsoft.com/office/drawing/2014/main" val="1749244886"/>
                    </a:ext>
                  </a:extLst>
                </a:gridCol>
                <a:gridCol w="2627875">
                  <a:extLst>
                    <a:ext uri="{9D8B030D-6E8A-4147-A177-3AD203B41FA5}">
                      <a16:colId xmlns:a16="http://schemas.microsoft.com/office/drawing/2014/main" val="491688457"/>
                    </a:ext>
                  </a:extLst>
                </a:gridCol>
                <a:gridCol w="2306726">
                  <a:extLst>
                    <a:ext uri="{9D8B030D-6E8A-4147-A177-3AD203B41FA5}">
                      <a16:colId xmlns:a16="http://schemas.microsoft.com/office/drawing/2014/main" val="2592861808"/>
                    </a:ext>
                  </a:extLst>
                </a:gridCol>
                <a:gridCol w="3729054">
                  <a:extLst>
                    <a:ext uri="{9D8B030D-6E8A-4147-A177-3AD203B41FA5}">
                      <a16:colId xmlns:a16="http://schemas.microsoft.com/office/drawing/2014/main" val="212969261"/>
                    </a:ext>
                  </a:extLst>
                </a:gridCol>
              </a:tblGrid>
              <a:tr h="287757">
                <a:tc>
                  <a:txBody>
                    <a:bodyPr/>
                    <a:lstStyle/>
                    <a:p>
                      <a:pPr algn="ctr"/>
                      <a:r>
                        <a:rPr kumimoji="1" lang="ja-JP" altLang="en-US" sz="1200" b="1" dirty="0">
                          <a:solidFill>
                            <a:schemeClr val="bg1"/>
                          </a:solidFill>
                        </a:rPr>
                        <a:t>主体</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a:solidFill>
                            <a:schemeClr val="bg1"/>
                          </a:solidFill>
                        </a:rPr>
                        <a:t>提案時点の調整状況</a:t>
                      </a:r>
                      <a:endParaRPr kumimoji="1" lang="ja-JP" altLang="en-US" sz="1200" b="1" dirty="0">
                        <a:solidFill>
                          <a:schemeClr val="bg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本実証での役割</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a:solidFill>
                            <a:schemeClr val="bg1"/>
                          </a:solidFill>
                        </a:rPr>
                        <a:t>具体的な関与内容</a:t>
                      </a:r>
                      <a:endParaRPr kumimoji="1" lang="ja-JP" altLang="en-US" sz="1200" b="1" dirty="0">
                        <a:solidFill>
                          <a:schemeClr val="bg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extLst>
                  <a:ext uri="{0D108BD9-81ED-4DB2-BD59-A6C34878D82A}">
                    <a16:rowId xmlns:a16="http://schemas.microsoft.com/office/drawing/2014/main" val="625054388"/>
                  </a:ext>
                </a:extLst>
              </a:tr>
              <a:tr h="520813">
                <a:tc>
                  <a:txBody>
                    <a:bodyPr/>
                    <a:lstStyle/>
                    <a:p>
                      <a:r>
                        <a:rPr kumimoji="1" lang="ja-JP" altLang="en-US" sz="1600" dirty="0">
                          <a:solidFill>
                            <a:schemeClr val="bg1">
                              <a:lumMod val="50000"/>
                            </a:schemeClr>
                          </a:solidFill>
                        </a:rPr>
                        <a:t>代表事業者</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ー</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〇〇</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32566054"/>
                  </a:ext>
                </a:extLst>
              </a:tr>
              <a:tr h="520813">
                <a:tc>
                  <a:txBody>
                    <a:bodyPr/>
                    <a:lstStyle/>
                    <a:p>
                      <a:r>
                        <a:rPr kumimoji="1" lang="ja-JP" altLang="en-US" sz="1600" dirty="0">
                          <a:solidFill>
                            <a:schemeClr val="bg1">
                              <a:lumMod val="50000"/>
                            </a:schemeClr>
                          </a:solidFill>
                        </a:rPr>
                        <a:t>自治体</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a:solidFill>
                            <a:schemeClr val="bg1">
                              <a:lumMod val="50000"/>
                            </a:schemeClr>
                          </a:solidFill>
                        </a:rPr>
                        <a:t>調整済</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〇〇</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116232374"/>
                  </a:ext>
                </a:extLst>
              </a:tr>
              <a:tr h="520813">
                <a:tc>
                  <a:txBody>
                    <a:bodyPr/>
                    <a:lstStyle/>
                    <a:p>
                      <a:r>
                        <a:rPr kumimoji="1" lang="ja-JP" altLang="en-US" sz="1600" dirty="0">
                          <a:solidFill>
                            <a:schemeClr val="bg1">
                              <a:lumMod val="50000"/>
                            </a:schemeClr>
                          </a:solidFill>
                        </a:rPr>
                        <a:t>商工団体・経済団体</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a:solidFill>
                            <a:schemeClr val="bg1">
                              <a:lumMod val="50000"/>
                            </a:schemeClr>
                          </a:solidFill>
                        </a:rPr>
                        <a:t>調整済／調整中／今後調整</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〇〇</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75667131"/>
                  </a:ext>
                </a:extLst>
              </a:tr>
              <a:tr h="520813">
                <a:tc>
                  <a:txBody>
                    <a:bodyPr/>
                    <a:lstStyle/>
                    <a:p>
                      <a:r>
                        <a:rPr kumimoji="1" lang="ja-JP" altLang="en-US" sz="1600" dirty="0">
                          <a:solidFill>
                            <a:schemeClr val="bg1">
                              <a:lumMod val="50000"/>
                            </a:schemeClr>
                          </a:solidFill>
                        </a:rPr>
                        <a:t>保険者</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a:solidFill>
                            <a:schemeClr val="bg1">
                              <a:lumMod val="50000"/>
                            </a:schemeClr>
                          </a:solidFill>
                        </a:rPr>
                        <a:t>調整済／調整中／今後調整</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〇〇</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099370164"/>
                  </a:ext>
                </a:extLst>
              </a:tr>
              <a:tr h="520813">
                <a:tc>
                  <a:txBody>
                    <a:bodyPr/>
                    <a:lstStyle/>
                    <a:p>
                      <a:r>
                        <a:rPr kumimoji="1" lang="ja-JP" altLang="en-US" sz="1600" dirty="0">
                          <a:solidFill>
                            <a:schemeClr val="bg1">
                              <a:lumMod val="50000"/>
                            </a:schemeClr>
                          </a:solidFill>
                        </a:rPr>
                        <a:t>医師会</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a:solidFill>
                            <a:schemeClr val="bg1">
                              <a:lumMod val="50000"/>
                            </a:schemeClr>
                          </a:solidFill>
                        </a:rPr>
                        <a:t>調整済／調整中／今後調整</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〇〇</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252525880"/>
                  </a:ext>
                </a:extLst>
              </a:tr>
              <a:tr h="520813">
                <a:tc>
                  <a:txBody>
                    <a:bodyPr/>
                    <a:lstStyle/>
                    <a:p>
                      <a:r>
                        <a:rPr kumimoji="1" lang="ja-JP" altLang="en-US" sz="1600">
                          <a:solidFill>
                            <a:schemeClr val="bg1">
                              <a:lumMod val="50000"/>
                            </a:schemeClr>
                          </a:solidFill>
                        </a:rPr>
                        <a:t>大学・研究機関</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a:solidFill>
                            <a:schemeClr val="bg1">
                              <a:lumMod val="50000"/>
                            </a:schemeClr>
                          </a:solidFill>
                        </a:rPr>
                        <a:t>調整済／調整中／今後調整</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〇〇</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17959935"/>
                  </a:ext>
                </a:extLst>
              </a:tr>
              <a:tr h="520813">
                <a:tc>
                  <a:txBody>
                    <a:bodyPr/>
                    <a:lstStyle/>
                    <a:p>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a:solidFill>
                            <a:schemeClr val="bg1">
                              <a:lumMod val="50000"/>
                            </a:schemeClr>
                          </a:solidFill>
                        </a:rPr>
                        <a:t>調整済／調整中／今後調整</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〇〇</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60485865"/>
                  </a:ext>
                </a:extLst>
              </a:tr>
              <a:tr h="520813">
                <a:tc>
                  <a:txBody>
                    <a:bodyPr/>
                    <a:lstStyle/>
                    <a:p>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a:solidFill>
                            <a:schemeClr val="bg1">
                              <a:lumMod val="50000"/>
                            </a:schemeClr>
                          </a:solidFill>
                        </a:rPr>
                        <a:t>調整済／調整中／今後調整</a:t>
                      </a: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〇〇</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93100987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0">
            <a:extLst>
              <a:ext uri="{FF2B5EF4-FFF2-40B4-BE49-F238E27FC236}">
                <a16:creationId xmlns:a16="http://schemas.microsoft.com/office/drawing/2014/main" id="{642066D3-22CC-69ED-EB3A-E13E94CA0819}"/>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p>
        </p:txBody>
      </p:sp>
      <p:sp>
        <p:nvSpPr>
          <p:cNvPr id="5" name="Text 1">
            <a:extLst>
              <a:ext uri="{FF2B5EF4-FFF2-40B4-BE49-F238E27FC236}">
                <a16:creationId xmlns:a16="http://schemas.microsoft.com/office/drawing/2014/main" id="{21E14053-3967-5C49-6323-6D2E9B35E764}"/>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③</a:t>
            </a:r>
            <a:r>
              <a:rPr lang="en-US" sz="2267" b="1" dirty="0">
                <a:solidFill>
                  <a:srgbClr val="0070C0"/>
                </a:solidFill>
                <a:latin typeface="Meiryo UI" pitchFamily="34" charset="0"/>
                <a:ea typeface="Meiryo UI" pitchFamily="34" charset="-122"/>
                <a:cs typeface="Meiryo UI" pitchFamily="34" charset="-120"/>
              </a:rPr>
              <a:t>　</a:t>
            </a:r>
            <a:r>
              <a:rPr lang="ja-JP" altLang="en-US" sz="2267" b="1" dirty="0">
                <a:solidFill>
                  <a:srgbClr val="0070C0"/>
                </a:solidFill>
                <a:latin typeface="Meiryo UI" pitchFamily="34" charset="0"/>
                <a:ea typeface="Meiryo UI" pitchFamily="34" charset="-122"/>
                <a:cs typeface="Meiryo UI" pitchFamily="34" charset="-120"/>
              </a:rPr>
              <a:t>実証計画｜実証設計・整理事項</a:t>
            </a:r>
            <a:endParaRPr lang="en-US" sz="2267" dirty="0">
              <a:solidFill>
                <a:srgbClr val="0070C0"/>
              </a:solidFill>
            </a:endParaRPr>
          </a:p>
        </p:txBody>
      </p:sp>
      <p:sp>
        <p:nvSpPr>
          <p:cNvPr id="7" name="Shape 2">
            <a:extLst>
              <a:ext uri="{FF2B5EF4-FFF2-40B4-BE49-F238E27FC236}">
                <a16:creationId xmlns:a16="http://schemas.microsoft.com/office/drawing/2014/main" id="{403C04CA-7C3F-2BD7-23A0-5BD474934CEA}"/>
              </a:ext>
            </a:extLst>
          </p:cNvPr>
          <p:cNvSpPr/>
          <p:nvPr/>
        </p:nvSpPr>
        <p:spPr>
          <a:xfrm>
            <a:off x="0" y="670560"/>
            <a:ext cx="12192000" cy="0"/>
          </a:xfrm>
          <a:prstGeom prst="line">
            <a:avLst/>
          </a:prstGeom>
          <a:noFill/>
          <a:ln w="19050">
            <a:solidFill>
              <a:srgbClr val="0070C0"/>
            </a:solidFill>
            <a:prstDash val="solid"/>
          </a:ln>
        </p:spPr>
        <p:txBody>
          <a:bodyPr/>
          <a:lstStyle/>
          <a:p>
            <a:endParaRPr lang="ja-JP" altLang="en-US" sz="2400"/>
          </a:p>
        </p:txBody>
      </p:sp>
      <p:sp>
        <p:nvSpPr>
          <p:cNvPr id="4" name="テキスト ボックス 3">
            <a:extLst>
              <a:ext uri="{FF2B5EF4-FFF2-40B4-BE49-F238E27FC236}">
                <a16:creationId xmlns:a16="http://schemas.microsoft.com/office/drawing/2014/main" id="{84095814-F979-C44C-5617-1F3CF8AB871B}"/>
              </a:ext>
            </a:extLst>
          </p:cNvPr>
          <p:cNvSpPr txBox="1"/>
          <p:nvPr/>
        </p:nvSpPr>
        <p:spPr>
          <a:xfrm>
            <a:off x="328513" y="1790098"/>
            <a:ext cx="3570135" cy="222636"/>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800" b="1" i="0" u="none" strike="noStrike" kern="1200" cap="none" spc="0" normalizeH="0" baseline="0" noProof="0" dirty="0">
                <a:ln>
                  <a:noFill/>
                </a:ln>
                <a:solidFill>
                  <a:srgbClr val="0070C0"/>
                </a:solidFill>
                <a:effectLst/>
                <a:uLnTx/>
                <a:uFillTx/>
                <a:latin typeface="Meiryo UI"/>
                <a:ea typeface="Meiryo UI"/>
                <a:cs typeface="+mn-cs"/>
              </a:rPr>
              <a:t>実証を通じて明らかにしたい内容</a:t>
            </a:r>
          </a:p>
        </p:txBody>
      </p:sp>
      <p:sp>
        <p:nvSpPr>
          <p:cNvPr id="10" name="テキスト ボックス 9">
            <a:extLst>
              <a:ext uri="{FF2B5EF4-FFF2-40B4-BE49-F238E27FC236}">
                <a16:creationId xmlns:a16="http://schemas.microsoft.com/office/drawing/2014/main" id="{3CADF000-C929-C360-B59C-EE29B7A604D7}"/>
              </a:ext>
            </a:extLst>
          </p:cNvPr>
          <p:cNvSpPr txBox="1"/>
          <p:nvPr/>
        </p:nvSpPr>
        <p:spPr>
          <a:xfrm>
            <a:off x="303346" y="4902260"/>
            <a:ext cx="3570135" cy="425894"/>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800" b="1" i="0" u="none" strike="noStrike" kern="1200" cap="none" spc="0" normalizeH="0" baseline="0" noProof="0" dirty="0">
                <a:ln>
                  <a:noFill/>
                </a:ln>
                <a:solidFill>
                  <a:srgbClr val="0070C0"/>
                </a:solidFill>
                <a:effectLst/>
                <a:uLnTx/>
                <a:uFillTx/>
                <a:latin typeface="Meiryo UI"/>
                <a:ea typeface="Meiryo UI"/>
                <a:cs typeface="+mn-cs"/>
              </a:rPr>
              <a:t>実証方法</a:t>
            </a:r>
          </a:p>
        </p:txBody>
      </p:sp>
      <p:sp>
        <p:nvSpPr>
          <p:cNvPr id="12" name="Shape 5">
            <a:extLst>
              <a:ext uri="{FF2B5EF4-FFF2-40B4-BE49-F238E27FC236}">
                <a16:creationId xmlns:a16="http://schemas.microsoft.com/office/drawing/2014/main" id="{B0B6E989-2031-F482-CFAE-3C45A89C3E2F}"/>
              </a:ext>
            </a:extLst>
          </p:cNvPr>
          <p:cNvSpPr/>
          <p:nvPr/>
        </p:nvSpPr>
        <p:spPr>
          <a:xfrm>
            <a:off x="304800" y="823596"/>
            <a:ext cx="11582400" cy="1013156"/>
          </a:xfrm>
          <a:prstGeom prst="rect">
            <a:avLst/>
          </a:prstGeom>
          <a:solidFill>
            <a:srgbClr val="FFFFFF"/>
          </a:solidFill>
          <a:ln w="9525">
            <a:no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記載いただきたい内容</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本実証を通じて、地域における中小企業の健康経営支援をどのように実装し、どのような支援内容・体制・進め方が有効であるか整理できるよう、実証の目的・対象・実施内容・整理すべき事項・確認方法を具体的に記載すること</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p:txBody>
      </p:sp>
      <p:sp>
        <p:nvSpPr>
          <p:cNvPr id="14" name="Shape 9">
            <a:extLst>
              <a:ext uri="{FF2B5EF4-FFF2-40B4-BE49-F238E27FC236}">
                <a16:creationId xmlns:a16="http://schemas.microsoft.com/office/drawing/2014/main" id="{D7D1F088-4A78-CF77-3F7F-17A16FB3B8A4}"/>
              </a:ext>
            </a:extLst>
          </p:cNvPr>
          <p:cNvSpPr/>
          <p:nvPr/>
        </p:nvSpPr>
        <p:spPr>
          <a:xfrm>
            <a:off x="357809" y="2203900"/>
            <a:ext cx="11444047" cy="828206"/>
          </a:xfrm>
          <a:prstGeom prst="rect">
            <a:avLst/>
          </a:prstGeom>
          <a:solidFill>
            <a:srgbClr val="FFFFFF"/>
          </a:solidFill>
          <a:ln w="9525">
            <a:solidFill>
              <a:srgbClr val="555555"/>
            </a:solidFill>
            <a:prstDash val="solid"/>
          </a:ln>
        </p:spPr>
        <p:txBody>
          <a:bodyPr/>
          <a:lstStyle/>
          <a:p>
            <a:pPr marL="228594" indent="-228594" defTabSz="1219170">
              <a:buFont typeface="Arial" panose="020B0604020202020204" pitchFamily="34" charset="0"/>
              <a:buChar char="•"/>
              <a:defRPr/>
            </a:pPr>
            <a:r>
              <a:rPr lang="ja-JP" altLang="en-US" sz="1400" dirty="0">
                <a:solidFill>
                  <a:srgbClr val="888888"/>
                </a:solidFill>
                <a:latin typeface="Meiryo UI" panose="020B0604030504040204" pitchFamily="50" charset="-128"/>
                <a:ea typeface="Meiryo UI" panose="020B0604030504040204" pitchFamily="50" charset="-128"/>
              </a:rPr>
              <a:t>本実証を通じて確認・整理したい事項を記載すること</a:t>
            </a:r>
            <a:endParaRPr lang="en-US" altLang="ja-JP" sz="1400" dirty="0">
              <a:solidFill>
                <a:srgbClr val="888888"/>
              </a:solidFill>
              <a:latin typeface="Meiryo UI" panose="020B0604030504040204" pitchFamily="50" charset="-128"/>
              <a:ea typeface="Meiryo UI" panose="020B0604030504040204" pitchFamily="50" charset="-128"/>
            </a:endParaRPr>
          </a:p>
          <a:p>
            <a:pPr defTabSz="1219170">
              <a:defRPr/>
            </a:pPr>
            <a:r>
              <a:rPr lang="ja-JP" altLang="en-US" sz="1400" dirty="0">
                <a:solidFill>
                  <a:srgbClr val="888888"/>
                </a:solidFill>
                <a:latin typeface="Meiryo UI" panose="020B0604030504040204" pitchFamily="50" charset="-128"/>
                <a:ea typeface="Meiryo UI" panose="020B0604030504040204" pitchFamily="50" charset="-128"/>
              </a:rPr>
              <a:t>例）地域において中小企業の健康経営支援を実装する際、どの支援内容・体制・進め方が有効か／自治体・事業者・関係機関の役割分担はどうあるべきか／実証後に継続するための条件は何か</a:t>
            </a:r>
            <a:endParaRPr lang="en-US" altLang="ja-JP" sz="1400" dirty="0">
              <a:solidFill>
                <a:srgbClr val="888888"/>
              </a:solidFill>
              <a:latin typeface="Meiryo UI" panose="020B0604030504040204" pitchFamily="50" charset="-128"/>
              <a:ea typeface="Meiryo UI" panose="020B0604030504040204" pitchFamily="50" charset="-128"/>
            </a:endParaRPr>
          </a:p>
          <a:p>
            <a:pPr marR="0" lvl="0" algn="l" defTabSz="1219170" rtl="0" eaLnBrk="1" fontAlgn="auto" latinLnBrk="0" hangingPunct="1">
              <a:lnSpc>
                <a:spcPct val="100000"/>
              </a:lnSpc>
              <a:spcBef>
                <a:spcPts val="0"/>
              </a:spcBef>
              <a:spcAft>
                <a:spcPts val="0"/>
              </a:spcAft>
              <a:buClrTx/>
              <a:buSzTx/>
              <a:tabLst/>
              <a:defRPr/>
            </a:pPr>
            <a:endPar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p:txBody>
      </p:sp>
      <p:graphicFrame>
        <p:nvGraphicFramePr>
          <p:cNvPr id="18" name="表 17">
            <a:extLst>
              <a:ext uri="{FF2B5EF4-FFF2-40B4-BE49-F238E27FC236}">
                <a16:creationId xmlns:a16="http://schemas.microsoft.com/office/drawing/2014/main" id="{B88DA82F-B127-ED58-D969-A55AAE9F6589}"/>
              </a:ext>
            </a:extLst>
          </p:cNvPr>
          <p:cNvGraphicFramePr>
            <a:graphicFrameLocks noGrp="1"/>
          </p:cNvGraphicFramePr>
          <p:nvPr>
            <p:extLst>
              <p:ext uri="{D42A27DB-BD31-4B8C-83A1-F6EECF244321}">
                <p14:modId xmlns:p14="http://schemas.microsoft.com/office/powerpoint/2010/main" val="3114164433"/>
              </p:ext>
            </p:extLst>
          </p:nvPr>
        </p:nvGraphicFramePr>
        <p:xfrm>
          <a:off x="380966" y="3130099"/>
          <a:ext cx="11383862" cy="1615440"/>
        </p:xfrm>
        <a:graphic>
          <a:graphicData uri="http://schemas.openxmlformats.org/drawingml/2006/table">
            <a:tbl>
              <a:tblPr firstRow="1" bandRow="1">
                <a:tableStyleId>{5940675A-B579-460E-94D1-54222C63F5DA}</a:tableStyleId>
              </a:tblPr>
              <a:tblGrid>
                <a:gridCol w="2693100">
                  <a:extLst>
                    <a:ext uri="{9D8B030D-6E8A-4147-A177-3AD203B41FA5}">
                      <a16:colId xmlns:a16="http://schemas.microsoft.com/office/drawing/2014/main" val="1749244886"/>
                    </a:ext>
                  </a:extLst>
                </a:gridCol>
                <a:gridCol w="4345381">
                  <a:extLst>
                    <a:ext uri="{9D8B030D-6E8A-4147-A177-3AD203B41FA5}">
                      <a16:colId xmlns:a16="http://schemas.microsoft.com/office/drawing/2014/main" val="491688457"/>
                    </a:ext>
                  </a:extLst>
                </a:gridCol>
                <a:gridCol w="4345381">
                  <a:extLst>
                    <a:ext uri="{9D8B030D-6E8A-4147-A177-3AD203B41FA5}">
                      <a16:colId xmlns:a16="http://schemas.microsoft.com/office/drawing/2014/main" val="2392181708"/>
                    </a:ext>
                  </a:extLst>
                </a:gridCol>
              </a:tblGrid>
              <a:tr h="123634">
                <a:tc>
                  <a:txBody>
                    <a:bodyPr/>
                    <a:lstStyle/>
                    <a:p>
                      <a:pPr algn="ctr"/>
                      <a:r>
                        <a:rPr kumimoji="1" lang="ja-JP" altLang="en-US" sz="1200" b="1" dirty="0">
                          <a:solidFill>
                            <a:schemeClr val="bg1"/>
                          </a:solidFill>
                        </a:rPr>
                        <a:t>確認・整理事項</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現時点での仮説・問題意識</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確認方法</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extLst>
                  <a:ext uri="{0D108BD9-81ED-4DB2-BD59-A6C34878D82A}">
                    <a16:rowId xmlns:a16="http://schemas.microsoft.com/office/drawing/2014/main" val="625054388"/>
                  </a:ext>
                </a:extLst>
              </a:tr>
              <a:tr h="123634">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32566054"/>
                  </a:ext>
                </a:extLst>
              </a:tr>
              <a:tr h="123634">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116232374"/>
                  </a:ext>
                </a:extLst>
              </a:tr>
              <a:tr h="123634">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75667131"/>
                  </a:ext>
                </a:extLst>
              </a:tr>
              <a:tr h="123634">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211410929"/>
                  </a:ext>
                </a:extLst>
              </a:tr>
            </a:tbl>
          </a:graphicData>
        </a:graphic>
      </p:graphicFrame>
      <p:sp>
        <p:nvSpPr>
          <p:cNvPr id="20" name="Shape 9">
            <a:extLst>
              <a:ext uri="{FF2B5EF4-FFF2-40B4-BE49-F238E27FC236}">
                <a16:creationId xmlns:a16="http://schemas.microsoft.com/office/drawing/2014/main" id="{40051075-20D7-F6F9-4EFC-ED7017A2829C}"/>
              </a:ext>
            </a:extLst>
          </p:cNvPr>
          <p:cNvSpPr/>
          <p:nvPr/>
        </p:nvSpPr>
        <p:spPr>
          <a:xfrm>
            <a:off x="380966" y="5333891"/>
            <a:ext cx="11444047" cy="597126"/>
          </a:xfrm>
          <a:prstGeom prst="rect">
            <a:avLst/>
          </a:prstGeom>
          <a:solidFill>
            <a:srgbClr val="FFFFFF"/>
          </a:solidFill>
          <a:ln w="9525">
            <a:solidFill>
              <a:srgbClr val="555555"/>
            </a:solidFill>
            <a:prstDash val="solid"/>
          </a:ln>
        </p:spPr>
        <p:txBody>
          <a:bodyPr/>
          <a:lstStyle/>
          <a:p>
            <a:pPr marL="228594" indent="-228594" defTabSz="1219170">
              <a:buFont typeface="Arial" panose="020B0604020202020204" pitchFamily="34" charset="0"/>
              <a:buChar char="•"/>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実証期間、調査方法、分析方法、支援内容等を記載</a:t>
            </a:r>
          </a:p>
        </p:txBody>
      </p:sp>
      <p:sp>
        <p:nvSpPr>
          <p:cNvPr id="22" name="Shape 17">
            <a:extLst>
              <a:ext uri="{FF2B5EF4-FFF2-40B4-BE49-F238E27FC236}">
                <a16:creationId xmlns:a16="http://schemas.microsoft.com/office/drawing/2014/main" id="{BC09C264-0391-C2FD-154B-F041A61F69C7}"/>
              </a:ext>
            </a:extLst>
          </p:cNvPr>
          <p:cNvSpPr/>
          <p:nvPr/>
        </p:nvSpPr>
        <p:spPr>
          <a:xfrm>
            <a:off x="304800" y="6151736"/>
            <a:ext cx="11582400" cy="283128"/>
          </a:xfrm>
          <a:prstGeom prst="rect">
            <a:avLst/>
          </a:prstGeom>
          <a:solidFill>
            <a:schemeClr val="bg2">
              <a:lumMod val="20000"/>
              <a:lumOff val="80000"/>
            </a:schemeClr>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1</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・５</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実証計画は具体的で、地域支援モデルの論点整理につながるか</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182229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B50A8-1F63-1F05-F790-43623AF1ED3A}"/>
            </a:ext>
          </a:extLst>
        </p:cNvPr>
        <p:cNvGrpSpPr/>
        <p:nvPr/>
      </p:nvGrpSpPr>
      <p:grpSpPr>
        <a:xfrm>
          <a:off x="0" y="0"/>
          <a:ext cx="0" cy="0"/>
          <a:chOff x="0" y="0"/>
          <a:chExt cx="0" cy="0"/>
        </a:xfrm>
      </p:grpSpPr>
      <p:sp>
        <p:nvSpPr>
          <p:cNvPr id="3" name="Shape 0">
            <a:extLst>
              <a:ext uri="{FF2B5EF4-FFF2-40B4-BE49-F238E27FC236}">
                <a16:creationId xmlns:a16="http://schemas.microsoft.com/office/drawing/2014/main" id="{4FA5BC79-D255-2B30-5C16-20FC235955C4}"/>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p>
        </p:txBody>
      </p:sp>
      <p:sp>
        <p:nvSpPr>
          <p:cNvPr id="5" name="Text 1">
            <a:extLst>
              <a:ext uri="{FF2B5EF4-FFF2-40B4-BE49-F238E27FC236}">
                <a16:creationId xmlns:a16="http://schemas.microsoft.com/office/drawing/2014/main" id="{F05BEA48-2A5F-1606-6E28-8A1455840084}"/>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③</a:t>
            </a:r>
            <a:r>
              <a:rPr lang="en-US" sz="2267" b="1" dirty="0">
                <a:solidFill>
                  <a:srgbClr val="0070C0"/>
                </a:solidFill>
                <a:latin typeface="Meiryo UI" pitchFamily="34" charset="0"/>
                <a:ea typeface="Meiryo UI" pitchFamily="34" charset="-122"/>
                <a:cs typeface="Meiryo UI" pitchFamily="34" charset="-120"/>
              </a:rPr>
              <a:t>　</a:t>
            </a:r>
            <a:r>
              <a:rPr lang="ja-JP" altLang="en-US" sz="2267" b="1" dirty="0">
                <a:solidFill>
                  <a:srgbClr val="0070C0"/>
                </a:solidFill>
                <a:latin typeface="Meiryo UI" pitchFamily="34" charset="0"/>
                <a:ea typeface="Meiryo UI" pitchFamily="34" charset="-122"/>
                <a:cs typeface="Meiryo UI" pitchFamily="34" charset="-120"/>
              </a:rPr>
              <a:t>実証計画｜</a:t>
            </a:r>
            <a:r>
              <a:rPr lang="en-US" altLang="ja-JP" sz="2267" b="1" dirty="0">
                <a:solidFill>
                  <a:srgbClr val="0070C0"/>
                </a:solidFill>
                <a:latin typeface="Meiryo UI" pitchFamily="34" charset="0"/>
                <a:ea typeface="Meiryo UI" pitchFamily="34" charset="-122"/>
                <a:cs typeface="Meiryo UI" pitchFamily="34" charset="-120"/>
              </a:rPr>
              <a:t>KPI</a:t>
            </a:r>
            <a:r>
              <a:rPr lang="ja-JP" altLang="en-US" sz="2267" b="1" dirty="0">
                <a:solidFill>
                  <a:srgbClr val="0070C0"/>
                </a:solidFill>
                <a:latin typeface="Meiryo UI" pitchFamily="34" charset="0"/>
                <a:ea typeface="Meiryo UI" pitchFamily="34" charset="-122"/>
                <a:cs typeface="Meiryo UI" pitchFamily="34" charset="-120"/>
              </a:rPr>
              <a:t>・評価方法</a:t>
            </a:r>
            <a:endParaRPr lang="en-US" sz="2267" dirty="0">
              <a:solidFill>
                <a:srgbClr val="0070C0"/>
              </a:solidFill>
            </a:endParaRPr>
          </a:p>
        </p:txBody>
      </p:sp>
      <p:sp>
        <p:nvSpPr>
          <p:cNvPr id="7" name="Shape 2">
            <a:extLst>
              <a:ext uri="{FF2B5EF4-FFF2-40B4-BE49-F238E27FC236}">
                <a16:creationId xmlns:a16="http://schemas.microsoft.com/office/drawing/2014/main" id="{2033C2A9-4A17-1DC5-B4F6-DEE5E16C31C5}"/>
              </a:ext>
            </a:extLst>
          </p:cNvPr>
          <p:cNvSpPr/>
          <p:nvPr/>
        </p:nvSpPr>
        <p:spPr>
          <a:xfrm>
            <a:off x="0" y="670560"/>
            <a:ext cx="12192000" cy="0"/>
          </a:xfrm>
          <a:prstGeom prst="line">
            <a:avLst/>
          </a:prstGeom>
          <a:noFill/>
          <a:ln w="19050">
            <a:solidFill>
              <a:srgbClr val="0070C0"/>
            </a:solidFill>
            <a:prstDash val="solid"/>
          </a:ln>
        </p:spPr>
        <p:txBody>
          <a:bodyPr/>
          <a:lstStyle/>
          <a:p>
            <a:endParaRPr lang="ja-JP" altLang="en-US" sz="2400"/>
          </a:p>
        </p:txBody>
      </p:sp>
      <p:sp>
        <p:nvSpPr>
          <p:cNvPr id="4" name="Shape 5">
            <a:extLst>
              <a:ext uri="{FF2B5EF4-FFF2-40B4-BE49-F238E27FC236}">
                <a16:creationId xmlns:a16="http://schemas.microsoft.com/office/drawing/2014/main" id="{5204FAAD-9C2A-89FC-9E37-6E05E2DABE1E}"/>
              </a:ext>
            </a:extLst>
          </p:cNvPr>
          <p:cNvSpPr/>
          <p:nvPr/>
        </p:nvSpPr>
        <p:spPr>
          <a:xfrm>
            <a:off x="304800" y="823596"/>
            <a:ext cx="11582400" cy="1013156"/>
          </a:xfrm>
          <a:prstGeom prst="rect">
            <a:avLst/>
          </a:prstGeom>
          <a:solidFill>
            <a:srgbClr val="FFFFFF"/>
          </a:solidFill>
          <a:ln w="9525">
            <a:no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記載いただきたい内容</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実証の成果を把握するための評価指標・目標を記載すること</a:t>
            </a:r>
            <a:endPar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短期間の実証であることを踏まえ、アウトプット指標、行動変容、実装状況、連携体制、継続可能性について設定すること</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p:txBody>
      </p:sp>
      <p:sp>
        <p:nvSpPr>
          <p:cNvPr id="8" name="テキスト ボックス 7">
            <a:extLst>
              <a:ext uri="{FF2B5EF4-FFF2-40B4-BE49-F238E27FC236}">
                <a16:creationId xmlns:a16="http://schemas.microsoft.com/office/drawing/2014/main" id="{587B5841-24D2-CF59-5BC5-5D940C2AE73B}"/>
              </a:ext>
            </a:extLst>
          </p:cNvPr>
          <p:cNvSpPr txBox="1"/>
          <p:nvPr/>
        </p:nvSpPr>
        <p:spPr>
          <a:xfrm>
            <a:off x="389133" y="4077057"/>
            <a:ext cx="3570135" cy="222636"/>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lang="ja-JP" altLang="en-US" b="1" dirty="0">
                <a:solidFill>
                  <a:srgbClr val="0070C0"/>
                </a:solidFill>
                <a:latin typeface="Meiryo UI"/>
                <a:ea typeface="Meiryo UI"/>
              </a:rPr>
              <a:t>分析・取りまとめ方針</a:t>
            </a:r>
            <a:endParaRPr kumimoji="1" lang="ja-JP" altLang="en-US" sz="1800" b="1" i="0" u="none" strike="noStrike" kern="1200" cap="none" spc="0" normalizeH="0" baseline="0" noProof="0" dirty="0">
              <a:ln>
                <a:noFill/>
              </a:ln>
              <a:solidFill>
                <a:srgbClr val="0070C0"/>
              </a:solidFill>
              <a:effectLst/>
              <a:uLnTx/>
              <a:uFillTx/>
              <a:latin typeface="Meiryo UI"/>
              <a:ea typeface="Meiryo UI"/>
              <a:cs typeface="+mn-cs"/>
            </a:endParaRPr>
          </a:p>
        </p:txBody>
      </p:sp>
      <p:sp>
        <p:nvSpPr>
          <p:cNvPr id="10" name="Shape 17">
            <a:extLst>
              <a:ext uri="{FF2B5EF4-FFF2-40B4-BE49-F238E27FC236}">
                <a16:creationId xmlns:a16="http://schemas.microsoft.com/office/drawing/2014/main" id="{39B58079-92E1-1A83-9677-E90A3626E38B}"/>
              </a:ext>
            </a:extLst>
          </p:cNvPr>
          <p:cNvSpPr/>
          <p:nvPr/>
        </p:nvSpPr>
        <p:spPr>
          <a:xfrm>
            <a:off x="304800" y="6151736"/>
            <a:ext cx="11582400" cy="283128"/>
          </a:xfrm>
          <a:prstGeom prst="rect">
            <a:avLst/>
          </a:prstGeom>
          <a:solidFill>
            <a:schemeClr val="bg2">
              <a:lumMod val="20000"/>
              <a:lumOff val="80000"/>
            </a:schemeClr>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５</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lang="ja-JP" altLang="en-US" sz="1000" dirty="0">
                <a:solidFill>
                  <a:srgbClr val="1A1A1A"/>
                </a:solidFill>
                <a:latin typeface="Meiryo UI" pitchFamily="34" charset="0"/>
                <a:ea typeface="Meiryo UI" pitchFamily="34" charset="-122"/>
                <a:cs typeface="Meiryo UI" pitchFamily="34" charset="-120"/>
              </a:rPr>
              <a:t>評価指標・目標が明確</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であり、実証成果を検証できる設計となっているか</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graphicFrame>
        <p:nvGraphicFramePr>
          <p:cNvPr id="12" name="表 11">
            <a:extLst>
              <a:ext uri="{FF2B5EF4-FFF2-40B4-BE49-F238E27FC236}">
                <a16:creationId xmlns:a16="http://schemas.microsoft.com/office/drawing/2014/main" id="{E31506D9-4741-EE73-EE1B-3E564E753900}"/>
              </a:ext>
            </a:extLst>
          </p:cNvPr>
          <p:cNvGraphicFramePr>
            <a:graphicFrameLocks noGrp="1"/>
          </p:cNvGraphicFramePr>
          <p:nvPr>
            <p:extLst>
              <p:ext uri="{D42A27DB-BD31-4B8C-83A1-F6EECF244321}">
                <p14:modId xmlns:p14="http://schemas.microsoft.com/office/powerpoint/2010/main" val="398037907"/>
              </p:ext>
            </p:extLst>
          </p:nvPr>
        </p:nvGraphicFramePr>
        <p:xfrm>
          <a:off x="411060" y="2269522"/>
          <a:ext cx="11476140" cy="1615440"/>
        </p:xfrm>
        <a:graphic>
          <a:graphicData uri="http://schemas.openxmlformats.org/drawingml/2006/table">
            <a:tbl>
              <a:tblPr firstRow="1" bandRow="1">
                <a:tableStyleId>{5940675A-B579-460E-94D1-54222C63F5DA}</a:tableStyleId>
              </a:tblPr>
              <a:tblGrid>
                <a:gridCol w="2693100">
                  <a:extLst>
                    <a:ext uri="{9D8B030D-6E8A-4147-A177-3AD203B41FA5}">
                      <a16:colId xmlns:a16="http://schemas.microsoft.com/office/drawing/2014/main" val="1749244886"/>
                    </a:ext>
                  </a:extLst>
                </a:gridCol>
                <a:gridCol w="1962790">
                  <a:extLst>
                    <a:ext uri="{9D8B030D-6E8A-4147-A177-3AD203B41FA5}">
                      <a16:colId xmlns:a16="http://schemas.microsoft.com/office/drawing/2014/main" val="491688457"/>
                    </a:ext>
                  </a:extLst>
                </a:gridCol>
                <a:gridCol w="3423410">
                  <a:extLst>
                    <a:ext uri="{9D8B030D-6E8A-4147-A177-3AD203B41FA5}">
                      <a16:colId xmlns:a16="http://schemas.microsoft.com/office/drawing/2014/main" val="2592861808"/>
                    </a:ext>
                  </a:extLst>
                </a:gridCol>
                <a:gridCol w="3396840">
                  <a:extLst>
                    <a:ext uri="{9D8B030D-6E8A-4147-A177-3AD203B41FA5}">
                      <a16:colId xmlns:a16="http://schemas.microsoft.com/office/drawing/2014/main" val="212969261"/>
                    </a:ext>
                  </a:extLst>
                </a:gridCol>
              </a:tblGrid>
              <a:tr h="123634">
                <a:tc>
                  <a:txBody>
                    <a:bodyPr/>
                    <a:lstStyle/>
                    <a:p>
                      <a:pPr algn="ctr"/>
                      <a:r>
                        <a:rPr kumimoji="1" lang="ja-JP" altLang="en-US" sz="1200" b="1" dirty="0">
                          <a:solidFill>
                            <a:schemeClr val="bg1"/>
                          </a:solidFill>
                        </a:rPr>
                        <a:t>区分</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評価指標</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目標値</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把握方法</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extLst>
                  <a:ext uri="{0D108BD9-81ED-4DB2-BD59-A6C34878D82A}">
                    <a16:rowId xmlns:a16="http://schemas.microsoft.com/office/drawing/2014/main" val="625054388"/>
                  </a:ext>
                </a:extLst>
              </a:tr>
              <a:tr h="123634">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32566054"/>
                  </a:ext>
                </a:extLst>
              </a:tr>
              <a:tr h="123634">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116232374"/>
                  </a:ext>
                </a:extLst>
              </a:tr>
              <a:tr h="123634">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75667131"/>
                  </a:ext>
                </a:extLst>
              </a:tr>
              <a:tr h="123634">
                <a:tc>
                  <a:txBody>
                    <a:bodyPr/>
                    <a:lstStyle/>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099370164"/>
                  </a:ext>
                </a:extLst>
              </a:tr>
            </a:tbl>
          </a:graphicData>
        </a:graphic>
      </p:graphicFrame>
      <p:sp>
        <p:nvSpPr>
          <p:cNvPr id="14" name="Shape 9">
            <a:extLst>
              <a:ext uri="{FF2B5EF4-FFF2-40B4-BE49-F238E27FC236}">
                <a16:creationId xmlns:a16="http://schemas.microsoft.com/office/drawing/2014/main" id="{4095B9C3-C952-4524-1A2F-A3F8C696A1CA}"/>
              </a:ext>
            </a:extLst>
          </p:cNvPr>
          <p:cNvSpPr/>
          <p:nvPr/>
        </p:nvSpPr>
        <p:spPr>
          <a:xfrm>
            <a:off x="375595" y="4491788"/>
            <a:ext cx="11503216" cy="1467853"/>
          </a:xfrm>
          <a:prstGeom prst="rect">
            <a:avLst/>
          </a:prstGeom>
          <a:solidFill>
            <a:srgbClr val="FFFFFF"/>
          </a:solidFill>
          <a:ln w="9525">
            <a:solidFill>
              <a:srgbClr val="555555"/>
            </a:solidFill>
            <a:prstDash val="solid"/>
          </a:ln>
        </p:spPr>
        <p:txBody>
          <a:bodyPr/>
          <a:lstStyle/>
          <a:p>
            <a:pPr marL="228594" indent="-228594" defTabSz="1219170">
              <a:buFont typeface="Arial" panose="020B0604020202020204" pitchFamily="34" charset="0"/>
              <a:buChar char="•"/>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本実証の成果を客観的に把握し、事業終了後の継続・横展開に向けた示唆を整理できるよう、定量・定性の両面から、</a:t>
            </a:r>
            <a:r>
              <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KPI</a:t>
            </a: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、評価方法、分析・とりまとめ方針を記載すること</a:t>
            </a:r>
            <a:endParaRPr kumimoji="1" lang="en-US" altLang="ja-JP"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endParaRPr>
          </a:p>
          <a:p>
            <a:pPr marL="228594" indent="-228594" defTabSz="1219170">
              <a:buFont typeface="Arial" panose="020B0604020202020204" pitchFamily="34" charset="0"/>
              <a:buChar char="•"/>
              <a:defRPr/>
            </a:pPr>
            <a:r>
              <a:rPr kumimoji="1" lang="ja-JP" altLang="en-US" sz="14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n-cs"/>
              </a:rPr>
              <a:t>実証結果について、支援対象企業の反応、行動変容、支援実施上の課題、関係主体の役割分担、継続に向けた条件等を整理し、当該地域での継続可能性および他地域・他主体への展開可能性を考察すること。</a:t>
            </a:r>
          </a:p>
        </p:txBody>
      </p:sp>
      <p:sp>
        <p:nvSpPr>
          <p:cNvPr id="6" name="テキスト ボックス 5">
            <a:extLst>
              <a:ext uri="{FF2B5EF4-FFF2-40B4-BE49-F238E27FC236}">
                <a16:creationId xmlns:a16="http://schemas.microsoft.com/office/drawing/2014/main" id="{85BDFD91-432F-0C15-E93C-F971435C10A5}"/>
              </a:ext>
            </a:extLst>
          </p:cNvPr>
          <p:cNvSpPr txBox="1"/>
          <p:nvPr/>
        </p:nvSpPr>
        <p:spPr>
          <a:xfrm>
            <a:off x="411060" y="1767151"/>
            <a:ext cx="3570135" cy="222636"/>
          </a:xfrm>
          <a:prstGeom prst="rect">
            <a:avLst/>
          </a:prstGeom>
          <a:noFill/>
        </p:spPr>
        <p:txBody>
          <a:bodyPr wrap="square" lIns="0" rIns="0" rtlCol="0">
            <a:noAutofit/>
          </a:bodyPr>
          <a:lstStyle/>
          <a:p>
            <a:pPr marL="285750" marR="0" lvl="0" indent="-285750" algn="l" defTabSz="2880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en-US" altLang="ja-JP" sz="1800" b="1" i="0" u="none" strike="noStrike" kern="1200" cap="none" spc="0" normalizeH="0" baseline="0" noProof="0" dirty="0">
                <a:ln>
                  <a:noFill/>
                </a:ln>
                <a:solidFill>
                  <a:srgbClr val="0070C0"/>
                </a:solidFill>
                <a:effectLst/>
                <a:uLnTx/>
                <a:uFillTx/>
                <a:latin typeface="Meiryo UI"/>
                <a:ea typeface="Meiryo UI"/>
                <a:cs typeface="+mn-cs"/>
              </a:rPr>
              <a:t>KPI</a:t>
            </a:r>
            <a:r>
              <a:rPr kumimoji="1" lang="ja-JP" altLang="en-US" sz="1800" b="1" i="0" u="none" strike="noStrike" kern="1200" cap="none" spc="0" normalizeH="0" baseline="0" noProof="0" dirty="0">
                <a:ln>
                  <a:noFill/>
                </a:ln>
                <a:solidFill>
                  <a:srgbClr val="0070C0"/>
                </a:solidFill>
                <a:effectLst/>
                <a:uLnTx/>
                <a:uFillTx/>
                <a:latin typeface="Meiryo UI"/>
                <a:ea typeface="Meiryo UI"/>
                <a:cs typeface="+mn-cs"/>
              </a:rPr>
              <a:t>・評価指標</a:t>
            </a:r>
          </a:p>
        </p:txBody>
      </p:sp>
    </p:spTree>
    <p:extLst>
      <p:ext uri="{BB962C8B-B14F-4D97-AF65-F5344CB8AC3E}">
        <p14:creationId xmlns:p14="http://schemas.microsoft.com/office/powerpoint/2010/main" val="2133837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E9B5C-09E6-9BE3-F2FA-5C7B3168DC60}"/>
            </a:ext>
          </a:extLst>
        </p:cNvPr>
        <p:cNvGrpSpPr/>
        <p:nvPr/>
      </p:nvGrpSpPr>
      <p:grpSpPr>
        <a:xfrm>
          <a:off x="0" y="0"/>
          <a:ext cx="0" cy="0"/>
          <a:chOff x="0" y="0"/>
          <a:chExt cx="0" cy="0"/>
        </a:xfrm>
      </p:grpSpPr>
      <p:sp>
        <p:nvSpPr>
          <p:cNvPr id="3" name="Shape 0">
            <a:extLst>
              <a:ext uri="{FF2B5EF4-FFF2-40B4-BE49-F238E27FC236}">
                <a16:creationId xmlns:a16="http://schemas.microsoft.com/office/drawing/2014/main" id="{5B0349D8-5CB4-9A2F-ECA8-BA27E89E4513}"/>
              </a:ext>
            </a:extLst>
          </p:cNvPr>
          <p:cNvSpPr/>
          <p:nvPr/>
        </p:nvSpPr>
        <p:spPr>
          <a:xfrm>
            <a:off x="0" y="0"/>
            <a:ext cx="146304" cy="670560"/>
          </a:xfrm>
          <a:prstGeom prst="rect">
            <a:avLst/>
          </a:prstGeom>
          <a:solidFill>
            <a:srgbClr val="0070C0"/>
          </a:solidFill>
          <a:ln w="12700">
            <a:solidFill>
              <a:srgbClr val="0070C0"/>
            </a:solidFill>
            <a:prstDash val="solid"/>
          </a:ln>
        </p:spPr>
        <p:txBody>
          <a:bodyPr/>
          <a:lstStyle/>
          <a:p>
            <a:endParaRPr lang="ja-JP" altLang="en-US" sz="2400"/>
          </a:p>
        </p:txBody>
      </p:sp>
      <p:sp>
        <p:nvSpPr>
          <p:cNvPr id="5" name="Text 1">
            <a:extLst>
              <a:ext uri="{FF2B5EF4-FFF2-40B4-BE49-F238E27FC236}">
                <a16:creationId xmlns:a16="http://schemas.microsoft.com/office/drawing/2014/main" id="{256FBC9A-B4E7-4591-D031-AE0DFBF56FD6}"/>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dirty="0">
                <a:solidFill>
                  <a:srgbClr val="0070C0"/>
                </a:solidFill>
                <a:latin typeface="Meiryo UI" pitchFamily="34" charset="0"/>
                <a:ea typeface="Meiryo UI" pitchFamily="34" charset="-122"/>
                <a:cs typeface="Meiryo UI" pitchFamily="34" charset="-120"/>
              </a:rPr>
              <a:t>③</a:t>
            </a:r>
            <a:r>
              <a:rPr lang="en-US" sz="2267" b="1" dirty="0">
                <a:solidFill>
                  <a:srgbClr val="0070C0"/>
                </a:solidFill>
                <a:latin typeface="Meiryo UI" pitchFamily="34" charset="0"/>
                <a:ea typeface="Meiryo UI" pitchFamily="34" charset="-122"/>
                <a:cs typeface="Meiryo UI" pitchFamily="34" charset="-120"/>
              </a:rPr>
              <a:t>　</a:t>
            </a:r>
            <a:r>
              <a:rPr lang="ja-JP" altLang="en-US" sz="2267" b="1" dirty="0">
                <a:solidFill>
                  <a:srgbClr val="0070C0"/>
                </a:solidFill>
                <a:latin typeface="Meiryo UI" pitchFamily="34" charset="0"/>
                <a:ea typeface="Meiryo UI" pitchFamily="34" charset="-122"/>
                <a:cs typeface="Meiryo UI" pitchFamily="34" charset="-120"/>
              </a:rPr>
              <a:t>実証計画｜リスクマネジメント</a:t>
            </a:r>
            <a:endParaRPr lang="en-US" sz="2267" dirty="0">
              <a:solidFill>
                <a:srgbClr val="0070C0"/>
              </a:solidFill>
            </a:endParaRPr>
          </a:p>
        </p:txBody>
      </p:sp>
      <p:sp>
        <p:nvSpPr>
          <p:cNvPr id="7" name="Shape 2">
            <a:extLst>
              <a:ext uri="{FF2B5EF4-FFF2-40B4-BE49-F238E27FC236}">
                <a16:creationId xmlns:a16="http://schemas.microsoft.com/office/drawing/2014/main" id="{EDA4D30B-DA0F-4717-F6F4-A63D96511F78}"/>
              </a:ext>
            </a:extLst>
          </p:cNvPr>
          <p:cNvSpPr/>
          <p:nvPr/>
        </p:nvSpPr>
        <p:spPr>
          <a:xfrm>
            <a:off x="0" y="670560"/>
            <a:ext cx="12192000" cy="0"/>
          </a:xfrm>
          <a:prstGeom prst="line">
            <a:avLst/>
          </a:prstGeom>
          <a:noFill/>
          <a:ln w="19050">
            <a:solidFill>
              <a:srgbClr val="0070C0"/>
            </a:solidFill>
            <a:prstDash val="solid"/>
          </a:ln>
        </p:spPr>
        <p:txBody>
          <a:bodyPr/>
          <a:lstStyle/>
          <a:p>
            <a:endParaRPr lang="ja-JP" altLang="en-US" sz="2400"/>
          </a:p>
        </p:txBody>
      </p:sp>
      <p:sp>
        <p:nvSpPr>
          <p:cNvPr id="8" name="Shape 5">
            <a:extLst>
              <a:ext uri="{FF2B5EF4-FFF2-40B4-BE49-F238E27FC236}">
                <a16:creationId xmlns:a16="http://schemas.microsoft.com/office/drawing/2014/main" id="{602DE66C-FBCA-BDC7-C291-8C14C894AD75}"/>
              </a:ext>
            </a:extLst>
          </p:cNvPr>
          <p:cNvSpPr/>
          <p:nvPr/>
        </p:nvSpPr>
        <p:spPr>
          <a:xfrm>
            <a:off x="304800" y="823596"/>
            <a:ext cx="11582400" cy="1013156"/>
          </a:xfrm>
          <a:prstGeom prst="rect">
            <a:avLst/>
          </a:prstGeom>
          <a:solidFill>
            <a:srgbClr val="FFFFFF"/>
          </a:solidFill>
          <a:ln w="9525">
            <a:no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記載いただきたい内容</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600" dirty="0">
                <a:solidFill>
                  <a:srgbClr val="888888"/>
                </a:solidFill>
                <a:latin typeface="Meiryo UI" panose="020B0604030504040204" pitchFamily="50" charset="-128"/>
                <a:ea typeface="Meiryo UI" panose="020B0604030504040204" pitchFamily="50" charset="-128"/>
                <a:cs typeface="Meiryo UI" pitchFamily="34" charset="-120"/>
              </a:rPr>
              <a:t>実証において想定される主要なリスクや、その予防策および発生時の対応策を記入すること。</a:t>
            </a:r>
            <a:endParaRPr lang="en-US" altLang="ja-JP" sz="1600" dirty="0">
              <a:solidFill>
                <a:srgbClr val="888888"/>
              </a:solidFill>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適宜、行を追加</a:t>
            </a:r>
            <a:r>
              <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a:t>
            </a:r>
            <a:r>
              <a:rPr kumimoji="1" lang="ja-JP" altLang="en-US"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rPr>
              <a:t>削除すること。</a:t>
            </a: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b="0" i="0" u="none" strike="noStrike" kern="1200" cap="none" spc="0" normalizeH="0" baseline="0" noProof="0" dirty="0">
              <a:ln>
                <a:noFill/>
              </a:ln>
              <a:solidFill>
                <a:srgbClr val="888888"/>
              </a:solidFill>
              <a:effectLst/>
              <a:uLnTx/>
              <a:uFillTx/>
              <a:latin typeface="Meiryo UI" panose="020B0604030504040204" pitchFamily="50" charset="-128"/>
              <a:ea typeface="Meiryo UI" panose="020B0604030504040204" pitchFamily="50" charset="-128"/>
              <a:cs typeface="Meiryo UI" pitchFamily="34" charset="-120"/>
            </a:endParaRPr>
          </a:p>
        </p:txBody>
      </p:sp>
      <p:sp>
        <p:nvSpPr>
          <p:cNvPr id="10" name="Shape 17">
            <a:extLst>
              <a:ext uri="{FF2B5EF4-FFF2-40B4-BE49-F238E27FC236}">
                <a16:creationId xmlns:a16="http://schemas.microsoft.com/office/drawing/2014/main" id="{874D78B4-711F-6B40-E870-BF155FD5CFB8}"/>
              </a:ext>
            </a:extLst>
          </p:cNvPr>
          <p:cNvSpPr/>
          <p:nvPr/>
        </p:nvSpPr>
        <p:spPr>
          <a:xfrm>
            <a:off x="304800" y="6151736"/>
            <a:ext cx="11582400" cy="283128"/>
          </a:xfrm>
          <a:prstGeom prst="rect">
            <a:avLst/>
          </a:prstGeom>
          <a:solidFill>
            <a:schemeClr val="bg2">
              <a:lumMod val="20000"/>
              <a:lumOff val="80000"/>
            </a:schemeClr>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dirty="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５</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a:t>
            </a:r>
            <a:r>
              <a:rPr kumimoji="1" lang="ja-JP" altLang="en-US"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業務遂行上のリスクを想定し、現実的な対応策を講じているか</a:t>
            </a:r>
            <a:r>
              <a:rPr kumimoji="1" lang="en-US" altLang="ja-JP" sz="1000" b="0" i="0" u="none" strike="noStrike" kern="1200" cap="none" spc="0" normalizeH="0" baseline="0" noProof="0" dirty="0">
                <a:ln>
                  <a:noFill/>
                </a:ln>
                <a:solidFill>
                  <a:srgbClr val="1A1A1A"/>
                </a:solidFill>
                <a:effectLst/>
                <a:uLnTx/>
                <a:uFillTx/>
                <a:latin typeface="Meiryo UI" pitchFamily="34" charset="0"/>
                <a:ea typeface="Meiryo UI" pitchFamily="34" charset="-122"/>
                <a:cs typeface="Meiryo UI" pitchFamily="34" charset="-120"/>
              </a:rPr>
              <a:t>　</a:t>
            </a:r>
            <a:endParaRPr kumimoji="1" lang="en-US" altLang="ja-JP" sz="1000" b="0" i="0" u="none" strike="noStrike" kern="1200" cap="none" spc="0" normalizeH="0" baseline="0" noProof="0" dirty="0">
              <a:ln>
                <a:noFill/>
              </a:ln>
              <a:solidFill>
                <a:srgbClr val="000000"/>
              </a:solidFill>
              <a:effectLst/>
              <a:uLnTx/>
              <a:uFillTx/>
              <a:latin typeface="Arial"/>
              <a:ea typeface="Meiryo UI"/>
              <a:cs typeface="+mn-cs"/>
            </a:endParaRPr>
          </a:p>
        </p:txBody>
      </p:sp>
      <p:graphicFrame>
        <p:nvGraphicFramePr>
          <p:cNvPr id="12" name="表 11">
            <a:extLst>
              <a:ext uri="{FF2B5EF4-FFF2-40B4-BE49-F238E27FC236}">
                <a16:creationId xmlns:a16="http://schemas.microsoft.com/office/drawing/2014/main" id="{6E75C844-C7EB-3FBE-6EFC-C82E51464B97}"/>
              </a:ext>
            </a:extLst>
          </p:cNvPr>
          <p:cNvGraphicFramePr>
            <a:graphicFrameLocks noGrp="1"/>
          </p:cNvGraphicFramePr>
          <p:nvPr>
            <p:extLst>
              <p:ext uri="{D42A27DB-BD31-4B8C-83A1-F6EECF244321}">
                <p14:modId xmlns:p14="http://schemas.microsoft.com/office/powerpoint/2010/main" val="1926623048"/>
              </p:ext>
            </p:extLst>
          </p:nvPr>
        </p:nvGraphicFramePr>
        <p:xfrm>
          <a:off x="394282" y="1853093"/>
          <a:ext cx="11407574" cy="3169920"/>
        </p:xfrm>
        <a:graphic>
          <a:graphicData uri="http://schemas.openxmlformats.org/drawingml/2006/table">
            <a:tbl>
              <a:tblPr firstRow="1" bandRow="1">
                <a:tableStyleId>{5940675A-B579-460E-94D1-54222C63F5DA}</a:tableStyleId>
              </a:tblPr>
              <a:tblGrid>
                <a:gridCol w="2340529">
                  <a:extLst>
                    <a:ext uri="{9D8B030D-6E8A-4147-A177-3AD203B41FA5}">
                      <a16:colId xmlns:a16="http://schemas.microsoft.com/office/drawing/2014/main" val="1749244886"/>
                    </a:ext>
                  </a:extLst>
                </a:gridCol>
                <a:gridCol w="4233359">
                  <a:extLst>
                    <a:ext uri="{9D8B030D-6E8A-4147-A177-3AD203B41FA5}">
                      <a16:colId xmlns:a16="http://schemas.microsoft.com/office/drawing/2014/main" val="491688457"/>
                    </a:ext>
                  </a:extLst>
                </a:gridCol>
                <a:gridCol w="4833686">
                  <a:extLst>
                    <a:ext uri="{9D8B030D-6E8A-4147-A177-3AD203B41FA5}">
                      <a16:colId xmlns:a16="http://schemas.microsoft.com/office/drawing/2014/main" val="2592861808"/>
                    </a:ext>
                  </a:extLst>
                </a:gridCol>
              </a:tblGrid>
              <a:tr h="151876">
                <a:tc>
                  <a:txBody>
                    <a:bodyPr/>
                    <a:lstStyle/>
                    <a:p>
                      <a:pPr algn="ctr"/>
                      <a:r>
                        <a:rPr kumimoji="1" lang="ja-JP" altLang="en-US" sz="1200" b="1" dirty="0">
                          <a:solidFill>
                            <a:schemeClr val="bg1"/>
                          </a:solidFill>
                        </a:rPr>
                        <a:t>リスク分野</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想定されるリスク</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200" b="1" dirty="0">
                          <a:solidFill>
                            <a:schemeClr val="bg1"/>
                          </a:solidFill>
                        </a:rPr>
                        <a:t>予防策・発生時対応</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extLst>
                  <a:ext uri="{0D108BD9-81ED-4DB2-BD59-A6C34878D82A}">
                    <a16:rowId xmlns:a16="http://schemas.microsoft.com/office/drawing/2014/main" val="625054388"/>
                  </a:ext>
                </a:extLst>
              </a:tr>
              <a:tr h="460103">
                <a:tc>
                  <a:txBody>
                    <a:bodyPr/>
                    <a:lstStyle/>
                    <a:p>
                      <a:r>
                        <a:rPr kumimoji="1" lang="ja-JP" altLang="en-US" sz="1600" dirty="0">
                          <a:solidFill>
                            <a:schemeClr val="bg1">
                              <a:lumMod val="50000"/>
                            </a:schemeClr>
                          </a:solidFill>
                        </a:rPr>
                        <a:t>①企業募集・参加継続</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例）参加企業が集まらない／途中離脱する</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a:t>
                      </a:r>
                      <a:r>
                        <a:rPr kumimoji="1" lang="en-US" altLang="ja-JP" sz="1600" dirty="0">
                          <a:solidFill>
                            <a:schemeClr val="bg1">
                              <a:lumMod val="50000"/>
                            </a:schemeClr>
                          </a:solidFill>
                        </a:rPr>
                        <a:t>XXXXXXX</a:t>
                      </a:r>
                    </a:p>
                    <a:p>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32566054"/>
                  </a:ext>
                </a:extLst>
              </a:tr>
              <a:tr h="460103">
                <a:tc>
                  <a:txBody>
                    <a:bodyPr/>
                    <a:lstStyle/>
                    <a:p>
                      <a:r>
                        <a:rPr kumimoji="1" lang="ja-JP" altLang="en-US" sz="1600" dirty="0">
                          <a:solidFill>
                            <a:schemeClr val="bg1">
                              <a:lumMod val="50000"/>
                            </a:schemeClr>
                          </a:solidFill>
                        </a:rPr>
                        <a:t>②関係機関連携</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例）関係機関の役割が曖昧／調整が遅れる</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r>
                        <a:rPr kumimoji="1" lang="en-US" altLang="ja-JP" sz="1600" dirty="0">
                          <a:solidFill>
                            <a:schemeClr val="bg1">
                              <a:lumMod val="50000"/>
                            </a:schemeClr>
                          </a:solidFill>
                        </a:rPr>
                        <a:t>XXXXXXX</a:t>
                      </a:r>
                      <a:endParaRPr kumimoji="1" lang="ja-JP" altLang="en-US" sz="1600" dirty="0">
                        <a:solidFill>
                          <a:schemeClr val="bg1">
                            <a:lumMod val="50000"/>
                          </a:schemeClr>
                        </a:solidFill>
                      </a:endParaRPr>
                    </a:p>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116232374"/>
                  </a:ext>
                </a:extLst>
              </a:tr>
              <a:tr h="460103">
                <a:tc>
                  <a:txBody>
                    <a:bodyPr/>
                    <a:lstStyle/>
                    <a:p>
                      <a:r>
                        <a:rPr kumimoji="1" lang="ja-JP" altLang="en-US" sz="1600" dirty="0">
                          <a:solidFill>
                            <a:schemeClr val="bg1">
                              <a:lumMod val="50000"/>
                            </a:schemeClr>
                          </a:solidFill>
                        </a:rPr>
                        <a:t>③支援品質</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kumimoji="1" lang="ja-JP" altLang="en-US" sz="1600" dirty="0">
                          <a:solidFill>
                            <a:schemeClr val="bg1">
                              <a:lumMod val="50000"/>
                            </a:schemeClr>
                          </a:solidFill>
                        </a:rPr>
                        <a:t>例）支援内容が企業課題に合わない</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r>
                        <a:rPr kumimoji="1" lang="en-US" altLang="ja-JP" sz="1600" dirty="0">
                          <a:solidFill>
                            <a:schemeClr val="bg1">
                              <a:lumMod val="50000"/>
                            </a:schemeClr>
                          </a:solidFill>
                        </a:rPr>
                        <a:t>XXXXXXX</a:t>
                      </a:r>
                      <a:endParaRPr kumimoji="1" lang="ja-JP" altLang="en-US" sz="1600" dirty="0">
                        <a:solidFill>
                          <a:schemeClr val="bg1">
                            <a:lumMod val="50000"/>
                          </a:schemeClr>
                        </a:solidFill>
                      </a:endParaRPr>
                    </a:p>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75667131"/>
                  </a:ext>
                </a:extLst>
              </a:tr>
              <a:tr h="460103">
                <a:tc>
                  <a:txBody>
                    <a:bodyPr/>
                    <a:lstStyle/>
                    <a:p>
                      <a:r>
                        <a:rPr kumimoji="1" lang="ja-JP" altLang="en-US" sz="1600" dirty="0">
                          <a:solidFill>
                            <a:schemeClr val="bg1">
                              <a:lumMod val="50000"/>
                            </a:schemeClr>
                          </a:solidFill>
                        </a:rPr>
                        <a:t>④情報管理</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例）企業情報・個人情報等の漏洩／同意取得</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r>
                        <a:rPr kumimoji="1" lang="en-US" altLang="ja-JP" sz="1600" dirty="0">
                          <a:solidFill>
                            <a:schemeClr val="bg1">
                              <a:lumMod val="50000"/>
                            </a:schemeClr>
                          </a:solidFill>
                        </a:rPr>
                        <a:t>XXXXXXX</a:t>
                      </a:r>
                      <a:endParaRPr kumimoji="1" lang="ja-JP" altLang="en-US" sz="1600" dirty="0">
                        <a:solidFill>
                          <a:schemeClr val="bg1">
                            <a:lumMod val="50000"/>
                          </a:schemeClr>
                        </a:solidFill>
                      </a:endParaRPr>
                    </a:p>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099370164"/>
                  </a:ext>
                </a:extLst>
              </a:tr>
              <a:tr h="460103">
                <a:tc>
                  <a:txBody>
                    <a:bodyPr/>
                    <a:lstStyle/>
                    <a:p>
                      <a:r>
                        <a:rPr kumimoji="1" lang="ja-JP" altLang="en-US" sz="1600" dirty="0">
                          <a:solidFill>
                            <a:schemeClr val="bg1">
                              <a:lumMod val="50000"/>
                            </a:schemeClr>
                          </a:solidFill>
                        </a:rPr>
                        <a:t>⑤スケジュール</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例）短期間で支援・検証が完了しない</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lumMod val="50000"/>
                            </a:schemeClr>
                          </a:solidFill>
                        </a:rPr>
                        <a:t>▶</a:t>
                      </a:r>
                      <a:r>
                        <a:rPr kumimoji="1" lang="en-US" altLang="ja-JP" sz="1600" dirty="0">
                          <a:solidFill>
                            <a:schemeClr val="bg1">
                              <a:lumMod val="50000"/>
                            </a:schemeClr>
                          </a:solidFill>
                        </a:rPr>
                        <a:t>XXXXXXX</a:t>
                      </a:r>
                      <a:endParaRPr kumimoji="1" lang="ja-JP" altLang="en-US" sz="1600" dirty="0">
                        <a:solidFill>
                          <a:schemeClr val="bg1">
                            <a:lumMod val="50000"/>
                          </a:schemeClr>
                        </a:solidFill>
                      </a:endParaRPr>
                    </a:p>
                    <a:p>
                      <a:pPr marL="0" marR="0" lvl="0" indent="0" algn="l" defTabSz="60955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bg1">
                            <a:lumMod val="50000"/>
                          </a:schemeClr>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2480854"/>
                  </a:ext>
                </a:extLst>
              </a:tr>
            </a:tbl>
          </a:graphicData>
        </a:graphic>
      </p:graphicFrame>
    </p:spTree>
    <p:extLst>
      <p:ext uri="{BB962C8B-B14F-4D97-AF65-F5344CB8AC3E}">
        <p14:creationId xmlns:p14="http://schemas.microsoft.com/office/powerpoint/2010/main" val="20426941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表紙_Light">
  <a:themeElements>
    <a:clrScheme name="NTT DATA Group Corp.">
      <a:dk1>
        <a:srgbClr val="000000"/>
      </a:dk1>
      <a:lt1>
        <a:srgbClr val="FFFFFF"/>
      </a:lt1>
      <a:dk2>
        <a:srgbClr val="2E404D"/>
      </a:dk2>
      <a:lt2>
        <a:srgbClr val="19A3FC"/>
      </a:lt2>
      <a:accent1>
        <a:srgbClr val="070F26"/>
      </a:accent1>
      <a:accent2>
        <a:srgbClr val="0071BC"/>
      </a:accent2>
      <a:accent3>
        <a:srgbClr val="005B95"/>
      </a:accent3>
      <a:accent4>
        <a:srgbClr val="00DFED"/>
      </a:accent4>
      <a:accent5>
        <a:srgbClr val="00CB5D"/>
      </a:accent5>
      <a:accent6>
        <a:srgbClr val="949494"/>
      </a:accent6>
      <a:hlink>
        <a:srgbClr val="19A3FC"/>
      </a:hlink>
      <a:folHlink>
        <a:srgbClr val="0071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①作成中＞【プレゼン用】PPTテンプレート16-9‗202401版.pptx" id="{B482ED49-0B98-46D7-845C-9028428AC19F}" vid="{C4806A2A-08B3-4123-A1FA-B5A3CE5DE524}"/>
    </a:ext>
  </a:extLst>
</a:theme>
</file>

<file path=ppt/theme/theme2.xml><?xml version="1.0" encoding="utf-8"?>
<a:theme xmlns:a="http://schemas.openxmlformats.org/drawingml/2006/main" name="中扉_Light">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①作成中＞【プレゼン用】PPTテンプレート16-9‗202401版.pptx" id="{B482ED49-0B98-46D7-845C-9028428AC19F}" vid="{04CC86AF-C0E0-400E-8F61-2646475FE818}"/>
    </a:ext>
  </a:extLst>
</a:theme>
</file>

<file path=ppt/theme/theme3.xml><?xml version="1.0" encoding="utf-8"?>
<a:theme xmlns:a="http://schemas.openxmlformats.org/drawingml/2006/main" name="コンテンツ_Light">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dirty="0" smtClean="0">
            <a:solidFill>
              <a:schemeClr val="tx2"/>
            </a:solidFill>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①作成中＞【プレゼン用】PPTテンプレート16-9‗202401版.pptx" id="{B482ED49-0B98-46D7-845C-9028428AC19F}" vid="{CC975A92-476E-497E-B842-9796D54BDE70}"/>
    </a:ext>
  </a:extLst>
</a:theme>
</file>

<file path=ppt/theme/theme4.xml><?xml version="1.0" encoding="utf-8"?>
<a:theme xmlns:a="http://schemas.openxmlformats.org/drawingml/2006/main" name="ホワイト">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ホワイト">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8CF45573AA5C244BB434E0A3E690B1C" ma:contentTypeVersion="3" ma:contentTypeDescription="新しいドキュメントを作成します。" ma:contentTypeScope="" ma:versionID="2ece352fd3b6c1b5d9613473f684b3ca">
  <xsd:schema xmlns:xsd="http://www.w3.org/2001/XMLSchema" xmlns:xs="http://www.w3.org/2001/XMLSchema" xmlns:p="http://schemas.microsoft.com/office/2006/metadata/properties" xmlns:ns2="61c982bf-f883-42c9-9618-2dc67805126b" targetNamespace="http://schemas.microsoft.com/office/2006/metadata/properties" ma:root="true" ma:fieldsID="7dd10757bc56eafa187ad6de7958e884" ns2:_="">
    <xsd:import namespace="61c982bf-f883-42c9-9618-2dc67805126b"/>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c982bf-f883-42c9-9618-2dc6780512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FF344DB-A468-4745-B8ED-001F7407F1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c982bf-f883-42c9-9618-2dc6780512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6360B5-EADE-4195-BD66-2CF2E67CE234}">
  <ds:schemaRefs>
    <ds:schemaRef ds:uri="http://schemas.microsoft.com/sharepoint/v3/contenttype/forms"/>
  </ds:schemaRefs>
</ds:datastoreItem>
</file>

<file path=customXml/itemProps3.xml><?xml version="1.0" encoding="utf-8"?>
<ds:datastoreItem xmlns:ds="http://schemas.openxmlformats.org/officeDocument/2006/customXml" ds:itemID="{D823FD15-73D2-4C7F-B8F5-5C1F21D60665}">
  <ds:schemaRefs>
    <ds:schemaRef ds:uri="http://schemas.microsoft.com/office/infopath/2007/PartnerControls"/>
    <ds:schemaRef ds:uri="http://purl.org/dc/elements/1.1/"/>
    <ds:schemaRef ds:uri="http://schemas.microsoft.com/office/2006/metadata/properties"/>
    <ds:schemaRef ds:uri="http://purl.org/dc/dcmitype/"/>
    <ds:schemaRef ds:uri="61c982bf-f883-42c9-9618-2dc67805126b"/>
    <ds:schemaRef ds:uri="http://schemas.microsoft.com/office/2006/documentManagement/type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【プレゼン用】PPTテンプレート16-9‗202401版</Template>
  <TotalTime>198</TotalTime>
  <Words>3224</Words>
  <Application>Microsoft Office PowerPoint</Application>
  <PresentationFormat>ワイド画面</PresentationFormat>
  <Paragraphs>316</Paragraphs>
  <Slides>14</Slides>
  <Notes>6</Notes>
  <HiddenSlides>0</HiddenSlides>
  <MMClips>0</MMClips>
  <ScaleCrop>false</ScaleCrop>
  <HeadingPairs>
    <vt:vector size="8" baseType="variant">
      <vt:variant>
        <vt:lpstr>使用されているフォント</vt:lpstr>
      </vt:variant>
      <vt:variant>
        <vt:i4>3</vt:i4>
      </vt:variant>
      <vt:variant>
        <vt:lpstr>テーマ</vt:lpstr>
      </vt:variant>
      <vt:variant>
        <vt:i4>3</vt:i4>
      </vt:variant>
      <vt:variant>
        <vt:lpstr>埋め込まれた OLE サーバー</vt:lpstr>
      </vt:variant>
      <vt:variant>
        <vt:i4>1</vt:i4>
      </vt:variant>
      <vt:variant>
        <vt:lpstr>スライド タイトル</vt:lpstr>
      </vt:variant>
      <vt:variant>
        <vt:i4>14</vt:i4>
      </vt:variant>
    </vt:vector>
  </HeadingPairs>
  <TitlesOfParts>
    <vt:vector size="21" baseType="lpstr">
      <vt:lpstr>Meiryo UI</vt:lpstr>
      <vt:lpstr>Arial</vt:lpstr>
      <vt:lpstr>Wingdings</vt:lpstr>
      <vt:lpstr>表紙_Light</vt:lpstr>
      <vt:lpstr>中扉_Light</vt:lpstr>
      <vt:lpstr>コンテンツ_Light</vt:lpstr>
      <vt:lpstr>think-cellスライド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中西 智也/Tomoya Nakanishi</cp:lastModifiedBy>
  <cp:revision>1</cp:revision>
  <dcterms:created xsi:type="dcterms:W3CDTF">2026-06-15T05:29:25Z</dcterms:created>
  <dcterms:modified xsi:type="dcterms:W3CDTF">2026-07-01T04:31:11Z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0x01010018CF45573AA5C244BB434E0A3E690B1C</vt:lpwstr>
  </property>
</Properties>
</file>