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12"/>
  </p:notesMasterIdLst>
  <p:sldIdLst>
    <p:sldId id="384" r:id="rId2"/>
    <p:sldId id="279" r:id="rId3"/>
    <p:sldId id="283" r:id="rId4"/>
    <p:sldId id="288" r:id="rId5"/>
    <p:sldId id="381" r:id="rId6"/>
    <p:sldId id="383" r:id="rId7"/>
    <p:sldId id="327" r:id="rId8"/>
    <p:sldId id="342" r:id="rId9"/>
    <p:sldId id="372" r:id="rId10"/>
    <p:sldId id="291" r:id="rId1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D70AB8A-9F9A-21F5-24CA-9C992C0EAF75}" v="12" dt="2025-07-15T02:49:53.9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2"/>
    <p:restoredTop sz="94682"/>
  </p:normalViewPr>
  <p:slideViewPr>
    <p:cSldViewPr snapToGrid="0">
      <p:cViewPr varScale="1">
        <p:scale>
          <a:sx n="59" d="100"/>
          <a:sy n="59" d="100"/>
        </p:scale>
        <p:origin x="9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82192-8255-E146-BD06-8B44B03C4471}" type="datetimeFigureOut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CF4F4F-64FD-CB47-AB2A-672EB9A70E07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38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9F465-EF4E-7747-8A56-E77CFA7A1753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93893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/>
              <a:t>PR</a:t>
            </a:r>
            <a:r>
              <a:rPr kumimoji="1" lang="ja-JP" altLang="en-US"/>
              <a:t>は効果があるかわりに多くの情報を載せることが難しい。</a:t>
            </a:r>
          </a:p>
          <a:p>
            <a:r>
              <a:rPr kumimoji="1" lang="ja-JP" altLang="en-US"/>
              <a:t>そのため、若者の悩みを４つのカテゴリに分けて、端的な企画説明を行う。</a:t>
            </a:r>
            <a:br>
              <a:rPr kumimoji="1" lang="en-US" altLang="ja-JP"/>
            </a:br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9F465-EF4E-7747-8A56-E77CFA7A1753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935817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ja-JP" altLang="en-US"/>
              <a:t>企画の詳細な内容を説明。</a:t>
            </a:r>
          </a:p>
          <a:p>
            <a:r>
              <a:rPr kumimoji="1" lang="ja-JP" altLang="en-US"/>
              <a:t>シートが面白くないと企画に込めた想いも伝わらないため、</a:t>
            </a:r>
          </a:p>
          <a:p>
            <a:r>
              <a:rPr kumimoji="1" lang="ja-JP" altLang="en-US"/>
              <a:t>“悩みに寄り添う”イメージが湧くように敢えて文字だけのメッセージを添える。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09F465-EF4E-7747-8A56-E77CFA7A1753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97021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bg>
      <p:bgPr>
        <a:gradFill>
          <a:gsLst>
            <a:gs pos="0">
              <a:srgbClr val="FF0000">
                <a:alpha val="15000"/>
              </a:srgbClr>
            </a:gs>
            <a:gs pos="99000">
              <a:schemeClr val="accent5">
                <a:lumMod val="60000"/>
                <a:lumOff val="40000"/>
                <a:alpha val="5165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3B90F4-91DB-FDDE-DDC9-2609D3DAFC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2941D41A-0884-5E63-186A-FE5AB22179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2DB904-B088-8B7D-6F37-5845295AE7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64DDF-5A62-054E-A467-FF334681EE6F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BC48DC9-0E8A-D144-48AB-883305BC48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2A2BC91-A6DA-D5EA-0FE7-6C966C680B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F23BF-3F61-184D-874B-34F5F1563001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角丸四角形 7">
            <a:extLst>
              <a:ext uri="{FF2B5EF4-FFF2-40B4-BE49-F238E27FC236}">
                <a16:creationId xmlns:a16="http://schemas.microsoft.com/office/drawing/2014/main" id="{CF49162B-1660-6C04-2D5A-36D2451F5C38}"/>
              </a:ext>
            </a:extLst>
          </p:cNvPr>
          <p:cNvSpPr/>
          <p:nvPr userDrawn="1"/>
        </p:nvSpPr>
        <p:spPr>
          <a:xfrm>
            <a:off x="159682" y="448239"/>
            <a:ext cx="11872635" cy="6227788"/>
          </a:xfrm>
          <a:prstGeom prst="roundRect">
            <a:avLst>
              <a:gd name="adj" fmla="val 2673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5FE8D21B-5671-30C5-668B-3A39C01BA5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7319" y="6721618"/>
            <a:ext cx="717360" cy="9079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081353E-FB83-C7EB-11A6-C1492570316D}"/>
              </a:ext>
            </a:extLst>
          </p:cNvPr>
          <p:cNvSpPr txBox="1"/>
          <p:nvPr userDrawn="1"/>
        </p:nvSpPr>
        <p:spPr>
          <a:xfrm>
            <a:off x="87492" y="6671323"/>
            <a:ext cx="25233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b="1">
                <a:gradFill>
                  <a:gsLst>
                    <a:gs pos="98000">
                      <a:schemeClr val="accent5">
                        <a:lumMod val="40000"/>
                        <a:lumOff val="60000"/>
                      </a:schemeClr>
                    </a:gs>
                    <a:gs pos="0">
                      <a:srgbClr val="FF0000"/>
                    </a:gs>
                  </a:gsLst>
                  <a:lin ang="2700000" scaled="0"/>
                </a:gradFill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CONFIDENCIAL</a:t>
            </a:r>
            <a:endParaRPr kumimoji="1" lang="ja-JP" altLang="en-US" sz="800" b="1">
              <a:gradFill>
                <a:gsLst>
                  <a:gs pos="98000">
                    <a:schemeClr val="accent5">
                      <a:lumMod val="40000"/>
                      <a:lumOff val="60000"/>
                    </a:schemeClr>
                  </a:gs>
                  <a:gs pos="0">
                    <a:srgbClr val="FF0000"/>
                  </a:gs>
                </a:gsLst>
                <a:lin ang="2700000" scaled="0"/>
              </a:gradFill>
              <a:latin typeface="FUTURA MEDIUM" panose="020B0602020204020303" pitchFamily="34" charset="-79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9C480359-78A5-064D-014F-B996251D09FB}"/>
              </a:ext>
            </a:extLst>
          </p:cNvPr>
          <p:cNvSpPr txBox="1">
            <a:spLocks/>
          </p:cNvSpPr>
          <p:nvPr userDrawn="1"/>
        </p:nvSpPr>
        <p:spPr>
          <a:xfrm>
            <a:off x="9269342" y="543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EF23BF-3F61-184D-874B-34F5F1563001}" type="slidenum">
              <a:rPr lang="ja-JP" altLang="en-US" smtClean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pPr/>
              <a:t>‹#›</a:t>
            </a:fld>
            <a:endParaRPr lang="ja-JP" altLang="en-US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04354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7578FC-DB61-E03E-0EC2-00AF6D70C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341FC19C-567F-7282-794B-2BCA575DC9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529FE17-D275-A682-80D3-A975886747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C280FEBE-8516-9106-D8D5-DFE6A696C3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E2D1E8-4D7F-614E-B111-9E76B299BAB7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5DE00370-BB83-6B2F-6091-422229D87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9DD3A1F-6D6B-D570-3817-E83674567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F23BF-3F61-184D-874B-34F5F15630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1425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76E29B-30FF-2CDE-15D7-0630F906C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A9E3C6D-BA2A-BE4E-4F4D-96A787E5D79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27E1D8BC-179B-026D-F641-9A93F1A43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ED385A-3909-B049-B7E8-D30D09972466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52BF13A-E728-DC37-0384-6C476BE89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05C0685F-D087-1931-48C7-9FA9E8C63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F23BF-3F61-184D-874B-34F5F15630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43598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FC544182-0CEE-5644-DCD0-A6A233375E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12108777-A5FB-F198-73D2-2FFEB36FCF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5341E593-B477-F139-7F6C-2DCB02854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D63AD-8DA3-984C-8AB0-510014568F56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FF687949-5893-F48F-63F6-21CB00281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6906730-AC07-CF69-823E-05512D17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F23BF-3F61-184D-874B-34F5F15630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30464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タイトル スライド">
    <p:bg>
      <p:bgPr>
        <a:gradFill>
          <a:gsLst>
            <a:gs pos="0">
              <a:srgbClr val="FF0000">
                <a:alpha val="15000"/>
              </a:srgbClr>
            </a:gs>
            <a:gs pos="99000">
              <a:schemeClr val="accent5">
                <a:lumMod val="60000"/>
                <a:lumOff val="40000"/>
                <a:alpha val="51650"/>
              </a:schemeClr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5FE8D21B-5671-30C5-668B-3A39C01BA5D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37319" y="6721618"/>
            <a:ext cx="717360" cy="90790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A081353E-FB83-C7EB-11A6-C1492570316D}"/>
              </a:ext>
            </a:extLst>
          </p:cNvPr>
          <p:cNvSpPr txBox="1"/>
          <p:nvPr userDrawn="1"/>
        </p:nvSpPr>
        <p:spPr>
          <a:xfrm>
            <a:off x="87492" y="6671323"/>
            <a:ext cx="2523360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800" b="1">
                <a:gradFill>
                  <a:gsLst>
                    <a:gs pos="98000">
                      <a:schemeClr val="accent5">
                        <a:lumMod val="40000"/>
                        <a:lumOff val="60000"/>
                      </a:schemeClr>
                    </a:gs>
                    <a:gs pos="0">
                      <a:srgbClr val="FF0000"/>
                    </a:gs>
                  </a:gsLst>
                  <a:lin ang="2700000" scaled="0"/>
                </a:gradFill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CONFIDENCIAL</a:t>
            </a:r>
            <a:endParaRPr kumimoji="1" lang="ja-JP" altLang="en-US" sz="800" b="1">
              <a:gradFill>
                <a:gsLst>
                  <a:gs pos="98000">
                    <a:schemeClr val="accent5">
                      <a:lumMod val="40000"/>
                      <a:lumOff val="60000"/>
                    </a:schemeClr>
                  </a:gs>
                  <a:gs pos="0">
                    <a:srgbClr val="FF0000"/>
                  </a:gs>
                </a:gsLst>
                <a:lin ang="2700000" scaled="0"/>
              </a:gradFill>
              <a:latin typeface="FUTURA MEDIUM" panose="020B0602020204020303" pitchFamily="34" charset="-79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sp>
        <p:nvSpPr>
          <p:cNvPr id="11" name="スライド番号プレースホルダー 5">
            <a:extLst>
              <a:ext uri="{FF2B5EF4-FFF2-40B4-BE49-F238E27FC236}">
                <a16:creationId xmlns:a16="http://schemas.microsoft.com/office/drawing/2014/main" id="{9C480359-78A5-064D-014F-B996251D09FB}"/>
              </a:ext>
            </a:extLst>
          </p:cNvPr>
          <p:cNvSpPr txBox="1">
            <a:spLocks/>
          </p:cNvSpPr>
          <p:nvPr userDrawn="1"/>
        </p:nvSpPr>
        <p:spPr>
          <a:xfrm>
            <a:off x="9269342" y="5434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r" defTabSz="914400" rtl="0" eaLnBrk="1" latinLnBrk="0" hangingPunct="1">
              <a:defRPr kumimoji="1"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EF23BF-3F61-184D-874B-34F5F1563001}" type="slidenum">
              <a:rPr lang="ja-JP" altLang="en-US" smtClean="0">
                <a:solidFill>
                  <a:schemeClr val="bg1"/>
                </a:solidFill>
                <a:latin typeface="Futura Medium" panose="020B0602020204020303" pitchFamily="34" charset="-79"/>
                <a:cs typeface="Futura Medium" panose="020B0602020204020303" pitchFamily="34" charset="-79"/>
              </a:rPr>
              <a:pPr/>
              <a:t>‹#›</a:t>
            </a:fld>
            <a:endParaRPr lang="ja-JP" altLang="en-US">
              <a:solidFill>
                <a:schemeClr val="bg1"/>
              </a:solidFill>
              <a:latin typeface="Futura Medium" panose="020B0602020204020303" pitchFamily="34" charset="-79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4244466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55871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E7163FC-87AF-DBC7-EF5A-595C13DA4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35997BD-BDA9-A253-6C40-F04D437E4C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48E00BA-5D63-F878-0A66-A0A4105A77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C8926-FF70-EC4C-99B9-8B54E335C75A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4C59F7-6AE1-B34E-B884-64E4948FF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22508AEF-54B8-59E0-5476-600CAE66D4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F23BF-3F61-184D-874B-34F5F15630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3499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FEDAC6C-5264-6D0C-2186-E3918D35F7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06E66EFE-F7E3-6C71-9546-62A43AB420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D1CEFB1D-86B9-0D52-EEC9-40F4FA392B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E33478A-EB3F-E82C-AAF4-D7072B959A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A8D44-CD27-C343-94C7-C3A75A7606D4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31EFAF9-CE4E-932B-D42A-FC6650BCEC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0FE93274-6801-2DFB-AEF0-6E077A4E1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F23BF-3F61-184D-874B-34F5F15630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23031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C044A9-137B-114B-F2A9-395ACA46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01EA4B90-4DF1-C22B-74EB-1E50338D3A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657F7B6-2047-D021-AB11-E4156DBC4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30F0CCEE-B5DE-5021-EE1B-72F610214D6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47DA512D-C786-6242-1ED9-584D78395B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25C8F4B0-8B16-EF72-D948-8565E0CBB6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4166BD-8253-C548-B52D-30200B42C377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C0E39CE5-63DC-D195-6F44-4D186D5CA5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6C058CE7-306C-BD66-204F-E2E7C85B01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F23BF-3F61-184D-874B-34F5F15630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07386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E950348-DEF9-4FCF-9280-39F000DA6F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C61C3CD-EFE2-347C-97D1-FD1A94537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0A610D-CBDA-8F44-B218-04F3B8A42011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485A3C5-04DC-AA53-1ED4-F0FD72732A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AF4D27BB-2276-4593-A8F2-4CFB117E47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F23BF-3F61-184D-874B-34F5F15630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024614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5CF2298-196D-C7B7-6661-2FB8DBE46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A5EEA2-0068-0D4B-9A60-E6578A278A64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4C070048-B9F7-520D-917E-5650698E5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C9BCE698-4174-C0F9-D93E-2E80F1C51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F23BF-3F61-184D-874B-34F5F15630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106435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F3EAD49-6BB4-03DA-A7DA-FBFE7CC4A3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BF4ECFF-8F55-B0F6-57CF-4B7307862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76C3C8BD-B3AD-78B6-A745-2AFB191FBF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1A55F8BF-F600-AE6A-598B-A8008349C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54946-11E9-3B4B-94D6-BCB320730574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3AEFE6E7-85DD-0F11-0154-7EAFF988E9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C2EFAB1-FDA0-78A2-C371-E6ABCF551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EF23BF-3F61-184D-874B-34F5F15630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2576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E007798E-FAE6-1F9D-6D1E-B49024822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FCCD76F-1757-A495-438F-C9653F89AF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8720A07-C3FA-400F-DA40-BCA0F470B0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92A8075-58B4-624E-8B3D-08379CAA5308}" type="datetime1">
              <a:rPr kumimoji="1" lang="ja-JP" altLang="en-US" smtClean="0"/>
              <a:t>2025/7/24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FF3710-EB7E-40F4-AD81-E7E78C3EEF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58EB9F7-5D3B-D8BD-40B9-B2FF3F1EA0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DEF23BF-3F61-184D-874B-34F5F156300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7335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6.jpg"/><Relationship Id="rId4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07952-1A2A-4DC1-6893-7067CC74E6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角丸四角形 9">
            <a:extLst>
              <a:ext uri="{FF2B5EF4-FFF2-40B4-BE49-F238E27FC236}">
                <a16:creationId xmlns:a16="http://schemas.microsoft.com/office/drawing/2014/main" id="{843049C6-2037-0DBD-D832-7125723D44AA}"/>
              </a:ext>
            </a:extLst>
          </p:cNvPr>
          <p:cNvSpPr/>
          <p:nvPr/>
        </p:nvSpPr>
        <p:spPr>
          <a:xfrm>
            <a:off x="161887" y="445952"/>
            <a:ext cx="11873947" cy="6233144"/>
          </a:xfrm>
          <a:prstGeom prst="roundRect">
            <a:avLst>
              <a:gd name="adj" fmla="val 2241"/>
            </a:avLst>
          </a:prstGeom>
          <a:gradFill>
            <a:gsLst>
              <a:gs pos="0">
                <a:schemeClr val="tx1"/>
              </a:gs>
              <a:gs pos="100000">
                <a:schemeClr val="tx2">
                  <a:lumMod val="75000"/>
                  <a:lumOff val="2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B72CD85-B37E-E089-7677-FDDE83B136F6}"/>
              </a:ext>
            </a:extLst>
          </p:cNvPr>
          <p:cNvSpPr txBox="1"/>
          <p:nvPr/>
        </p:nvSpPr>
        <p:spPr>
          <a:xfrm>
            <a:off x="87490" y="54842"/>
            <a:ext cx="252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600" b="1" i="0" u="none" strike="noStrike" kern="1200" cap="none" spc="300" normalizeH="0" baseline="0" noProof="0" dirty="0">
                <a:ln>
                  <a:noFill/>
                </a:ln>
                <a:gradFill>
                  <a:gsLst>
                    <a:gs pos="98000">
                      <a:srgbClr val="A02B93">
                        <a:lumMod val="40000"/>
                        <a:lumOff val="60000"/>
                      </a:srgbClr>
                    </a:gs>
                    <a:gs pos="0">
                      <a:srgbClr val="FF0000"/>
                    </a:gs>
                  </a:gsLst>
                  <a:lin ang="2700000" scaled="0"/>
                </a:gradFill>
                <a:effectLst/>
                <a:uLnTx/>
                <a:uFillTx/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CONCEPT</a:t>
            </a:r>
            <a:endParaRPr kumimoji="1" lang="ja-JP" altLang="en-US" sz="1600" b="1" i="0" u="none" strike="noStrike" kern="1200" cap="none" spc="300" normalizeH="0" baseline="0" noProof="0" dirty="0">
              <a:ln>
                <a:noFill/>
              </a:ln>
              <a:gradFill>
                <a:gsLst>
                  <a:gs pos="98000">
                    <a:srgbClr val="A02B93">
                      <a:lumMod val="40000"/>
                      <a:lumOff val="60000"/>
                    </a:srgbClr>
                  </a:gs>
                  <a:gs pos="0">
                    <a:srgbClr val="FF0000"/>
                  </a:gs>
                </a:gsLst>
                <a:lin ang="2700000" scaled="0"/>
              </a:gradFill>
              <a:effectLst/>
              <a:uLnTx/>
              <a:uFillTx/>
              <a:latin typeface="FUTURA MEDIUM" panose="020B0602020204020303" pitchFamily="34" charset="-79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59F51804-C565-FDC5-FCA7-A61606C0872C}"/>
              </a:ext>
            </a:extLst>
          </p:cNvPr>
          <p:cNvSpPr txBox="1"/>
          <p:nvPr/>
        </p:nvSpPr>
        <p:spPr>
          <a:xfrm>
            <a:off x="1740337" y="2827512"/>
            <a:ext cx="87113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毎年</a:t>
            </a:r>
            <a:r>
              <a:rPr kumimoji="1" lang="en-US" altLang="ja-JP" sz="2000" b="1" i="0" u="none" strike="noStrike" kern="1200" cap="none" spc="3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90</a:t>
            </a:r>
            <a:r>
              <a:rPr kumimoji="1" lang="ja-JP" altLang="en-US" sz="20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万人の新社会人が抱える社会に出る前の不安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F046D75-230F-7550-C72F-91519004D6BB}"/>
              </a:ext>
            </a:extLst>
          </p:cNvPr>
          <p:cNvSpPr txBox="1"/>
          <p:nvPr/>
        </p:nvSpPr>
        <p:spPr>
          <a:xfrm>
            <a:off x="1804602" y="3283622"/>
            <a:ext cx="8711326" cy="132343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7800" b="1" spc="300">
                <a:solidFill>
                  <a:prstClr val="white"/>
                </a:solidFill>
                <a:latin typeface="FUTURA MEDIUM" panose="020B0602020204020303" pitchFamily="34" charset="-79"/>
                <a:ea typeface="Yu Mincho"/>
                <a:cs typeface="FUTURA MEDIUM"/>
              </a:rPr>
              <a:t>新</a:t>
            </a:r>
            <a:r>
              <a:rPr kumimoji="1" lang="ja-JP" altLang="en-US" sz="7800" b="1" i="0" u="none" strike="noStrike" kern="1200" cap="none" spc="30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UTURA MEDIUM" panose="020B0602020204020303" pitchFamily="34" charset="-79"/>
                <a:ea typeface="Yu Mincho"/>
                <a:cs typeface="FUTURA MEDIUM"/>
              </a:rPr>
              <a:t>社会人ブルー</a:t>
            </a:r>
            <a:endParaRPr lang="ja-JP" altLang="en-US" sz="7800" b="1" i="0" u="none" strike="noStrike" kern="1200" cap="none" spc="30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UTURA MEDIUM" panose="020B0602020204020303" pitchFamily="34" charset="-79"/>
              <a:ea typeface="Yu Mincho"/>
              <a:cs typeface="FUTURA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73349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6BA416-18EB-139F-65E4-BBE6A6048A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角丸四角形 21">
            <a:extLst>
              <a:ext uri="{FF2B5EF4-FFF2-40B4-BE49-F238E27FC236}">
                <a16:creationId xmlns:a16="http://schemas.microsoft.com/office/drawing/2014/main" id="{E22CDF97-5E12-94E8-2912-61BEE43E279C}"/>
              </a:ext>
            </a:extLst>
          </p:cNvPr>
          <p:cNvSpPr/>
          <p:nvPr/>
        </p:nvSpPr>
        <p:spPr>
          <a:xfrm>
            <a:off x="161887" y="445952"/>
            <a:ext cx="11873947" cy="6233144"/>
          </a:xfrm>
          <a:prstGeom prst="roundRect">
            <a:avLst>
              <a:gd name="adj" fmla="val 2241"/>
            </a:avLst>
          </a:prstGeom>
          <a:gradFill>
            <a:gsLst>
              <a:gs pos="98000">
                <a:schemeClr val="accent5">
                  <a:lumMod val="40000"/>
                  <a:lumOff val="60000"/>
                </a:schemeClr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4F97D8B9-303C-04DA-E143-737AA550033B}"/>
              </a:ext>
            </a:extLst>
          </p:cNvPr>
          <p:cNvSpPr txBox="1"/>
          <p:nvPr/>
        </p:nvSpPr>
        <p:spPr>
          <a:xfrm>
            <a:off x="3524035" y="973949"/>
            <a:ext cx="5143929" cy="50840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2800" b="1" dirty="0">
                <a:solidFill>
                  <a:schemeClr val="bg1"/>
                </a:solidFill>
                <a:latin typeface="TekitouPoem Bold" panose="02000600000000000000" pitchFamily="2" charset="-128"/>
                <a:ea typeface="TekitouPoem Bold" panose="02000600000000000000" pitchFamily="2" charset="-128"/>
              </a:rPr>
              <a:t>#新社会人ブルー処方箋</a:t>
            </a:r>
          </a:p>
          <a:p>
            <a:pPr>
              <a:lnSpc>
                <a:spcPct val="150000"/>
              </a:lnSpc>
            </a:pPr>
            <a:endParaRPr lang="ja-JP" altLang="en-US" sz="1600" b="1" dirty="0">
              <a:solidFill>
                <a:schemeClr val="bg1"/>
              </a:solidFill>
              <a:latin typeface="TekitouPoem Bold" panose="02000600000000000000" pitchFamily="2" charset="-128"/>
              <a:ea typeface="TekitouPoem Bold" panose="02000600000000000000" pitchFamily="2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chemeClr val="bg1"/>
                </a:solidFill>
                <a:latin typeface="TekitouPoem Bold" panose="02000600000000000000" pitchFamily="2" charset="-128"/>
                <a:ea typeface="TekitouPoem Bold" panose="02000600000000000000" pitchFamily="2" charset="-128"/>
              </a:rPr>
              <a:t>来月、新社会人になる。</a:t>
            </a:r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chemeClr val="bg1"/>
                </a:solidFill>
                <a:latin typeface="TekitouPoem Bold" panose="02000600000000000000" pitchFamily="2" charset="-128"/>
                <a:ea typeface="TekitouPoem Bold" panose="02000600000000000000" pitchFamily="2" charset="-128"/>
              </a:rPr>
              <a:t>頑張りたいし、やる気もある。</a:t>
            </a:r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chemeClr val="bg1"/>
                </a:solidFill>
                <a:latin typeface="TekitouPoem Bold" panose="02000600000000000000" pitchFamily="2" charset="-128"/>
                <a:ea typeface="TekitouPoem Bold" panose="02000600000000000000" pitchFamily="2" charset="-128"/>
              </a:rPr>
              <a:t>だけど、希望と同じくらい不安もある。</a:t>
            </a:r>
          </a:p>
          <a:p>
            <a:pPr>
              <a:lnSpc>
                <a:spcPct val="150000"/>
              </a:lnSpc>
            </a:pPr>
            <a:endParaRPr lang="ja-JP" altLang="en-US" sz="1600" b="1" dirty="0">
              <a:solidFill>
                <a:schemeClr val="bg1"/>
              </a:solidFill>
              <a:latin typeface="TekitouPoem Bold" panose="02000600000000000000" pitchFamily="2" charset="-128"/>
              <a:ea typeface="TekitouPoem Bold" panose="02000600000000000000" pitchFamily="2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chemeClr val="bg1"/>
                </a:solidFill>
                <a:latin typeface="TekitouPoem Bold" panose="02000600000000000000" pitchFamily="2" charset="-128"/>
                <a:ea typeface="TekitouPoem Bold" panose="02000600000000000000" pitchFamily="2" charset="-128"/>
              </a:rPr>
              <a:t>この不安を、なくすことはできないんだろうけど</a:t>
            </a:r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chemeClr val="bg1"/>
                </a:solidFill>
                <a:latin typeface="TekitouPoem Bold" panose="02000600000000000000" pitchFamily="2" charset="-128"/>
                <a:ea typeface="TekitouPoem Bold" panose="02000600000000000000" pitchFamily="2" charset="-128"/>
              </a:rPr>
              <a:t>少しでも前向きに考えていられる</a:t>
            </a:r>
          </a:p>
          <a:p>
            <a:pPr>
              <a:lnSpc>
                <a:spcPct val="150000"/>
              </a:lnSpc>
            </a:pPr>
            <a:r>
              <a:rPr lang="ja-JP" altLang="en-US" sz="1600" b="1" dirty="0">
                <a:solidFill>
                  <a:schemeClr val="bg1"/>
                </a:solidFill>
                <a:latin typeface="TekitouPoem Bold" panose="02000600000000000000" pitchFamily="2" charset="-128"/>
                <a:ea typeface="TekitouPoem Bold" panose="02000600000000000000" pitchFamily="2" charset="-128"/>
              </a:rPr>
              <a:t>マインドが欲しいなぁ…！なんて。</a:t>
            </a:r>
          </a:p>
          <a:p>
            <a:pPr>
              <a:lnSpc>
                <a:spcPct val="150000"/>
              </a:lnSpc>
            </a:pPr>
            <a:endParaRPr lang="ja-JP" altLang="en-US" sz="1600" b="1" dirty="0">
              <a:solidFill>
                <a:schemeClr val="bg1"/>
              </a:solidFill>
              <a:latin typeface="TekitouPoem Bold" panose="02000600000000000000" pitchFamily="2" charset="-128"/>
              <a:ea typeface="TekitouPoem Bold" panose="02000600000000000000" pitchFamily="2" charset="-128"/>
            </a:endParaRP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bg1"/>
                </a:solidFill>
                <a:latin typeface="TekitouPoem Bold" panose="02000600000000000000" pitchFamily="2" charset="-128"/>
                <a:ea typeface="TekitouPoem Bold" panose="02000600000000000000" pitchFamily="2" charset="-128"/>
              </a:rPr>
              <a:t>希望も不安も</a:t>
            </a:r>
          </a:p>
          <a:p>
            <a:pPr>
              <a:lnSpc>
                <a:spcPct val="150000"/>
              </a:lnSpc>
            </a:pPr>
            <a:r>
              <a:rPr lang="ja-JP" altLang="en-US" sz="2400" b="1" dirty="0">
                <a:solidFill>
                  <a:schemeClr val="bg1"/>
                </a:solidFill>
                <a:latin typeface="TekitouPoem Bold" panose="02000600000000000000" pitchFamily="2" charset="-128"/>
                <a:ea typeface="TekitouPoem Bold" panose="02000600000000000000" pitchFamily="2" charset="-128"/>
              </a:rPr>
              <a:t>味方にできたら無敵かも。なんてね。</a:t>
            </a:r>
            <a:endParaRPr lang="ja-JP" altLang="en-US" sz="1600" b="1" dirty="0">
              <a:solidFill>
                <a:schemeClr val="bg1"/>
              </a:solidFill>
              <a:latin typeface="TekitouPoem Bold" panose="02000600000000000000" pitchFamily="2" charset="-128"/>
              <a:ea typeface="TekitouPoem Bold" panose="02000600000000000000" pitchFamily="2" charset="-128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B632DF3-6066-7E40-FEB9-6D2C1A95E61F}"/>
              </a:ext>
            </a:extLst>
          </p:cNvPr>
          <p:cNvSpPr txBox="1"/>
          <p:nvPr/>
        </p:nvSpPr>
        <p:spPr>
          <a:xfrm>
            <a:off x="87490" y="54842"/>
            <a:ext cx="252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spc="300">
                <a:gradFill>
                  <a:gsLst>
                    <a:gs pos="98000">
                      <a:schemeClr val="accent5">
                        <a:lumMod val="40000"/>
                        <a:lumOff val="60000"/>
                      </a:schemeClr>
                    </a:gs>
                    <a:gs pos="0">
                      <a:srgbClr val="FF0000"/>
                    </a:gs>
                  </a:gsLst>
                  <a:lin ang="2700000" scaled="0"/>
                </a:gradFill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STATEMENT</a:t>
            </a:r>
            <a:endParaRPr kumimoji="1" lang="ja-JP" altLang="en-US" sz="1600" b="1" spc="300">
              <a:gradFill>
                <a:gsLst>
                  <a:gs pos="98000">
                    <a:schemeClr val="accent5">
                      <a:lumMod val="40000"/>
                      <a:lumOff val="60000"/>
                    </a:schemeClr>
                  </a:gs>
                  <a:gs pos="0">
                    <a:srgbClr val="FF0000"/>
                  </a:gs>
                </a:gsLst>
                <a:lin ang="2700000" scaled="0"/>
              </a:gradFill>
              <a:latin typeface="FUTURA MEDIUM" panose="020B0602020204020303" pitchFamily="34" charset="-79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3748740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82867E-EA9D-1A67-BA74-4C2848B2EC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3B1E3EE-406D-5906-1099-7435780A0962}"/>
              </a:ext>
            </a:extLst>
          </p:cNvPr>
          <p:cNvSpPr txBox="1"/>
          <p:nvPr/>
        </p:nvSpPr>
        <p:spPr>
          <a:xfrm>
            <a:off x="87490" y="54842"/>
            <a:ext cx="252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spc="300">
                <a:gradFill>
                  <a:gsLst>
                    <a:gs pos="98000">
                      <a:schemeClr val="accent5">
                        <a:lumMod val="40000"/>
                        <a:lumOff val="60000"/>
                      </a:schemeClr>
                    </a:gs>
                    <a:gs pos="0">
                      <a:srgbClr val="FF0000"/>
                    </a:gs>
                  </a:gsLst>
                  <a:lin ang="2700000" scaled="0"/>
                </a:gradFill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CONCEPT</a:t>
            </a:r>
            <a:endParaRPr kumimoji="1" lang="ja-JP" altLang="en-US" sz="1600" b="1" spc="300">
              <a:gradFill>
                <a:gsLst>
                  <a:gs pos="98000">
                    <a:schemeClr val="accent5">
                      <a:lumMod val="40000"/>
                      <a:lumOff val="60000"/>
                    </a:schemeClr>
                  </a:gs>
                  <a:gs pos="0">
                    <a:srgbClr val="FF0000"/>
                  </a:gs>
                </a:gsLst>
                <a:lin ang="2700000" scaled="0"/>
              </a:gradFill>
              <a:latin typeface="FUTURA MEDIUM" panose="020B0602020204020303" pitchFamily="34" charset="-79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sp>
        <p:nvSpPr>
          <p:cNvPr id="3" name="角丸四角形 2">
            <a:extLst>
              <a:ext uri="{FF2B5EF4-FFF2-40B4-BE49-F238E27FC236}">
                <a16:creationId xmlns:a16="http://schemas.microsoft.com/office/drawing/2014/main" id="{7998DFF1-BB3A-DCC1-5013-F7902CA2A025}"/>
              </a:ext>
            </a:extLst>
          </p:cNvPr>
          <p:cNvSpPr/>
          <p:nvPr/>
        </p:nvSpPr>
        <p:spPr>
          <a:xfrm>
            <a:off x="161887" y="445952"/>
            <a:ext cx="11873947" cy="6233144"/>
          </a:xfrm>
          <a:prstGeom prst="roundRect">
            <a:avLst>
              <a:gd name="adj" fmla="val 2241"/>
            </a:avLst>
          </a:prstGeom>
          <a:gradFill>
            <a:gsLst>
              <a:gs pos="98000">
                <a:schemeClr val="accent5">
                  <a:lumMod val="40000"/>
                  <a:lumOff val="60000"/>
                </a:schemeClr>
              </a:gs>
              <a:gs pos="0">
                <a:srgbClr val="FF0000"/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9458D87-9529-5D8F-8858-437B3317DEBB}"/>
              </a:ext>
            </a:extLst>
          </p:cNvPr>
          <p:cNvSpPr txBox="1"/>
          <p:nvPr/>
        </p:nvSpPr>
        <p:spPr>
          <a:xfrm rot="21435966">
            <a:off x="825648" y="3194057"/>
            <a:ext cx="1054070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6600" b="1" spc="3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FUTURA MEDIUM" panose="020B0602020204020303" pitchFamily="34" charset="-79"/>
              </a:rPr>
              <a:t>#</a:t>
            </a:r>
            <a:r>
              <a:rPr lang="ja-JP" altLang="en-US" sz="6600" b="1" spc="300" dirty="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FUTURA MEDIUM" panose="020B0602020204020303" pitchFamily="34" charset="-79"/>
              </a:rPr>
              <a:t>新社会人ブルー処方箋</a:t>
            </a:r>
            <a:endParaRPr lang="en-US" altLang="ja-JP" sz="6600" b="1" spc="300" dirty="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256F708F-AAD6-1A4D-6943-C0C4CF4C1DFC}"/>
              </a:ext>
            </a:extLst>
          </p:cNvPr>
          <p:cNvSpPr txBox="1"/>
          <p:nvPr/>
        </p:nvSpPr>
        <p:spPr>
          <a:xfrm rot="21435966">
            <a:off x="2855272" y="4172770"/>
            <a:ext cx="9582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spc="30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FUTURA MEDIUM" panose="020B0602020204020303" pitchFamily="34" charset="-79"/>
              </a:rPr>
              <a:t>社会に出る前その不安、ちょっぴりラクになるかもしれません。</a:t>
            </a:r>
            <a:endParaRPr lang="en-US" altLang="ja-JP" sz="1200" b="1" spc="30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0B3A98E4-1A27-9EFE-DA7B-A8483A85D6D4}"/>
              </a:ext>
            </a:extLst>
          </p:cNvPr>
          <p:cNvSpPr txBox="1"/>
          <p:nvPr/>
        </p:nvSpPr>
        <p:spPr>
          <a:xfrm>
            <a:off x="4834319" y="2481872"/>
            <a:ext cx="252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600" b="1" spc="300">
                <a:solidFill>
                  <a:schemeClr val="bg1"/>
                </a:solidFill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CONCEPT</a:t>
            </a:r>
            <a:endParaRPr kumimoji="1" lang="ja-JP" altLang="en-US" sz="1600" b="1" spc="300">
              <a:solidFill>
                <a:schemeClr val="bg1"/>
              </a:solidFill>
              <a:latin typeface="FUTURA MEDIUM" panose="020B0602020204020303" pitchFamily="34" charset="-79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549883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AA2EB8-C893-A289-67F2-7AD1BF10D7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AF64A9E-D9AD-86A6-C50E-258F29921876}"/>
              </a:ext>
            </a:extLst>
          </p:cNvPr>
          <p:cNvSpPr txBox="1"/>
          <p:nvPr/>
        </p:nvSpPr>
        <p:spPr>
          <a:xfrm>
            <a:off x="87490" y="54842"/>
            <a:ext cx="252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spc="300" dirty="0">
                <a:gradFill>
                  <a:gsLst>
                    <a:gs pos="98000">
                      <a:schemeClr val="accent5">
                        <a:lumMod val="40000"/>
                        <a:lumOff val="60000"/>
                      </a:schemeClr>
                    </a:gs>
                    <a:gs pos="0">
                      <a:srgbClr val="FF0000"/>
                    </a:gs>
                  </a:gsLst>
                  <a:lin ang="2700000" scaled="0"/>
                </a:gradFill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COPY&amp;DESIGN</a:t>
            </a:r>
            <a:endParaRPr kumimoji="1" lang="ja-JP" altLang="en-US" sz="1600" b="1" spc="300" dirty="0">
              <a:gradFill>
                <a:gsLst>
                  <a:gs pos="98000">
                    <a:schemeClr val="accent5">
                      <a:lumMod val="40000"/>
                      <a:lumOff val="60000"/>
                    </a:schemeClr>
                  </a:gs>
                  <a:gs pos="0">
                    <a:srgbClr val="FF0000"/>
                  </a:gs>
                </a:gsLst>
                <a:lin ang="2700000" scaled="0"/>
              </a:gradFill>
              <a:latin typeface="FUTURA MEDIUM" panose="020B0602020204020303" pitchFamily="34" charset="-79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48FF5193-9A5F-4AEE-E32E-E7B9D8255081}"/>
              </a:ext>
            </a:extLst>
          </p:cNvPr>
          <p:cNvSpPr txBox="1"/>
          <p:nvPr/>
        </p:nvSpPr>
        <p:spPr>
          <a:xfrm rot="21435966">
            <a:off x="2855272" y="4172770"/>
            <a:ext cx="9582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spc="30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FUTURA MEDIUM" panose="020B0602020204020303" pitchFamily="34" charset="-79"/>
              </a:rPr>
              <a:t>社会に出る前その不安、ちょっぴりラクになるかもしれません。</a:t>
            </a:r>
            <a:endParaRPr lang="en-US" altLang="ja-JP" sz="1200" b="1" spc="30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sp>
        <p:nvSpPr>
          <p:cNvPr id="3" name="円/楕円 2">
            <a:extLst>
              <a:ext uri="{FF2B5EF4-FFF2-40B4-BE49-F238E27FC236}">
                <a16:creationId xmlns:a16="http://schemas.microsoft.com/office/drawing/2014/main" id="{12F69638-09FF-140B-8C47-DE830C6EAD9A}"/>
              </a:ext>
            </a:extLst>
          </p:cNvPr>
          <p:cNvSpPr/>
          <p:nvPr/>
        </p:nvSpPr>
        <p:spPr>
          <a:xfrm>
            <a:off x="1630691" y="1170997"/>
            <a:ext cx="4773182" cy="4773182"/>
          </a:xfrm>
          <a:prstGeom prst="ellipse">
            <a:avLst/>
          </a:prstGeom>
          <a:noFill/>
          <a:ln w="31750">
            <a:gradFill>
              <a:gsLst>
                <a:gs pos="0">
                  <a:srgbClr val="FF000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円/楕円 4">
            <a:extLst>
              <a:ext uri="{FF2B5EF4-FFF2-40B4-BE49-F238E27FC236}">
                <a16:creationId xmlns:a16="http://schemas.microsoft.com/office/drawing/2014/main" id="{E6DD20E0-8C42-ABFA-CE70-7CFCAEF0E92E}"/>
              </a:ext>
            </a:extLst>
          </p:cNvPr>
          <p:cNvSpPr/>
          <p:nvPr/>
        </p:nvSpPr>
        <p:spPr>
          <a:xfrm>
            <a:off x="5783592" y="1170997"/>
            <a:ext cx="4773182" cy="4773182"/>
          </a:xfrm>
          <a:prstGeom prst="ellipse">
            <a:avLst/>
          </a:prstGeom>
          <a:noFill/>
          <a:ln w="31750">
            <a:gradFill>
              <a:gsLst>
                <a:gs pos="0">
                  <a:srgbClr val="FF0000"/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2700000" scaled="0"/>
            </a:gra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9D3F173E-3613-ADCA-B896-C7877431ED29}"/>
              </a:ext>
            </a:extLst>
          </p:cNvPr>
          <p:cNvSpPr txBox="1"/>
          <p:nvPr/>
        </p:nvSpPr>
        <p:spPr>
          <a:xfrm>
            <a:off x="2755602" y="2892619"/>
            <a:ext cx="25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spc="300" dirty="0">
                <a:gradFill>
                  <a:gsLst>
                    <a:gs pos="98000">
                      <a:schemeClr val="accent5">
                        <a:lumMod val="40000"/>
                        <a:lumOff val="60000"/>
                      </a:schemeClr>
                    </a:gs>
                    <a:gs pos="0">
                      <a:srgbClr val="FF0000"/>
                    </a:gs>
                  </a:gsLst>
                  <a:lin ang="2700000" scaled="0"/>
                </a:gradFill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COPY</a:t>
            </a:r>
            <a:endParaRPr kumimoji="1" lang="ja-JP" altLang="en-US" sz="3600" b="1" spc="300" dirty="0">
              <a:gradFill>
                <a:gsLst>
                  <a:gs pos="98000">
                    <a:schemeClr val="accent5">
                      <a:lumMod val="40000"/>
                      <a:lumOff val="60000"/>
                    </a:schemeClr>
                  </a:gs>
                  <a:gs pos="0">
                    <a:srgbClr val="FF0000"/>
                  </a:gs>
                </a:gsLst>
                <a:lin ang="2700000" scaled="0"/>
              </a:gradFill>
              <a:latin typeface="FUTURA MEDIUM" panose="020B0602020204020303" pitchFamily="34" charset="-79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788D7DC-2EFF-DF19-409A-D73F8E0F6545}"/>
              </a:ext>
            </a:extLst>
          </p:cNvPr>
          <p:cNvSpPr txBox="1"/>
          <p:nvPr/>
        </p:nvSpPr>
        <p:spPr>
          <a:xfrm>
            <a:off x="6946755" y="2892618"/>
            <a:ext cx="2523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600" b="1" spc="300" dirty="0">
                <a:gradFill>
                  <a:gsLst>
                    <a:gs pos="98000">
                      <a:schemeClr val="accent5">
                        <a:lumMod val="40000"/>
                        <a:lumOff val="60000"/>
                      </a:schemeClr>
                    </a:gs>
                    <a:gs pos="0">
                      <a:srgbClr val="FF0000"/>
                    </a:gs>
                  </a:gsLst>
                  <a:lin ang="2700000" scaled="0"/>
                </a:gradFill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DESIGN</a:t>
            </a:r>
            <a:endParaRPr kumimoji="1" lang="ja-JP" altLang="en-US" sz="3600" b="1" spc="300" dirty="0">
              <a:gradFill>
                <a:gsLst>
                  <a:gs pos="98000">
                    <a:schemeClr val="accent5">
                      <a:lumMod val="40000"/>
                      <a:lumOff val="60000"/>
                    </a:schemeClr>
                  </a:gs>
                  <a:gs pos="0">
                    <a:srgbClr val="FF0000"/>
                  </a:gs>
                </a:gsLst>
                <a:lin ang="2700000" scaled="0"/>
              </a:gradFill>
              <a:latin typeface="FUTURA MEDIUM" panose="020B0602020204020303" pitchFamily="34" charset="-79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7E01623-19E7-9E67-ECF1-4869C60E0143}"/>
              </a:ext>
            </a:extLst>
          </p:cNvPr>
          <p:cNvSpPr txBox="1"/>
          <p:nvPr/>
        </p:nvSpPr>
        <p:spPr>
          <a:xfrm>
            <a:off x="2309122" y="3538950"/>
            <a:ext cx="3416320" cy="888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1400" b="1"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新社会人ブルーをポジティブに変換する</a:t>
            </a:r>
            <a:endParaRPr lang="en-US" altLang="ja-JP" sz="1400" b="1" dirty="0"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  <a:p>
            <a:pPr algn="ctr">
              <a:lnSpc>
                <a:spcPct val="200000"/>
              </a:lnSpc>
            </a:pPr>
            <a:r>
              <a:rPr lang="ja-JP" altLang="en-US" sz="1400" b="1"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ギャルマインド言葉の贈り物</a:t>
            </a:r>
            <a:endParaRPr lang="en-US" altLang="ja-JP" sz="1400" b="1" dirty="0"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05FD984-6100-A44F-0980-52316346F542}"/>
              </a:ext>
            </a:extLst>
          </p:cNvPr>
          <p:cNvSpPr txBox="1"/>
          <p:nvPr/>
        </p:nvSpPr>
        <p:spPr>
          <a:xfrm>
            <a:off x="6462029" y="3551351"/>
            <a:ext cx="3416320" cy="8883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sz="1400" b="1"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足を留めたくなる</a:t>
            </a:r>
            <a:r>
              <a:rPr lang="en-US" altLang="ja-JP" sz="1400" b="1" dirty="0"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/</a:t>
            </a:r>
            <a:r>
              <a:rPr lang="ja-JP" altLang="en-US" sz="1400" b="1"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手に取りたくなる</a:t>
            </a:r>
            <a:endParaRPr lang="en-US" altLang="ja-JP" sz="1400" b="1" dirty="0"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  <a:p>
            <a:pPr algn="ctr">
              <a:lnSpc>
                <a:spcPct val="200000"/>
              </a:lnSpc>
            </a:pPr>
            <a:r>
              <a:rPr lang="ja-JP" altLang="en-US" sz="1400" b="1"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ポジティブで若年層を惹きつける世界観</a:t>
            </a:r>
            <a:endParaRPr lang="en-US" altLang="ja-JP" sz="1400" b="1" dirty="0"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010288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BFC983-931E-B095-F9B7-F65AB2C1F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0FFC0D65-AED7-656B-586A-0E4A35976CE4}"/>
              </a:ext>
            </a:extLst>
          </p:cNvPr>
          <p:cNvSpPr txBox="1"/>
          <p:nvPr/>
        </p:nvSpPr>
        <p:spPr>
          <a:xfrm>
            <a:off x="87490" y="54842"/>
            <a:ext cx="252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spc="300">
                <a:gradFill>
                  <a:gsLst>
                    <a:gs pos="98000">
                      <a:schemeClr val="accent5">
                        <a:lumMod val="40000"/>
                        <a:lumOff val="60000"/>
                      </a:schemeClr>
                    </a:gs>
                    <a:gs pos="0">
                      <a:srgbClr val="FF0000"/>
                    </a:gs>
                  </a:gsLst>
                  <a:lin ang="2700000" scaled="0"/>
                </a:gradFill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COPY&amp;DESIGN</a:t>
            </a:r>
            <a:endParaRPr kumimoji="1" lang="ja-JP" altLang="en-US" sz="1600" b="1" spc="300">
              <a:gradFill>
                <a:gsLst>
                  <a:gs pos="98000">
                    <a:schemeClr val="accent5">
                      <a:lumMod val="40000"/>
                      <a:lumOff val="60000"/>
                    </a:schemeClr>
                  </a:gs>
                  <a:gs pos="0">
                    <a:srgbClr val="FF0000"/>
                  </a:gs>
                </a:gsLst>
                <a:lin ang="2700000" scaled="0"/>
              </a:gradFill>
              <a:latin typeface="FUTURA MEDIUM" panose="020B0602020204020303" pitchFamily="34" charset="-79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7A05877-F5C0-9E9C-1830-3E55BEE77096}"/>
              </a:ext>
            </a:extLst>
          </p:cNvPr>
          <p:cNvSpPr txBox="1"/>
          <p:nvPr/>
        </p:nvSpPr>
        <p:spPr>
          <a:xfrm rot="21435966">
            <a:off x="2855272" y="4172770"/>
            <a:ext cx="958245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1200" b="1" spc="300">
                <a:solidFill>
                  <a:schemeClr val="bg1"/>
                </a:solidFill>
                <a:latin typeface="Yu Mincho" panose="02020400000000000000" pitchFamily="18" charset="-128"/>
                <a:ea typeface="Yu Mincho" panose="02020400000000000000" pitchFamily="18" charset="-128"/>
                <a:cs typeface="FUTURA MEDIUM" panose="020B0602020204020303" pitchFamily="34" charset="-79"/>
              </a:rPr>
              <a:t>社会に出る前その不安、ちょっぴりラクになるかもしれません。</a:t>
            </a:r>
            <a:endParaRPr lang="en-US" altLang="ja-JP" sz="1200" b="1" spc="300">
              <a:solidFill>
                <a:schemeClr val="bg1"/>
              </a:solidFill>
              <a:latin typeface="Yu Mincho" panose="02020400000000000000" pitchFamily="18" charset="-128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9C4ED9F8-CA97-9BB4-5066-302E89A5433B}"/>
              </a:ext>
            </a:extLst>
          </p:cNvPr>
          <p:cNvSpPr/>
          <p:nvPr/>
        </p:nvSpPr>
        <p:spPr>
          <a:xfrm>
            <a:off x="2854119" y="1847879"/>
            <a:ext cx="6483762" cy="271353"/>
          </a:xfrm>
          <a:prstGeom prst="rect">
            <a:avLst/>
          </a:prstGeom>
          <a:gradFill>
            <a:gsLst>
              <a:gs pos="0">
                <a:srgbClr val="FF0000">
                  <a:alpha val="34239"/>
                </a:srgbClr>
              </a:gs>
              <a:gs pos="100000">
                <a:schemeClr val="accent5">
                  <a:lumMod val="60000"/>
                  <a:lumOff val="40000"/>
                  <a:alpha val="3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B746D016-19B3-8B07-4088-3F854B6F672F}"/>
              </a:ext>
            </a:extLst>
          </p:cNvPr>
          <p:cNvSpPr txBox="1"/>
          <p:nvPr/>
        </p:nvSpPr>
        <p:spPr>
          <a:xfrm>
            <a:off x="2253512" y="996266"/>
            <a:ext cx="7684976" cy="110799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ja-JP" altLang="en-US" sz="6600" b="1">
                <a:solidFill>
                  <a:schemeClr val="bg1">
                    <a:lumMod val="50000"/>
                  </a:schemeClr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応援</a:t>
            </a:r>
            <a:r>
              <a:rPr lang="en-US" altLang="ja-JP" sz="6600" b="1"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    &lt;    </a:t>
            </a:r>
            <a:r>
              <a:rPr lang="ja-JP" altLang="en-US" sz="6600" b="1">
                <a:gradFill>
                  <a:gsLst>
                    <a:gs pos="0">
                      <a:srgbClr val="FF0000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代弁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5EB2F643-9B2F-0694-F035-FA1BF5813C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1521" y="2420482"/>
            <a:ext cx="4387317" cy="2933532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74CDD37E-7A5D-B54C-57D2-3C9D2656D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7394" y="2420481"/>
            <a:ext cx="4283085" cy="2933533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189D5F45-F501-D6F9-E701-48041FEA206F}"/>
              </a:ext>
            </a:extLst>
          </p:cNvPr>
          <p:cNvSpPr txBox="1"/>
          <p:nvPr/>
        </p:nvSpPr>
        <p:spPr>
          <a:xfrm>
            <a:off x="1502440" y="5525937"/>
            <a:ext cx="9187131" cy="5618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ja-JP" altLang="en-US" b="1"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代弁とは、自分のこと。誰かに見せたい感じがより強くつくれるのではと思いました。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1121770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44A484-78C5-8FC8-DFFD-4295D77974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電車 が含まれている画像&#10;&#10;自動的に生成された説明">
            <a:extLst>
              <a:ext uri="{FF2B5EF4-FFF2-40B4-BE49-F238E27FC236}">
                <a16:creationId xmlns:a16="http://schemas.microsoft.com/office/drawing/2014/main" id="{8C05B7E8-537D-866E-65C6-1FF8F4AA9CF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図 3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DB213D1D-9219-7719-F39D-DEC130D567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257" y="2670510"/>
            <a:ext cx="10699522" cy="150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3838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C995F14-42D3-D32C-9004-E42147C012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7" name="図 6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75BC8415-B11A-A999-047C-6F4A422DDE1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"/>
          <a:stretch>
            <a:fillRect/>
          </a:stretch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751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86A46C-E897-BFDF-8BD8-D96E359727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6E78CE0-0875-66B0-5952-1E13B177562A}"/>
              </a:ext>
            </a:extLst>
          </p:cNvPr>
          <p:cNvSpPr txBox="1"/>
          <p:nvPr/>
        </p:nvSpPr>
        <p:spPr>
          <a:xfrm>
            <a:off x="87490" y="54842"/>
            <a:ext cx="252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spc="300">
                <a:gradFill>
                  <a:gsLst>
                    <a:gs pos="98000">
                      <a:schemeClr val="accent5">
                        <a:lumMod val="40000"/>
                        <a:lumOff val="60000"/>
                      </a:schemeClr>
                    </a:gs>
                    <a:gs pos="0">
                      <a:srgbClr val="FF0000"/>
                    </a:gs>
                  </a:gsLst>
                  <a:lin ang="2700000" scaled="0"/>
                </a:gradFill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COPY&amp;DESIGN</a:t>
            </a:r>
            <a:endParaRPr kumimoji="1" lang="ja-JP" altLang="en-US" sz="1600" b="1" spc="300">
              <a:gradFill>
                <a:gsLst>
                  <a:gs pos="98000">
                    <a:schemeClr val="accent5">
                      <a:lumMod val="40000"/>
                      <a:lumOff val="60000"/>
                    </a:schemeClr>
                  </a:gs>
                  <a:gs pos="0">
                    <a:srgbClr val="FF0000"/>
                  </a:gs>
                </a:gsLst>
                <a:lin ang="2700000" scaled="0"/>
              </a:gradFill>
              <a:latin typeface="FUTURA MEDIUM" panose="020B0602020204020303" pitchFamily="34" charset="-79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pic>
        <p:nvPicPr>
          <p:cNvPr id="6" name="図 5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FE140E10-04EF-54F7-FEB4-A672D91DAA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204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635B2-E671-3EA8-3CCD-1BE8882C11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CB260DD2-65FB-E5AF-E37F-33061647088B}"/>
              </a:ext>
            </a:extLst>
          </p:cNvPr>
          <p:cNvSpPr txBox="1"/>
          <p:nvPr/>
        </p:nvSpPr>
        <p:spPr>
          <a:xfrm>
            <a:off x="87490" y="54842"/>
            <a:ext cx="252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spc="300">
                <a:gradFill>
                  <a:gsLst>
                    <a:gs pos="98000">
                      <a:schemeClr val="accent5">
                        <a:lumMod val="40000"/>
                        <a:lumOff val="60000"/>
                      </a:schemeClr>
                    </a:gs>
                    <a:gs pos="0">
                      <a:srgbClr val="FF0000"/>
                    </a:gs>
                  </a:gsLst>
                  <a:lin ang="2700000" scaled="0"/>
                </a:gradFill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COPY&amp;DESIGN</a:t>
            </a:r>
            <a:endParaRPr kumimoji="1" lang="ja-JP" altLang="en-US" sz="1600" b="1" spc="300">
              <a:gradFill>
                <a:gsLst>
                  <a:gs pos="98000">
                    <a:schemeClr val="accent5">
                      <a:lumMod val="40000"/>
                      <a:lumOff val="60000"/>
                    </a:schemeClr>
                  </a:gs>
                  <a:gs pos="0">
                    <a:srgbClr val="FF0000"/>
                  </a:gs>
                </a:gsLst>
                <a:lin ang="2700000" scaled="0"/>
              </a:gradFill>
              <a:latin typeface="FUTURA MEDIUM" panose="020B0602020204020303" pitchFamily="34" charset="-79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B46D413E-46D0-18E4-07E8-C8D2DBE224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04510" cy="6808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6350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06EEBF-4D50-E557-315D-C4B148A56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364E7BD-78C7-CB6D-3B3A-A78D0D869655}"/>
              </a:ext>
            </a:extLst>
          </p:cNvPr>
          <p:cNvSpPr txBox="1"/>
          <p:nvPr/>
        </p:nvSpPr>
        <p:spPr>
          <a:xfrm>
            <a:off x="87490" y="54842"/>
            <a:ext cx="2523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600" b="1" spc="300">
                <a:gradFill>
                  <a:gsLst>
                    <a:gs pos="98000">
                      <a:schemeClr val="accent5">
                        <a:lumMod val="40000"/>
                        <a:lumOff val="60000"/>
                      </a:schemeClr>
                    </a:gs>
                    <a:gs pos="0">
                      <a:srgbClr val="FF0000"/>
                    </a:gs>
                  </a:gsLst>
                  <a:lin ang="2700000" scaled="0"/>
                </a:gradFill>
                <a:latin typeface="FUTURA MEDIUM" panose="020B0602020204020303" pitchFamily="34" charset="-79"/>
                <a:ea typeface="Yu Mincho" panose="02020400000000000000" pitchFamily="18" charset="-128"/>
                <a:cs typeface="FUTURA MEDIUM" panose="020B0602020204020303" pitchFamily="34" charset="-79"/>
              </a:rPr>
              <a:t>COPY&amp;DESIGN</a:t>
            </a:r>
            <a:endParaRPr kumimoji="1" lang="ja-JP" altLang="en-US" sz="1600" b="1" spc="300">
              <a:gradFill>
                <a:gsLst>
                  <a:gs pos="98000">
                    <a:schemeClr val="accent5">
                      <a:lumMod val="40000"/>
                      <a:lumOff val="60000"/>
                    </a:schemeClr>
                  </a:gs>
                  <a:gs pos="0">
                    <a:srgbClr val="FF0000"/>
                  </a:gs>
                </a:gsLst>
                <a:lin ang="2700000" scaled="0"/>
              </a:gradFill>
              <a:latin typeface="FUTURA MEDIUM" panose="020B0602020204020303" pitchFamily="34" charset="-79"/>
              <a:ea typeface="Yu Mincho" panose="02020400000000000000" pitchFamily="18" charset="-128"/>
              <a:cs typeface="FUTURA MEDIUM" panose="020B0602020204020303" pitchFamily="34" charset="-79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CCB0D77D-A0C3-0048-F1E9-5ED5A9E36C78}"/>
              </a:ext>
            </a:extLst>
          </p:cNvPr>
          <p:cNvSpPr txBox="1"/>
          <p:nvPr/>
        </p:nvSpPr>
        <p:spPr>
          <a:xfrm>
            <a:off x="1922169" y="1075078"/>
            <a:ext cx="772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b="1" dirty="0">
                <a:gradFill>
                  <a:gsLst>
                    <a:gs pos="0">
                      <a:srgbClr val="FF0000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OOH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42F4DCA-1AE6-9E8C-489D-C16C67EDA8D0}"/>
              </a:ext>
            </a:extLst>
          </p:cNvPr>
          <p:cNvSpPr txBox="1"/>
          <p:nvPr/>
        </p:nvSpPr>
        <p:spPr>
          <a:xfrm>
            <a:off x="5122579" y="1059770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b="1">
                <a:gradFill>
                  <a:gsLst>
                    <a:gs pos="0">
                      <a:srgbClr val="FF0000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処方箋ピールオフ</a:t>
            </a:r>
            <a:endParaRPr lang="en-US" altLang="ja-JP" b="1" dirty="0">
              <a:gradFill>
                <a:gsLst>
                  <a:gs pos="0">
                    <a:srgbClr val="FF000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2700000" scaled="0"/>
              </a:gradFill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8FF140D-4FDE-B97E-7DF3-98E962038B13}"/>
              </a:ext>
            </a:extLst>
          </p:cNvPr>
          <p:cNvSpPr txBox="1"/>
          <p:nvPr/>
        </p:nvSpPr>
        <p:spPr>
          <a:xfrm>
            <a:off x="8216611" y="1076723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ja-JP" altLang="en-US" b="1">
                <a:gradFill>
                  <a:gsLst>
                    <a:gs pos="0">
                      <a:srgbClr val="FF0000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ステッカー</a:t>
            </a:r>
            <a:r>
              <a:rPr lang="en-US" altLang="ja-JP" b="1" dirty="0">
                <a:gradFill>
                  <a:gsLst>
                    <a:gs pos="0">
                      <a:srgbClr val="FF0000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×</a:t>
            </a:r>
            <a:r>
              <a:rPr lang="ja-JP" altLang="en-US" b="1">
                <a:gradFill>
                  <a:gsLst>
                    <a:gs pos="0">
                      <a:srgbClr val="FF0000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言葉の贈り物</a:t>
            </a:r>
            <a:endParaRPr lang="en-US" altLang="ja-JP" b="1" dirty="0">
              <a:gradFill>
                <a:gsLst>
                  <a:gs pos="0">
                    <a:srgbClr val="FF000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2700000" scaled="0"/>
              </a:gradFill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</p:txBody>
      </p:sp>
      <p:sp>
        <p:nvSpPr>
          <p:cNvPr id="19" name="三角形 18">
            <a:extLst>
              <a:ext uri="{FF2B5EF4-FFF2-40B4-BE49-F238E27FC236}">
                <a16:creationId xmlns:a16="http://schemas.microsoft.com/office/drawing/2014/main" id="{77853270-D539-239B-7C9E-2A6F98FB8447}"/>
              </a:ext>
            </a:extLst>
          </p:cNvPr>
          <p:cNvSpPr/>
          <p:nvPr/>
        </p:nvSpPr>
        <p:spPr>
          <a:xfrm rot="5400000">
            <a:off x="3991276" y="2583159"/>
            <a:ext cx="463045" cy="150814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0" name="三角形 19">
            <a:extLst>
              <a:ext uri="{FF2B5EF4-FFF2-40B4-BE49-F238E27FC236}">
                <a16:creationId xmlns:a16="http://schemas.microsoft.com/office/drawing/2014/main" id="{394B2549-B690-4C90-E76D-6999E607ECE4}"/>
              </a:ext>
            </a:extLst>
          </p:cNvPr>
          <p:cNvSpPr/>
          <p:nvPr/>
        </p:nvSpPr>
        <p:spPr>
          <a:xfrm rot="5400000">
            <a:off x="7732612" y="2583159"/>
            <a:ext cx="463045" cy="150814"/>
          </a:xfrm>
          <a:prstGeom prst="triangle">
            <a:avLst/>
          </a:prstGeom>
          <a:gradFill>
            <a:gsLst>
              <a:gs pos="0">
                <a:srgbClr val="FF000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角丸四角形吹き出し 1">
            <a:extLst>
              <a:ext uri="{FF2B5EF4-FFF2-40B4-BE49-F238E27FC236}">
                <a16:creationId xmlns:a16="http://schemas.microsoft.com/office/drawing/2014/main" id="{99F55C7C-6C56-8D99-94C8-1B107829529F}"/>
              </a:ext>
            </a:extLst>
          </p:cNvPr>
          <p:cNvSpPr/>
          <p:nvPr/>
        </p:nvSpPr>
        <p:spPr>
          <a:xfrm>
            <a:off x="1080631" y="3779722"/>
            <a:ext cx="5731027" cy="441412"/>
          </a:xfrm>
          <a:prstGeom prst="wedgeRoundRectCallout">
            <a:avLst>
              <a:gd name="adj1" fmla="val 26308"/>
              <a:gd name="adj2" fmla="val -85843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" name="角丸四角形吹き出し 2">
            <a:extLst>
              <a:ext uri="{FF2B5EF4-FFF2-40B4-BE49-F238E27FC236}">
                <a16:creationId xmlns:a16="http://schemas.microsoft.com/office/drawing/2014/main" id="{055599F4-09E2-AD28-2CD7-5E38AF188985}"/>
              </a:ext>
            </a:extLst>
          </p:cNvPr>
          <p:cNvSpPr/>
          <p:nvPr/>
        </p:nvSpPr>
        <p:spPr>
          <a:xfrm>
            <a:off x="1080631" y="3785689"/>
            <a:ext cx="5731027" cy="441412"/>
          </a:xfrm>
          <a:prstGeom prst="wedgeRoundRectCallout">
            <a:avLst>
              <a:gd name="adj1" fmla="val -24708"/>
              <a:gd name="adj2" fmla="val -76115"/>
              <a:gd name="adj3" fmla="val 16667"/>
            </a:avLst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8305A628-B25D-F816-1B6F-B65C259B6F39}"/>
              </a:ext>
            </a:extLst>
          </p:cNvPr>
          <p:cNvSpPr txBox="1"/>
          <p:nvPr/>
        </p:nvSpPr>
        <p:spPr>
          <a:xfrm>
            <a:off x="2040552" y="3773560"/>
            <a:ext cx="3877985" cy="417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600" b="1">
                <a:solidFill>
                  <a:schemeClr val="bg1"/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社会人ブルー（新社会人の抱える不安）</a:t>
            </a:r>
            <a:endParaRPr lang="en-US" altLang="ja-JP" sz="1600" b="1">
              <a:solidFill>
                <a:schemeClr val="bg1"/>
              </a:solidFill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</p:txBody>
      </p:sp>
      <p:sp>
        <p:nvSpPr>
          <p:cNvPr id="5" name="角丸四角形吹き出し 4">
            <a:extLst>
              <a:ext uri="{FF2B5EF4-FFF2-40B4-BE49-F238E27FC236}">
                <a16:creationId xmlns:a16="http://schemas.microsoft.com/office/drawing/2014/main" id="{0901DA9A-8176-E0BF-8939-CAA8B7651B16}"/>
              </a:ext>
            </a:extLst>
          </p:cNvPr>
          <p:cNvSpPr/>
          <p:nvPr/>
        </p:nvSpPr>
        <p:spPr>
          <a:xfrm>
            <a:off x="7753618" y="3773755"/>
            <a:ext cx="3910240" cy="441412"/>
          </a:xfrm>
          <a:prstGeom prst="wedgeRoundRectCallout">
            <a:avLst>
              <a:gd name="adj1" fmla="val -21054"/>
              <a:gd name="adj2" fmla="val -78547"/>
              <a:gd name="adj3" fmla="val 16667"/>
            </a:avLst>
          </a:prstGeom>
          <a:gradFill>
            <a:gsLst>
              <a:gs pos="0">
                <a:srgbClr val="FF0000"/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27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DBDBCB8D-6931-8953-07A1-1900B29F2A6A}"/>
              </a:ext>
            </a:extLst>
          </p:cNvPr>
          <p:cNvSpPr txBox="1"/>
          <p:nvPr/>
        </p:nvSpPr>
        <p:spPr>
          <a:xfrm>
            <a:off x="8062719" y="3773560"/>
            <a:ext cx="3262432" cy="4173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600" b="1">
                <a:solidFill>
                  <a:schemeClr val="bg1"/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ギャルマインドポジティブワード</a:t>
            </a:r>
            <a:endParaRPr lang="en-US" altLang="ja-JP" sz="1600" b="1">
              <a:solidFill>
                <a:schemeClr val="bg1"/>
              </a:solidFill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2DD294B7-71D8-B760-81E7-B5EB252FFFB1}"/>
              </a:ext>
            </a:extLst>
          </p:cNvPr>
          <p:cNvSpPr txBox="1"/>
          <p:nvPr/>
        </p:nvSpPr>
        <p:spPr>
          <a:xfrm rot="21165401">
            <a:off x="504058" y="4301911"/>
            <a:ext cx="1595309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b="1">
                <a:solidFill>
                  <a:srgbClr val="0070C0"/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こういう不安あるなぁ</a:t>
            </a:r>
            <a:endParaRPr lang="en-US" altLang="ja-JP" sz="1100" b="1">
              <a:solidFill>
                <a:srgbClr val="0070C0"/>
              </a:solidFill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56E4C65C-C4C0-2C48-92F5-679D42A31D50}"/>
              </a:ext>
            </a:extLst>
          </p:cNvPr>
          <p:cNvSpPr txBox="1"/>
          <p:nvPr/>
        </p:nvSpPr>
        <p:spPr>
          <a:xfrm rot="262212">
            <a:off x="5309096" y="4324045"/>
            <a:ext cx="1715534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b="1">
                <a:solidFill>
                  <a:srgbClr val="0070C0"/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わたしも来月社会人だ</a:t>
            </a:r>
            <a:r>
              <a:rPr lang="en-US" altLang="ja-JP" sz="1100" b="1" dirty="0">
                <a:solidFill>
                  <a:srgbClr val="0070C0"/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...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7ADF382F-056E-E086-71EC-DC4ED5CD3517}"/>
              </a:ext>
            </a:extLst>
          </p:cNvPr>
          <p:cNvSpPr txBox="1"/>
          <p:nvPr/>
        </p:nvSpPr>
        <p:spPr>
          <a:xfrm rot="21318244">
            <a:off x="7786621" y="4361310"/>
            <a:ext cx="2018501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b="1">
                <a:gradFill>
                  <a:gsLst>
                    <a:gs pos="0">
                      <a:srgbClr val="FF0000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こういうキモチでいきたいわ</a:t>
            </a:r>
            <a:endParaRPr lang="en-US" altLang="ja-JP" sz="1100" b="1" dirty="0">
              <a:gradFill>
                <a:gsLst>
                  <a:gs pos="0">
                    <a:srgbClr val="FF000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2700000" scaled="0"/>
              </a:gradFill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1C201BC0-3254-42A6-FD55-E95E28EAFAE1}"/>
              </a:ext>
            </a:extLst>
          </p:cNvPr>
          <p:cNvSpPr txBox="1"/>
          <p:nvPr/>
        </p:nvSpPr>
        <p:spPr>
          <a:xfrm rot="226131">
            <a:off x="9503275" y="4562233"/>
            <a:ext cx="2159566" cy="322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100" b="1">
                <a:gradFill>
                  <a:gsLst>
                    <a:gs pos="0">
                      <a:srgbClr val="FF0000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やばい！ポジティブで好き！笑</a:t>
            </a:r>
            <a:endParaRPr lang="en-US" altLang="ja-JP" sz="1100" b="1" dirty="0">
              <a:gradFill>
                <a:gsLst>
                  <a:gs pos="0">
                    <a:srgbClr val="FF0000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2700000" scaled="0"/>
              </a:gradFill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C615013-BFEA-356B-C049-EED5C0768260}"/>
              </a:ext>
            </a:extLst>
          </p:cNvPr>
          <p:cNvSpPr txBox="1"/>
          <p:nvPr/>
        </p:nvSpPr>
        <p:spPr>
          <a:xfrm>
            <a:off x="2569791" y="5414348"/>
            <a:ext cx="4241867" cy="3767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→この</a:t>
            </a:r>
            <a:r>
              <a:rPr lang="en-US" altLang="ja-JP" sz="1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4</a:t>
            </a:r>
            <a:r>
              <a:rPr lang="ja-JP" altLang="en-US" sz="1400" b="1">
                <a:solidFill>
                  <a:schemeClr val="tx1">
                    <a:lumMod val="50000"/>
                    <a:lumOff val="50000"/>
                  </a:schemeClr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つを、若年層視点の言葉で掲出し入口に。</a:t>
            </a:r>
            <a:endParaRPr lang="en-US" altLang="ja-JP" sz="1400" b="1" dirty="0">
              <a:solidFill>
                <a:schemeClr val="tx1">
                  <a:lumMod val="50000"/>
                  <a:lumOff val="50000"/>
                </a:schemeClr>
              </a:solidFill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5DB0FACC-1201-CC44-82E6-63C640073746}"/>
              </a:ext>
            </a:extLst>
          </p:cNvPr>
          <p:cNvSpPr txBox="1"/>
          <p:nvPr/>
        </p:nvSpPr>
        <p:spPr>
          <a:xfrm>
            <a:off x="1451620" y="4646312"/>
            <a:ext cx="1580881" cy="307777"/>
          </a:xfrm>
          <a:prstGeom prst="rect">
            <a:avLst/>
          </a:prstGeom>
          <a:solidFill>
            <a:srgbClr val="FF0000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b="1">
                <a:solidFill>
                  <a:schemeClr val="bg1"/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活躍できるかな</a:t>
            </a:r>
            <a:r>
              <a:rPr lang="en-US" altLang="ja-JP" sz="1400" b="1" dirty="0">
                <a:solidFill>
                  <a:schemeClr val="bg1"/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...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24B6869F-1AC6-1757-F2C3-C25855029AF0}"/>
              </a:ext>
            </a:extLst>
          </p:cNvPr>
          <p:cNvSpPr txBox="1"/>
          <p:nvPr/>
        </p:nvSpPr>
        <p:spPr>
          <a:xfrm>
            <a:off x="3144216" y="4640927"/>
            <a:ext cx="2299026" cy="307777"/>
          </a:xfrm>
          <a:prstGeom prst="rect">
            <a:avLst/>
          </a:prstGeom>
          <a:solidFill>
            <a:srgbClr val="00B0F0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b="1">
                <a:solidFill>
                  <a:schemeClr val="bg1"/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人間関係上手くいくかな</a:t>
            </a:r>
            <a:r>
              <a:rPr lang="en-US" altLang="ja-JP" sz="1400" b="1" dirty="0">
                <a:solidFill>
                  <a:schemeClr val="bg1"/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...</a:t>
            </a: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25FE0990-6B43-8294-DF17-1B51B38E176D}"/>
              </a:ext>
            </a:extLst>
          </p:cNvPr>
          <p:cNvSpPr txBox="1"/>
          <p:nvPr/>
        </p:nvSpPr>
        <p:spPr>
          <a:xfrm>
            <a:off x="1455856" y="5033004"/>
            <a:ext cx="2478564" cy="307777"/>
          </a:xfrm>
          <a:prstGeom prst="rect">
            <a:avLst/>
          </a:prstGeom>
          <a:solidFill>
            <a:srgbClr val="00B050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b="1">
                <a:solidFill>
                  <a:schemeClr val="bg1"/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社会人になること自体が嫌</a:t>
            </a:r>
            <a:r>
              <a:rPr lang="en-US" altLang="ja-JP" sz="1400" b="1" dirty="0">
                <a:solidFill>
                  <a:schemeClr val="bg1"/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...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78C245A5-3999-3053-0598-E7DC0F49F691}"/>
              </a:ext>
            </a:extLst>
          </p:cNvPr>
          <p:cNvSpPr txBox="1"/>
          <p:nvPr/>
        </p:nvSpPr>
        <p:spPr>
          <a:xfrm>
            <a:off x="4074899" y="5027656"/>
            <a:ext cx="2478564" cy="307777"/>
          </a:xfrm>
          <a:prstGeom prst="rect">
            <a:avLst/>
          </a:prstGeom>
          <a:solidFill>
            <a:schemeClr val="accent5"/>
          </a:solidFill>
        </p:spPr>
        <p:txBody>
          <a:bodyPr wrap="none" rtlCol="0">
            <a:spAutoFit/>
          </a:bodyPr>
          <a:lstStyle/>
          <a:p>
            <a:pPr algn="ctr"/>
            <a:r>
              <a:rPr lang="ja-JP" altLang="en-US" sz="1400" b="1">
                <a:solidFill>
                  <a:schemeClr val="bg1"/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この会社でよかったのかな</a:t>
            </a:r>
            <a:r>
              <a:rPr lang="en-US" altLang="ja-JP" sz="1400" b="1" dirty="0">
                <a:solidFill>
                  <a:schemeClr val="bg1"/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...</a:t>
            </a:r>
          </a:p>
        </p:txBody>
      </p:sp>
      <p:sp>
        <p:nvSpPr>
          <p:cNvPr id="31" name="テキスト ボックス 30">
            <a:extLst>
              <a:ext uri="{FF2B5EF4-FFF2-40B4-BE49-F238E27FC236}">
                <a16:creationId xmlns:a16="http://schemas.microsoft.com/office/drawing/2014/main" id="{140093A9-D263-D4C7-04BD-A68FFEB8E83E}"/>
              </a:ext>
            </a:extLst>
          </p:cNvPr>
          <p:cNvSpPr txBox="1"/>
          <p:nvPr/>
        </p:nvSpPr>
        <p:spPr>
          <a:xfrm>
            <a:off x="7776825" y="5074584"/>
            <a:ext cx="3834220" cy="890115"/>
          </a:xfrm>
          <a:prstGeom prst="rect">
            <a:avLst/>
          </a:prstGeom>
          <a:solidFill>
            <a:schemeClr val="bg1"/>
          </a:solidFill>
          <a:ln w="28575">
            <a:solidFill>
              <a:srgbClr val="F83448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若年層にとっては根強いブーム。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スマホケースに入れたり</a:t>
            </a:r>
            <a:r>
              <a:rPr lang="en-US" altLang="ja-JP" sz="1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PC</a:t>
            </a:r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に貼ったり。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lang="ja-JP" altLang="en-US" sz="1200" b="1">
                <a:solidFill>
                  <a:schemeClr val="tx1">
                    <a:lumMod val="50000"/>
                    <a:lumOff val="50000"/>
                  </a:schemeClr>
                </a:solidFill>
                <a:latin typeface="Tsukushi A Round Gothic Bold" panose="02020400000000000000" pitchFamily="18" charset="-128"/>
                <a:ea typeface="Tsukushi A Round Gothic Bold" panose="02020400000000000000" pitchFamily="18" charset="-128"/>
              </a:rPr>
              <a:t>より、若年層の側にいられる。</a:t>
            </a:r>
            <a:endParaRPr lang="en-US" altLang="ja-JP" sz="1200" b="1" dirty="0">
              <a:solidFill>
                <a:schemeClr val="tx1">
                  <a:lumMod val="50000"/>
                  <a:lumOff val="50000"/>
                </a:schemeClr>
              </a:solidFill>
              <a:latin typeface="Tsukushi A Round Gothic Bold" panose="02020400000000000000" pitchFamily="18" charset="-128"/>
              <a:ea typeface="Tsukushi A Round Gothic Bold" panose="02020400000000000000" pitchFamily="18" charset="-128"/>
            </a:endParaRPr>
          </a:p>
        </p:txBody>
      </p:sp>
      <p:pic>
        <p:nvPicPr>
          <p:cNvPr id="9" name="図 8" descr="電車 が含まれている画像&#10;&#10;自動的に生成された説明">
            <a:extLst>
              <a:ext uri="{FF2B5EF4-FFF2-40B4-BE49-F238E27FC236}">
                <a16:creationId xmlns:a16="http://schemas.microsoft.com/office/drawing/2014/main" id="{40AF1CD9-F344-AEED-8311-4518E9490B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"/>
          <a:stretch/>
        </p:blipFill>
        <p:spPr>
          <a:xfrm>
            <a:off x="743431" y="1779020"/>
            <a:ext cx="3211435" cy="1806097"/>
          </a:xfrm>
          <a:prstGeom prst="rect">
            <a:avLst/>
          </a:prstGeom>
        </p:spPr>
      </p:pic>
      <p:pic>
        <p:nvPicPr>
          <p:cNvPr id="8" name="図 7" descr="グラフィカル ユーザー インターフェイス が含まれている画像&#10;&#10;自動的に生成された説明">
            <a:extLst>
              <a:ext uri="{FF2B5EF4-FFF2-40B4-BE49-F238E27FC236}">
                <a16:creationId xmlns:a16="http://schemas.microsoft.com/office/drawing/2014/main" id="{4D72BCEB-49C3-4993-D9FE-D2AC39B4F7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730" y="1802696"/>
            <a:ext cx="3210839" cy="1806097"/>
          </a:xfrm>
          <a:prstGeom prst="rect">
            <a:avLst/>
          </a:prstGeom>
        </p:spPr>
      </p:pic>
      <p:pic>
        <p:nvPicPr>
          <p:cNvPr id="29" name="図 28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E71978C6-3DA7-98B1-FCB9-E488848AB35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19"/>
          <a:stretch>
            <a:fillRect/>
          </a:stretch>
        </p:blipFill>
        <p:spPr>
          <a:xfrm>
            <a:off x="4484364" y="1800206"/>
            <a:ext cx="3204873" cy="1802407"/>
          </a:xfrm>
          <a:prstGeom prst="rect">
            <a:avLst/>
          </a:prstGeom>
        </p:spPr>
      </p:pic>
      <p:pic>
        <p:nvPicPr>
          <p:cNvPr id="30" name="図 29" descr="グラフィカル ユーザー インターフェイス&#10;&#10;自動的に生成された説明">
            <a:extLst>
              <a:ext uri="{FF2B5EF4-FFF2-40B4-BE49-F238E27FC236}">
                <a16:creationId xmlns:a16="http://schemas.microsoft.com/office/drawing/2014/main" id="{55F7E0FB-4CCA-9772-CCED-C4BCBEBAD5F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3319" y="2483718"/>
            <a:ext cx="2803181" cy="406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850528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游ゴシック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383</Words>
  <Application>Microsoft Office PowerPoint</Application>
  <PresentationFormat>ワイド画面</PresentationFormat>
  <Paragraphs>60</Paragraphs>
  <Slides>10</Slides>
  <Notes>3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10</vt:i4>
      </vt:variant>
    </vt:vector>
  </HeadingPairs>
  <TitlesOfParts>
    <vt:vector size="19" baseType="lpstr">
      <vt:lpstr>FUTURA MEDIUM</vt:lpstr>
      <vt:lpstr>FUTURA MEDIUM</vt:lpstr>
      <vt:lpstr>TekitouPoem Bold</vt:lpstr>
      <vt:lpstr>Tsukushi A Round Gothic Bold</vt:lpstr>
      <vt:lpstr>游ゴシック</vt:lpstr>
      <vt:lpstr>游ゴシック Light</vt:lpstr>
      <vt:lpstr>Yu Mincho</vt:lpstr>
      <vt:lpstr>Arial</vt:lpstr>
      <vt:lpstr>1_Office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2025-07-24T03:09:16Z</dcterms:created>
  <dcterms:modified xsi:type="dcterms:W3CDTF">2025-07-24T03:09:19Z</dcterms:modified>
</cp:coreProperties>
</file>